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311" r:id="rId3"/>
    <p:sldId id="257" r:id="rId4"/>
    <p:sldId id="309" r:id="rId5"/>
    <p:sldId id="259" r:id="rId6"/>
    <p:sldId id="258" r:id="rId7"/>
    <p:sldId id="317" r:id="rId8"/>
    <p:sldId id="318" r:id="rId9"/>
    <p:sldId id="319" r:id="rId10"/>
    <p:sldId id="260" r:id="rId11"/>
    <p:sldId id="266" r:id="rId12"/>
    <p:sldId id="321" r:id="rId13"/>
    <p:sldId id="267" r:id="rId14"/>
    <p:sldId id="314" r:id="rId15"/>
    <p:sldId id="312" r:id="rId16"/>
    <p:sldId id="313" r:id="rId17"/>
    <p:sldId id="268" r:id="rId18"/>
    <p:sldId id="269" r:id="rId19"/>
    <p:sldId id="272" r:id="rId20"/>
    <p:sldId id="273" r:id="rId21"/>
    <p:sldId id="274" r:id="rId22"/>
    <p:sldId id="270" r:id="rId23"/>
    <p:sldId id="315" r:id="rId24"/>
    <p:sldId id="316" r:id="rId25"/>
    <p:sldId id="261" r:id="rId26"/>
    <p:sldId id="264" r:id="rId27"/>
    <p:sldId id="265" r:id="rId28"/>
    <p:sldId id="271" r:id="rId29"/>
    <p:sldId id="276" r:id="rId30"/>
    <p:sldId id="32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463" autoAdjust="0"/>
  </p:normalViewPr>
  <p:slideViewPr>
    <p:cSldViewPr snapToGrid="0">
      <p:cViewPr varScale="1">
        <p:scale>
          <a:sx n="56" d="100"/>
          <a:sy n="56" d="100"/>
        </p:scale>
        <p:origin x="163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ED Patients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0686412787964268E-2"/>
          <c:y val="0.1266234701223902"/>
          <c:w val="0.95862717442407142"/>
          <c:h val="0.74668571396178074"/>
        </c:manualLayout>
      </c:layout>
      <c:barChart>
        <c:barDir val="col"/>
        <c:grouping val="clustered"/>
        <c:varyColors val="0"/>
        <c:ser>
          <c:idx val="0"/>
          <c:order val="0"/>
          <c:tx>
            <c:strRef>
              <c:f>data!$I$1</c:f>
              <c:strCache>
                <c:ptCount val="1"/>
                <c:pt idx="0">
                  <c:v>no PCP</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data!$H$2:$H$13</c:f>
              <c:strCache>
                <c:ptCount val="12"/>
                <c:pt idx="0">
                  <c:v>Oct</c:v>
                </c:pt>
                <c:pt idx="1">
                  <c:v>Nov</c:v>
                </c:pt>
                <c:pt idx="2">
                  <c:v>Dec</c:v>
                </c:pt>
                <c:pt idx="3">
                  <c:v>Jan</c:v>
                </c:pt>
                <c:pt idx="4">
                  <c:v>Feb</c:v>
                </c:pt>
                <c:pt idx="5">
                  <c:v>Mar</c:v>
                </c:pt>
                <c:pt idx="6">
                  <c:v>Apr</c:v>
                </c:pt>
                <c:pt idx="7">
                  <c:v>May</c:v>
                </c:pt>
                <c:pt idx="8">
                  <c:v>June</c:v>
                </c:pt>
                <c:pt idx="9">
                  <c:v>July</c:v>
                </c:pt>
                <c:pt idx="10">
                  <c:v>Aug</c:v>
                </c:pt>
                <c:pt idx="11">
                  <c:v>Sept</c:v>
                </c:pt>
              </c:strCache>
            </c:strRef>
          </c:cat>
          <c:val>
            <c:numRef>
              <c:f>data!$I$2:$I$13</c:f>
              <c:numCache>
                <c:formatCode>General</c:formatCode>
                <c:ptCount val="12"/>
                <c:pt idx="0">
                  <c:v>87</c:v>
                </c:pt>
                <c:pt idx="1">
                  <c:v>106</c:v>
                </c:pt>
                <c:pt idx="2">
                  <c:v>76</c:v>
                </c:pt>
                <c:pt idx="3">
                  <c:v>93</c:v>
                </c:pt>
                <c:pt idx="4">
                  <c:v>89</c:v>
                </c:pt>
                <c:pt idx="5">
                  <c:v>109</c:v>
                </c:pt>
                <c:pt idx="6">
                  <c:v>105</c:v>
                </c:pt>
                <c:pt idx="7">
                  <c:v>101</c:v>
                </c:pt>
                <c:pt idx="8">
                  <c:v>105</c:v>
                </c:pt>
                <c:pt idx="9">
                  <c:v>96</c:v>
                </c:pt>
                <c:pt idx="10">
                  <c:v>113</c:v>
                </c:pt>
                <c:pt idx="11">
                  <c:v>110</c:v>
                </c:pt>
              </c:numCache>
            </c:numRef>
          </c:val>
          <c:extLst>
            <c:ext xmlns:c16="http://schemas.microsoft.com/office/drawing/2014/chart" uri="{C3380CC4-5D6E-409C-BE32-E72D297353CC}">
              <c16:uniqueId val="{00000000-719F-4D02-8033-D87FFC5F2BE7}"/>
            </c:ext>
          </c:extLst>
        </c:ser>
        <c:ser>
          <c:idx val="1"/>
          <c:order val="1"/>
          <c:tx>
            <c:strRef>
              <c:f>data!$J$1</c:f>
              <c:strCache>
                <c:ptCount val="1"/>
                <c:pt idx="0">
                  <c:v>Local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data!$H$2:$H$13</c:f>
              <c:strCache>
                <c:ptCount val="12"/>
                <c:pt idx="0">
                  <c:v>Oct</c:v>
                </c:pt>
                <c:pt idx="1">
                  <c:v>Nov</c:v>
                </c:pt>
                <c:pt idx="2">
                  <c:v>Dec</c:v>
                </c:pt>
                <c:pt idx="3">
                  <c:v>Jan</c:v>
                </c:pt>
                <c:pt idx="4">
                  <c:v>Feb</c:v>
                </c:pt>
                <c:pt idx="5">
                  <c:v>Mar</c:v>
                </c:pt>
                <c:pt idx="6">
                  <c:v>Apr</c:v>
                </c:pt>
                <c:pt idx="7">
                  <c:v>May</c:v>
                </c:pt>
                <c:pt idx="8">
                  <c:v>June</c:v>
                </c:pt>
                <c:pt idx="9">
                  <c:v>July</c:v>
                </c:pt>
                <c:pt idx="10">
                  <c:v>Aug</c:v>
                </c:pt>
                <c:pt idx="11">
                  <c:v>Sept</c:v>
                </c:pt>
              </c:strCache>
            </c:strRef>
          </c:cat>
          <c:val>
            <c:numRef>
              <c:f>data!$J$2:$J$13</c:f>
              <c:numCache>
                <c:formatCode>General</c:formatCode>
                <c:ptCount val="12"/>
                <c:pt idx="0">
                  <c:v>73</c:v>
                </c:pt>
                <c:pt idx="1">
                  <c:v>88</c:v>
                </c:pt>
                <c:pt idx="2">
                  <c:v>62</c:v>
                </c:pt>
                <c:pt idx="3">
                  <c:v>74</c:v>
                </c:pt>
                <c:pt idx="4">
                  <c:v>68</c:v>
                </c:pt>
                <c:pt idx="5">
                  <c:v>89</c:v>
                </c:pt>
                <c:pt idx="6">
                  <c:v>72</c:v>
                </c:pt>
                <c:pt idx="7">
                  <c:v>83</c:v>
                </c:pt>
                <c:pt idx="8">
                  <c:v>80</c:v>
                </c:pt>
                <c:pt idx="9">
                  <c:v>77</c:v>
                </c:pt>
                <c:pt idx="10">
                  <c:v>95</c:v>
                </c:pt>
                <c:pt idx="11">
                  <c:v>75</c:v>
                </c:pt>
              </c:numCache>
            </c:numRef>
          </c:val>
          <c:extLst>
            <c:ext xmlns:c16="http://schemas.microsoft.com/office/drawing/2014/chart" uri="{C3380CC4-5D6E-409C-BE32-E72D297353CC}">
              <c16:uniqueId val="{00000001-719F-4D02-8033-D87FFC5F2BE7}"/>
            </c:ext>
          </c:extLst>
        </c:ser>
        <c:dLbls>
          <c:dLblPos val="inEnd"/>
          <c:showLegendKey val="0"/>
          <c:showVal val="1"/>
          <c:showCatName val="0"/>
          <c:showSerName val="0"/>
          <c:showPercent val="0"/>
          <c:showBubbleSize val="0"/>
        </c:dLbls>
        <c:gapWidth val="65"/>
        <c:axId val="171140160"/>
        <c:axId val="171140488"/>
      </c:barChart>
      <c:catAx>
        <c:axId val="171140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1140488"/>
        <c:crosses val="autoZero"/>
        <c:auto val="1"/>
        <c:lblAlgn val="ctr"/>
        <c:lblOffset val="100"/>
        <c:noMultiLvlLbl val="0"/>
      </c:catAx>
      <c:valAx>
        <c:axId val="171140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11401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2C463-530C-4730-BB0E-46EE5B5AC46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2E9E7-A4EC-4E0D-8F44-92711A8E67AD}" type="slidenum">
              <a:rPr lang="en-US" smtClean="0"/>
              <a:t>‹#›</a:t>
            </a:fld>
            <a:endParaRPr lang="en-US"/>
          </a:p>
        </p:txBody>
      </p:sp>
    </p:spTree>
    <p:extLst>
      <p:ext uri="{BB962C8B-B14F-4D97-AF65-F5344CB8AC3E}">
        <p14:creationId xmlns:p14="http://schemas.microsoft.com/office/powerpoint/2010/main" val="33623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a:t>
            </a:fld>
            <a:endParaRPr lang="en-US"/>
          </a:p>
        </p:txBody>
      </p:sp>
    </p:spTree>
    <p:extLst>
      <p:ext uri="{BB962C8B-B14F-4D97-AF65-F5344CB8AC3E}">
        <p14:creationId xmlns:p14="http://schemas.microsoft.com/office/powerpoint/2010/main" val="357481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Measure phase is the second phase of the DMAIC process in which the team quantifies the problem and maps the current process.  The team studied the current ED throughput report and added addresses and towns of the patients to identify the scope of patients that would be focused on for this project.  The team evaluated the current process of asking the patients who their PCP is for those that did not have one listed in the EHR.  The conclusion was that this process had many inconsistencies</a:t>
            </a:r>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13</a:t>
            </a:fld>
            <a:endParaRPr lang="en-US"/>
          </a:p>
        </p:txBody>
      </p:sp>
    </p:spTree>
    <p:extLst>
      <p:ext uri="{BB962C8B-B14F-4D97-AF65-F5344CB8AC3E}">
        <p14:creationId xmlns:p14="http://schemas.microsoft.com/office/powerpoint/2010/main" val="17469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Some additional information that was identified for potential vulnerable populations was seen with stratification of data early in the project.   The areas that were prominent in the data were age, sex, and payer sources. Males were found to have a higher rate of ED utilization than females.  </a:t>
            </a:r>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14</a:t>
            </a:fld>
            <a:endParaRPr lang="en-US"/>
          </a:p>
        </p:txBody>
      </p:sp>
    </p:spTree>
    <p:extLst>
      <p:ext uri="{BB962C8B-B14F-4D97-AF65-F5344CB8AC3E}">
        <p14:creationId xmlns:p14="http://schemas.microsoft.com/office/powerpoint/2010/main" val="67808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 The age group with the highest number of ED visits was seen with 19-26 years of age and a close second was 27-35 years of age.  Those people just don’t get sick right????</a:t>
            </a:r>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15</a:t>
            </a:fld>
            <a:endParaRPr lang="en-US"/>
          </a:p>
        </p:txBody>
      </p:sp>
    </p:spTree>
    <p:extLst>
      <p:ext uri="{BB962C8B-B14F-4D97-AF65-F5344CB8AC3E}">
        <p14:creationId xmlns:p14="http://schemas.microsoft.com/office/powerpoint/2010/main" val="89868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The most notable payer source seen was Medicaid with a close second of commercial. </a:t>
            </a:r>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16</a:t>
            </a:fld>
            <a:endParaRPr lang="en-US"/>
          </a:p>
        </p:txBody>
      </p:sp>
    </p:spTree>
    <p:extLst>
      <p:ext uri="{BB962C8B-B14F-4D97-AF65-F5344CB8AC3E}">
        <p14:creationId xmlns:p14="http://schemas.microsoft.com/office/powerpoint/2010/main" val="315965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Kayleigh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third phase of the DMAIC process is the Analyze phase.  This is the phase where the root cause or causes are determined.  Continued to see the inconsistent way of asking who the patient’s PCP is as well as inconsistent methods for changing the PCP in the electronic health record.  It was also found that the process for follow-up with a clinic provider was inconsistent.  Some patients had an order to follow up and some did not.  It was agreed that not all patients needed a follow-up visit, but it was a good time to get the patient established with a PCP if they did not have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How to deal with VA patients</a:t>
            </a: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17</a:t>
            </a:fld>
            <a:endParaRPr lang="en-US"/>
          </a:p>
        </p:txBody>
      </p:sp>
    </p:spTree>
    <p:extLst>
      <p:ext uri="{BB962C8B-B14F-4D97-AF65-F5344CB8AC3E}">
        <p14:creationId xmlns:p14="http://schemas.microsoft.com/office/powerpoint/2010/main" val="268815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Kayleigh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fourth phase of the DMAIC cycle is the Improve phase.  At the beginning of this phase, a process map was developed to give workflows to front desk staff, nurses, case managers and providers. It was determined that case managers in the clinics would make follow-up phone calls to all patients that were seen in the emergency department.  At this time, the case manager would make follow-up appointments to be seen by the newly assigned PCP for the ED follow-up or to get them their first appointment with the newly assigned PCP to establish themselves officially as their patient.  ED providers were trained to be more consistent with which patient really needs a follow-up appointment for their ED visit and which patients could wait for a later appointment to become established.  It was decided that patients without a PCP will be assigned to the on-call provider.  Patients may also be offered an appointment with a provider that has more flexibility to see new patients if the on-call provider’s schedule was full.  Pediatric patients from Beatrice were referred to the Beatrice Children’s Clinic.  Pediatric patients from Wymore and Blue Spring were given the option of Beatrice Children’s Clinic or Wymore Clinic for their PCP.</a:t>
            </a: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18</a:t>
            </a:fld>
            <a:endParaRPr lang="en-US"/>
          </a:p>
        </p:txBody>
      </p:sp>
    </p:spTree>
    <p:extLst>
      <p:ext uri="{BB962C8B-B14F-4D97-AF65-F5344CB8AC3E}">
        <p14:creationId xmlns:p14="http://schemas.microsoft.com/office/powerpoint/2010/main" val="208814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19</a:t>
            </a:fld>
            <a:endParaRPr lang="en-US"/>
          </a:p>
        </p:txBody>
      </p:sp>
    </p:spTree>
    <p:extLst>
      <p:ext uri="{BB962C8B-B14F-4D97-AF65-F5344CB8AC3E}">
        <p14:creationId xmlns:p14="http://schemas.microsoft.com/office/powerpoint/2010/main" val="263609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20</a:t>
            </a:fld>
            <a:endParaRPr lang="en-US"/>
          </a:p>
        </p:txBody>
      </p:sp>
    </p:spTree>
    <p:extLst>
      <p:ext uri="{BB962C8B-B14F-4D97-AF65-F5344CB8AC3E}">
        <p14:creationId xmlns:p14="http://schemas.microsoft.com/office/powerpoint/2010/main" val="395000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21</a:t>
            </a:fld>
            <a:endParaRPr lang="en-US"/>
          </a:p>
        </p:txBody>
      </p:sp>
    </p:spTree>
    <p:extLst>
      <p:ext uri="{BB962C8B-B14F-4D97-AF65-F5344CB8AC3E}">
        <p14:creationId xmlns:p14="http://schemas.microsoft.com/office/powerpoint/2010/main" val="94722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Kayleigh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final phase of the DMAIC process is the Control phase.  This phase is crucial for continued success of a process improvement project.  All responsibilities were assigned to individuals to keep the process active with appropriate accountability.  Quality will own the report and share the results with the ED director, registration director and clinic director.  If there is an increase in consecutive months of patients with no PCP in the ED being seen, each one will be evaluated for a break in the process and reeducation to those individuals will occur. The goal will continue for the Beatrice, Wymore, and Blue Springs area until the group decides to expand the population. </a:t>
            </a: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22</a:t>
            </a:fld>
            <a:endParaRPr lang="en-US"/>
          </a:p>
        </p:txBody>
      </p:sp>
    </p:spTree>
    <p:extLst>
      <p:ext uri="{BB962C8B-B14F-4D97-AF65-F5344CB8AC3E}">
        <p14:creationId xmlns:p14="http://schemas.microsoft.com/office/powerpoint/2010/main" val="21684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Kayleigh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Beatrice Community Hospital (BCH) is a 25-bed Critical Access Hospital (CAH) in southeast Nebraska covering Gage County as well as several surrounding counties for care close to home.  In 2023, we had 8,243 Emergency Department visits, 1,051 Acute Care admission, and 49,444 clinic visits.  We have 545 employees and 58 employed providers</a:t>
            </a:r>
          </a:p>
          <a:p>
            <a:pPr marL="342900" indent="-342900">
              <a:lnSpc>
                <a:spcPts val="3359"/>
              </a:lnSpc>
              <a:buFont typeface="Arial" panose="020B0604020202020204" pitchFamily="34" charset="0"/>
              <a:buChar char="•"/>
            </a:pPr>
            <a:r>
              <a:rPr lang="en-US" sz="2400" dirty="0">
                <a:solidFill>
                  <a:srgbClr val="2D262A"/>
                </a:solidFill>
                <a:latin typeface="Montserrat Classic"/>
              </a:rPr>
              <a:t>We offer:</a:t>
            </a:r>
          </a:p>
          <a:p>
            <a:pPr marL="800100" lvl="1" indent="-342900">
              <a:lnSpc>
                <a:spcPts val="3359"/>
              </a:lnSpc>
              <a:buFont typeface="Arial" panose="020B0604020202020204" pitchFamily="34" charset="0"/>
              <a:buChar char="•"/>
            </a:pPr>
            <a:r>
              <a:rPr lang="en-US" sz="2400" dirty="0">
                <a:solidFill>
                  <a:srgbClr val="2D262A"/>
                </a:solidFill>
                <a:latin typeface="Montserrat Classic"/>
              </a:rPr>
              <a:t>Rehabilitation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Express Care</a:t>
            </a:r>
          </a:p>
          <a:p>
            <a:pPr marL="800100" lvl="1" indent="-342900">
              <a:lnSpc>
                <a:spcPts val="3359"/>
              </a:lnSpc>
              <a:buFont typeface="Arial" panose="020B0604020202020204" pitchFamily="34" charset="0"/>
              <a:buChar char="•"/>
            </a:pPr>
            <a:r>
              <a:rPr lang="en-US" sz="2400" dirty="0">
                <a:solidFill>
                  <a:srgbClr val="2D262A"/>
                </a:solidFill>
                <a:latin typeface="Montserrat Classic"/>
              </a:rPr>
              <a:t>BFIM</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Women’s &amp; Children’s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General Surgery</a:t>
            </a:r>
          </a:p>
          <a:p>
            <a:pPr marL="800100" lvl="1" indent="-342900">
              <a:lnSpc>
                <a:spcPts val="3359"/>
              </a:lnSpc>
              <a:buFont typeface="Arial" panose="020B0604020202020204" pitchFamily="34" charset="0"/>
              <a:buChar char="•"/>
            </a:pPr>
            <a:r>
              <a:rPr lang="en-US" sz="2400" dirty="0">
                <a:solidFill>
                  <a:srgbClr val="2D262A"/>
                </a:solidFill>
                <a:latin typeface="Montserrat Classic"/>
              </a:rPr>
              <a:t>Infusion Center</a:t>
            </a:r>
          </a:p>
          <a:p>
            <a:pPr marL="800100" lvl="1" indent="-342900">
              <a:lnSpc>
                <a:spcPts val="3359"/>
              </a:lnSpc>
              <a:buFont typeface="Arial" panose="020B0604020202020204" pitchFamily="34" charset="0"/>
              <a:buChar char="•"/>
            </a:pPr>
            <a:r>
              <a:rPr lang="en-US" sz="2400" dirty="0">
                <a:solidFill>
                  <a:srgbClr val="2D262A"/>
                </a:solidFill>
                <a:latin typeface="Montserrat Classic"/>
              </a:rPr>
              <a:t>Immunization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Orthopedics and Sports Medicine</a:t>
            </a:r>
          </a:p>
          <a:p>
            <a:pPr marL="800100" lvl="1" indent="-342900">
              <a:lnSpc>
                <a:spcPts val="3359"/>
              </a:lnSpc>
              <a:buFont typeface="Arial" panose="020B0604020202020204" pitchFamily="34" charset="0"/>
              <a:buChar char="•"/>
            </a:pPr>
            <a:r>
              <a:rPr lang="en-US" sz="2400" dirty="0">
                <a:solidFill>
                  <a:srgbClr val="2D262A"/>
                </a:solidFill>
                <a:latin typeface="Montserrat Classic"/>
              </a:rPr>
              <a:t>Pain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Wound &amp; Ostomy Services</a:t>
            </a:r>
          </a:p>
          <a:p>
            <a:pPr marL="800100" lvl="1" indent="-342900">
              <a:lnSpc>
                <a:spcPts val="3359"/>
              </a:lnSpc>
              <a:buFont typeface="Arial" panose="020B0604020202020204" pitchFamily="34" charset="0"/>
              <a:buChar char="•"/>
            </a:pPr>
            <a:r>
              <a:rPr lang="en-US" sz="2400" dirty="0">
                <a:solidFill>
                  <a:srgbClr val="2D262A"/>
                </a:solidFill>
                <a:latin typeface="Montserrat Classic"/>
              </a:rPr>
              <a:t>Wymore Medical Clinic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Specialty Provider Clinics-</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Cardiology</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ENT</a:t>
            </a:r>
          </a:p>
          <a:p>
            <a:pPr marL="1257300" lvl="2" indent="-342900">
              <a:lnSpc>
                <a:spcPts val="3359"/>
              </a:lnSpc>
              <a:buFont typeface="Arial" panose="020B0604020202020204" pitchFamily="34" charset="0"/>
              <a:buChar char="•"/>
            </a:pPr>
            <a:r>
              <a:rPr lang="en-US" sz="2400" dirty="0">
                <a:solidFill>
                  <a:srgbClr val="2D262A"/>
                </a:solidFill>
                <a:latin typeface="Montserrat Classic"/>
              </a:rPr>
              <a:t>Pulmonary </a:t>
            </a:r>
          </a:p>
        </p:txBody>
      </p:sp>
      <p:sp>
        <p:nvSpPr>
          <p:cNvPr id="4" name="Slide Number Placeholder 3"/>
          <p:cNvSpPr>
            <a:spLocks noGrp="1"/>
          </p:cNvSpPr>
          <p:nvPr>
            <p:ph type="sldNum" sz="quarter" idx="5"/>
          </p:nvPr>
        </p:nvSpPr>
        <p:spPr/>
        <p:txBody>
          <a:bodyPr/>
          <a:lstStyle/>
          <a:p>
            <a:fld id="{6F32E9E7-A4EC-4E0D-8F44-92711A8E67AD}" type="slidenum">
              <a:rPr lang="en-US" smtClean="0"/>
              <a:t>3</a:t>
            </a:fld>
            <a:endParaRPr lang="en-US"/>
          </a:p>
        </p:txBody>
      </p:sp>
    </p:spTree>
    <p:extLst>
      <p:ext uri="{BB962C8B-B14F-4D97-AF65-F5344CB8AC3E}">
        <p14:creationId xmlns:p14="http://schemas.microsoft.com/office/powerpoint/2010/main" val="18972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23</a:t>
            </a:fld>
            <a:endParaRPr lang="en-US"/>
          </a:p>
        </p:txBody>
      </p:sp>
    </p:spTree>
    <p:extLst>
      <p:ext uri="{BB962C8B-B14F-4D97-AF65-F5344CB8AC3E}">
        <p14:creationId xmlns:p14="http://schemas.microsoft.com/office/powerpoint/2010/main" val="422759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24</a:t>
            </a:fld>
            <a:endParaRPr lang="en-US"/>
          </a:p>
        </p:txBody>
      </p:sp>
    </p:spTree>
    <p:extLst>
      <p:ext uri="{BB962C8B-B14F-4D97-AF65-F5344CB8AC3E}">
        <p14:creationId xmlns:p14="http://schemas.microsoft.com/office/powerpoint/2010/main" val="149345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Kayleigh</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process of patients that present themselves to the emergency department was modified with this project</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Even though we did not meet our goal of 95% of all patients seen without a PCP would have a follow-up visit, the positive number of patients that have established with a provider since the start of this project was an accomplishment on its own.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total of 245 patients to date have been established with a primary care provider with ED patients with no PCP were down to 11%</a:t>
            </a:r>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25</a:t>
            </a:fld>
            <a:endParaRPr lang="en-US"/>
          </a:p>
        </p:txBody>
      </p:sp>
    </p:spTree>
    <p:extLst>
      <p:ext uri="{BB962C8B-B14F-4D97-AF65-F5344CB8AC3E}">
        <p14:creationId xmlns:p14="http://schemas.microsoft.com/office/powerpoint/2010/main" val="145698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a:p>
            <a:r>
              <a:rPr lang="en-US" dirty="0"/>
              <a:t>Patient Satisfaction: </a:t>
            </a:r>
          </a:p>
          <a:p>
            <a:pPr marL="171450" indent="-171450">
              <a:buFont typeface="Arial" panose="020B0604020202020204" pitchFamily="34" charset="0"/>
              <a:buChar char="•"/>
            </a:pPr>
            <a:r>
              <a:rPr lang="en-US" dirty="0"/>
              <a:t>Clinic Case Managers are present CCM services</a:t>
            </a:r>
          </a:p>
          <a:p>
            <a:pPr marL="171450" indent="-171450">
              <a:buFont typeface="Arial" panose="020B0604020202020204" pitchFamily="34" charset="0"/>
              <a:buChar char="•"/>
            </a:pPr>
            <a:r>
              <a:rPr lang="en-US" dirty="0"/>
              <a:t>Cheaper than ED</a:t>
            </a:r>
          </a:p>
          <a:p>
            <a:pPr marL="171450" indent="-171450">
              <a:buFont typeface="Arial" panose="020B0604020202020204" pitchFamily="34" charset="0"/>
              <a:buChar char="•"/>
            </a:pPr>
            <a:r>
              <a:rPr lang="en-US" dirty="0"/>
              <a:t>Closer follow up </a:t>
            </a:r>
          </a:p>
          <a:p>
            <a:pPr marL="171450" indent="-171450">
              <a:buFont typeface="Arial" panose="020B0604020202020204" pitchFamily="34" charset="0"/>
              <a:buChar char="•"/>
            </a:pPr>
            <a:r>
              <a:rPr lang="en-US" dirty="0"/>
              <a:t>Saved patients $206,760 as of the end of October Est savings of 844 per patient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Staff Satisfaction </a:t>
            </a:r>
          </a:p>
          <a:p>
            <a:pPr marL="171450" indent="-171450">
              <a:buFont typeface="Arial" panose="020B0604020202020204" pitchFamily="34" charset="0"/>
              <a:buChar char="•"/>
            </a:pPr>
            <a:r>
              <a:rPr lang="en-US" dirty="0"/>
              <a:t>Unnecessary soft admissions </a:t>
            </a:r>
          </a:p>
          <a:p>
            <a:pPr marL="171450" indent="-171450">
              <a:buFont typeface="Arial" panose="020B0604020202020204" pitchFamily="34" charset="0"/>
              <a:buChar char="•"/>
            </a:pPr>
            <a:r>
              <a:rPr lang="en-US" dirty="0"/>
              <a:t>Not taking up necessary ED beds to focus on more complex patients </a:t>
            </a:r>
          </a:p>
          <a:p>
            <a:pPr marL="171450" indent="-171450">
              <a:buFont typeface="Arial" panose="020B0604020202020204" pitchFamily="34" charset="0"/>
              <a:buChar char="•"/>
            </a:pPr>
            <a:r>
              <a:rPr lang="en-US" dirty="0"/>
              <a:t>Proper utilization for appropriate level of care</a:t>
            </a:r>
          </a:p>
        </p:txBody>
      </p:sp>
      <p:sp>
        <p:nvSpPr>
          <p:cNvPr id="4" name="Slide Number Placeholder 3"/>
          <p:cNvSpPr>
            <a:spLocks noGrp="1"/>
          </p:cNvSpPr>
          <p:nvPr>
            <p:ph type="sldNum" sz="quarter" idx="5"/>
          </p:nvPr>
        </p:nvSpPr>
        <p:spPr/>
        <p:txBody>
          <a:bodyPr/>
          <a:lstStyle/>
          <a:p>
            <a:fld id="{C214F4CC-B5C9-47B8-A142-AFF49DFF6698}" type="slidenum">
              <a:rPr lang="en-US" smtClean="0"/>
              <a:t>26</a:t>
            </a:fld>
            <a:endParaRPr lang="en-US"/>
          </a:p>
        </p:txBody>
      </p:sp>
    </p:spTree>
    <p:extLst>
      <p:ext uri="{BB962C8B-B14F-4D97-AF65-F5344CB8AC3E}">
        <p14:creationId xmlns:p14="http://schemas.microsoft.com/office/powerpoint/2010/main" val="380894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Kayleigh</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senior leader for our Express Care Clinic is working to implement the same process for patients that come through the Express Care Clinic without a PCP.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We have also heard that other community connect sites that share our EHR are planning to implement this process and structure in their facilities.  Even though we utilize Epic as our EHR, this workflow could easily be implemented with any other EHR</a:t>
            </a:r>
            <a:r>
              <a:rPr lang="en-US" sz="1800" b="1" dirty="0">
                <a:effectLst/>
                <a:latin typeface="Times New Roman" panose="02020603050405020304" pitchFamily="18" charset="0"/>
                <a:ea typeface="Times New Roman" panose="02020603050405020304" pitchFamily="18" charset="0"/>
              </a:rPr>
              <a:t>.   Other Community connect sites are using our report now</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One of the lessons learned from this project was that not all patients want to connect with a PCP.  While we can encourage this and offer appointments, we cannot force anyone to select and establish with a PCP.  Even though we did not meet our goal of 95% of all patients seen without a PCP would have a follow-up visit, the positive number of patients that have established with a provider since the start of this project was an accomplishment on its own.  Overall, the project was successful as it has allowed the case management team to build a trusting relationship with the patients. Often the patients without primary care seem to be skeptical about healthcare and this approach shows empathy and gains rapport with the patients.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BCH continues to provide a high level of care to the community we serve.  As a Critical Access hospital and rural health clinic, we strive to be the top resource for our local population.  These efforts were evident in the most recent interdepartmental quality improvement project to decrease the number of patients seen in the organization’s Emergency Department with no PCP.  A total of 245 patients to date have been established with a primary care provider, which speaks volumes about the organization’s dedication to providing excellent care in the right place, at the right time.</a:t>
            </a:r>
            <a:endParaRPr lang="en-US" dirty="0"/>
          </a:p>
        </p:txBody>
      </p:sp>
      <p:sp>
        <p:nvSpPr>
          <p:cNvPr id="4" name="Slide Number Placeholder 3"/>
          <p:cNvSpPr>
            <a:spLocks noGrp="1"/>
          </p:cNvSpPr>
          <p:nvPr>
            <p:ph type="sldNum" sz="quarter" idx="5"/>
          </p:nvPr>
        </p:nvSpPr>
        <p:spPr/>
        <p:txBody>
          <a:bodyPr/>
          <a:lstStyle/>
          <a:p>
            <a:fld id="{C214F4CC-B5C9-47B8-A142-AFF49DFF6698}" type="slidenum">
              <a:rPr lang="en-US" smtClean="0"/>
              <a:t>27</a:t>
            </a:fld>
            <a:endParaRPr lang="en-US"/>
          </a:p>
        </p:txBody>
      </p:sp>
    </p:spTree>
    <p:extLst>
      <p:ext uri="{BB962C8B-B14F-4D97-AF65-F5344CB8AC3E}">
        <p14:creationId xmlns:p14="http://schemas.microsoft.com/office/powerpoint/2010/main" val="1035712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6F32E9E7-A4EC-4E0D-8F44-92711A8E67AD}" type="slidenum">
              <a:rPr lang="en-US" smtClean="0"/>
              <a:t>28</a:t>
            </a:fld>
            <a:endParaRPr lang="en-US"/>
          </a:p>
        </p:txBody>
      </p:sp>
    </p:spTree>
    <p:extLst>
      <p:ext uri="{BB962C8B-B14F-4D97-AF65-F5344CB8AC3E}">
        <p14:creationId xmlns:p14="http://schemas.microsoft.com/office/powerpoint/2010/main" val="48396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1DC87F0A-EC19-45B4-9DBF-9726CB5DD99A}" type="slidenum">
              <a:rPr lang="en-US" smtClean="0"/>
              <a:t>4</a:t>
            </a:fld>
            <a:endParaRPr lang="en-US"/>
          </a:p>
        </p:txBody>
      </p:sp>
    </p:spTree>
    <p:extLst>
      <p:ext uri="{BB962C8B-B14F-4D97-AF65-F5344CB8AC3E}">
        <p14:creationId xmlns:p14="http://schemas.microsoft.com/office/powerpoint/2010/main" val="53033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aim of this project is to establish a consistent workflow for patients identified in the Emergency Department as not having a PCP to have a follow-up appointment, with a Primary care provider, and establish care. Currently the average is 14% of the Emergency patients do not have a PCP.  When broken down to Beatrice, Wymore/Blue Springs makes up 59% of those visits on average.  When looking at lives versus visits (due to repeat visits) 53% are from Beatrice or Wymore/Blue Springs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increasing number of patients coming into the Emergency Department have been identified as not having a Primary Care Provider.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Emergency Room is the highest cost area for patients to receive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also tie up rooms in the Emergency Room that could be utilized for higher level of care patients.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does not meet with the standards of serving our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patients are without a consistent follow-up for care, unless they make it themselves.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impact Readmissions as well as the 72 hour return visit quality metric.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Inconsistent work flow for which primary care provider will do the follow-up and how it is set up for the patient.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5</a:t>
            </a:fld>
            <a:endParaRPr lang="en-US"/>
          </a:p>
        </p:txBody>
      </p:sp>
    </p:spTree>
    <p:extLst>
      <p:ext uri="{BB962C8B-B14F-4D97-AF65-F5344CB8AC3E}">
        <p14:creationId xmlns:p14="http://schemas.microsoft.com/office/powerpoint/2010/main" val="50903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D262A"/>
                </a:solidFill>
                <a:latin typeface="Montserrat Classic"/>
              </a:rPr>
              <a:t>Team Members: Quality, Executive Sponsor-CNO, Clinic Supervisor, Physician Clinic Receptionist Supervisor, Director of Patient Accounts, Director of Emergency Services and Clinic Case Managers</a:t>
            </a:r>
            <a:endParaRPr lang="en-US" sz="105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6</a:t>
            </a:fld>
            <a:endParaRPr lang="en-US"/>
          </a:p>
        </p:txBody>
      </p:sp>
    </p:spTree>
    <p:extLst>
      <p:ext uri="{BB962C8B-B14F-4D97-AF65-F5344CB8AC3E}">
        <p14:creationId xmlns:p14="http://schemas.microsoft.com/office/powerpoint/2010/main" val="320626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process improvement project for Patients without Primary Care Provider in the Emergency Room was identified through ED throughput reports and follow-up telephone calls.  It was suspected that BCH had an increasing number of patients being seen in the ED that did not have a PCP.  Upon development of a specific report, it was identified that 14% of emergency visits do not have a PCP.  When drilled down to Beatrice, Wymore, and Blue Springs zip codes, it was 53% of those unique patients.  A group was then brought together for this process improvement project.  Additional problems and opportunities were discovered through a brainstorming session.  The top six identified were:</a:t>
            </a: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7</a:t>
            </a:fld>
            <a:endParaRPr lang="en-US"/>
          </a:p>
        </p:txBody>
      </p:sp>
    </p:spTree>
    <p:extLst>
      <p:ext uri="{BB962C8B-B14F-4D97-AF65-F5344CB8AC3E}">
        <p14:creationId xmlns:p14="http://schemas.microsoft.com/office/powerpoint/2010/main" val="209194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9</a:t>
            </a:fld>
            <a:endParaRPr lang="en-US"/>
          </a:p>
        </p:txBody>
      </p:sp>
    </p:spTree>
    <p:extLst>
      <p:ext uri="{BB962C8B-B14F-4D97-AF65-F5344CB8AC3E}">
        <p14:creationId xmlns:p14="http://schemas.microsoft.com/office/powerpoint/2010/main" val="38931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 process improvement method utilized was the lean six sigma DMAIC cycle.  The DMAIC cycle consists of define, measure, analyze, improve, and control phases</a:t>
            </a:r>
          </a:p>
          <a:p>
            <a:endParaRPr lang="en-US" dirty="0"/>
          </a:p>
        </p:txBody>
      </p:sp>
      <p:sp>
        <p:nvSpPr>
          <p:cNvPr id="4" name="Slide Number Placeholder 3"/>
          <p:cNvSpPr>
            <a:spLocks noGrp="1"/>
          </p:cNvSpPr>
          <p:nvPr>
            <p:ph type="sldNum" sz="quarter" idx="5"/>
          </p:nvPr>
        </p:nvSpPr>
        <p:spPr/>
        <p:txBody>
          <a:bodyPr/>
          <a:lstStyle/>
          <a:p>
            <a:fld id="{6F32E9E7-A4EC-4E0D-8F44-92711A8E67AD}" type="slidenum">
              <a:rPr lang="en-US" smtClean="0"/>
              <a:t>10</a:t>
            </a:fld>
            <a:endParaRPr lang="en-US"/>
          </a:p>
        </p:txBody>
      </p:sp>
    </p:spTree>
    <p:extLst>
      <p:ext uri="{BB962C8B-B14F-4D97-AF65-F5344CB8AC3E}">
        <p14:creationId xmlns:p14="http://schemas.microsoft.com/office/powerpoint/2010/main" val="23454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Define is the first phase where we clarify the problem and the process.  Through this process it was noted that there was an increasing number of ED patients as well as 72 hour returns to the ED that had no Primary Care Provider allocated to them.  Prior to the project we had a month with as high as 8 people with a 72 hour return to the ED.  Many of these patients returned to the ED as their follow-up visit instead of an actual ED visit because they did not have a PCP. </a:t>
            </a:r>
          </a:p>
          <a:p>
            <a:endParaRPr lang="en-US" dirty="0"/>
          </a:p>
          <a:p>
            <a:r>
              <a:rPr lang="en-US" dirty="0"/>
              <a:t>Timing is everything- Our clinics merged  into one building with the exception of our clinic in Wymore</a:t>
            </a:r>
          </a:p>
        </p:txBody>
      </p:sp>
      <p:sp>
        <p:nvSpPr>
          <p:cNvPr id="4" name="Slide Number Placeholder 3"/>
          <p:cNvSpPr>
            <a:spLocks noGrp="1"/>
          </p:cNvSpPr>
          <p:nvPr>
            <p:ph type="sldNum" sz="quarter" idx="5"/>
          </p:nvPr>
        </p:nvSpPr>
        <p:spPr/>
        <p:txBody>
          <a:bodyPr/>
          <a:lstStyle/>
          <a:p>
            <a:fld id="{6F32E9E7-A4EC-4E0D-8F44-92711A8E67AD}" type="slidenum">
              <a:rPr lang="en-US" smtClean="0"/>
              <a:t>11</a:t>
            </a:fld>
            <a:endParaRPr lang="en-US"/>
          </a:p>
        </p:txBody>
      </p:sp>
    </p:spTree>
    <p:extLst>
      <p:ext uri="{BB962C8B-B14F-4D97-AF65-F5344CB8AC3E}">
        <p14:creationId xmlns:p14="http://schemas.microsoft.com/office/powerpoint/2010/main" val="222996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65622F-4B80-4C9C-9F68-D17DBBE5FED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254940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622F-4B80-4C9C-9F68-D17DBBE5FED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79044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622F-4B80-4C9C-9F68-D17DBBE5FED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262684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622F-4B80-4C9C-9F68-D17DBBE5FED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337566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5622F-4B80-4C9C-9F68-D17DBBE5FED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405622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5622F-4B80-4C9C-9F68-D17DBBE5FED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173162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65622F-4B80-4C9C-9F68-D17DBBE5FED2}"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152394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5622F-4B80-4C9C-9F68-D17DBBE5FED2}"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88865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5622F-4B80-4C9C-9F68-D17DBBE5FED2}"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275292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65622F-4B80-4C9C-9F68-D17DBBE5FED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178707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65622F-4B80-4C9C-9F68-D17DBBE5FED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9BD94-61CE-4434-B7B2-1A71DCC934C6}" type="slidenum">
              <a:rPr lang="en-US" smtClean="0"/>
              <a:t>‹#›</a:t>
            </a:fld>
            <a:endParaRPr lang="en-US"/>
          </a:p>
        </p:txBody>
      </p:sp>
    </p:spTree>
    <p:extLst>
      <p:ext uri="{BB962C8B-B14F-4D97-AF65-F5344CB8AC3E}">
        <p14:creationId xmlns:p14="http://schemas.microsoft.com/office/powerpoint/2010/main" val="168496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65622F-4B80-4C9C-9F68-D17DBBE5FED2}"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C9BD94-61CE-4434-B7B2-1A71DCC934C6}" type="slidenum">
              <a:rPr lang="en-US" smtClean="0"/>
              <a:t>‹#›</a:t>
            </a:fld>
            <a:endParaRPr lang="en-US"/>
          </a:p>
        </p:txBody>
      </p:sp>
    </p:spTree>
    <p:extLst>
      <p:ext uri="{BB962C8B-B14F-4D97-AF65-F5344CB8AC3E}">
        <p14:creationId xmlns:p14="http://schemas.microsoft.com/office/powerpoint/2010/main" val="209716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cubens2.tistory.com/303"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jrains@bchhc.org"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mailto:kdallen@bchh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3A6E-40F9-FF24-8361-F343D267B2BC}"/>
              </a:ext>
            </a:extLst>
          </p:cNvPr>
          <p:cNvSpPr>
            <a:spLocks noGrp="1"/>
          </p:cNvSpPr>
          <p:nvPr>
            <p:ph type="ctrTitle"/>
          </p:nvPr>
        </p:nvSpPr>
        <p:spPr/>
        <p:txBody>
          <a:bodyPr>
            <a:normAutofit fontScale="90000"/>
          </a:bodyPr>
          <a:lstStyle/>
          <a:p>
            <a:r>
              <a:rPr lang="en-US" dirty="0"/>
              <a:t>No Primary Care Provider in the Emergency Department	</a:t>
            </a:r>
          </a:p>
        </p:txBody>
      </p:sp>
      <p:sp>
        <p:nvSpPr>
          <p:cNvPr id="3" name="Subtitle 2">
            <a:extLst>
              <a:ext uri="{FF2B5EF4-FFF2-40B4-BE49-F238E27FC236}">
                <a16:creationId xmlns:a16="http://schemas.microsoft.com/office/drawing/2014/main" id="{AF2F0C5C-32F5-C6E3-4AC8-0F715ECDEF1A}"/>
              </a:ext>
            </a:extLst>
          </p:cNvPr>
          <p:cNvSpPr>
            <a:spLocks noGrp="1"/>
          </p:cNvSpPr>
          <p:nvPr>
            <p:ph type="subTitle" idx="1"/>
          </p:nvPr>
        </p:nvSpPr>
        <p:spPr/>
        <p:txBody>
          <a:bodyPr/>
          <a:lstStyle/>
          <a:p>
            <a:r>
              <a:rPr lang="en-US" dirty="0"/>
              <a:t>Jan Rains, RN, CPHQ</a:t>
            </a:r>
          </a:p>
          <a:p>
            <a:r>
              <a:rPr lang="en-US" dirty="0"/>
              <a:t>Kayleigh Allen, CSW</a:t>
            </a:r>
          </a:p>
        </p:txBody>
      </p:sp>
    </p:spTree>
    <p:extLst>
      <p:ext uri="{BB962C8B-B14F-4D97-AF65-F5344CB8AC3E}">
        <p14:creationId xmlns:p14="http://schemas.microsoft.com/office/powerpoint/2010/main" val="356998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54CD218B-CDFD-52E3-6EEA-54684F4E7767}"/>
              </a:ext>
            </a:extLst>
          </p:cNvPr>
          <p:cNvSpPr txBox="1"/>
          <p:nvPr/>
        </p:nvSpPr>
        <p:spPr>
          <a:xfrm>
            <a:off x="3180347" y="639782"/>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pic>
        <p:nvPicPr>
          <p:cNvPr id="5" name="Content Placeholder 7" descr="A diagram of a lean six sigma">
            <a:extLst>
              <a:ext uri="{FF2B5EF4-FFF2-40B4-BE49-F238E27FC236}">
                <a16:creationId xmlns:a16="http://schemas.microsoft.com/office/drawing/2014/main" id="{DADC6C51-5E55-096E-AC37-9EEA5E71578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49579" y="1400776"/>
            <a:ext cx="4002506" cy="4056448"/>
          </a:xfrm>
          <a:prstGeom prst="rect">
            <a:avLst/>
          </a:prstGeom>
        </p:spPr>
      </p:pic>
    </p:spTree>
    <p:extLst>
      <p:ext uri="{BB962C8B-B14F-4D97-AF65-F5344CB8AC3E}">
        <p14:creationId xmlns:p14="http://schemas.microsoft.com/office/powerpoint/2010/main" val="308698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C3C3-CD81-7290-57E1-2454A816D8B4}"/>
              </a:ext>
            </a:extLst>
          </p:cNvPr>
          <p:cNvSpPr>
            <a:spLocks noGrp="1"/>
          </p:cNvSpPr>
          <p:nvPr>
            <p:ph type="title"/>
          </p:nvPr>
        </p:nvSpPr>
        <p:spPr/>
        <p:txBody>
          <a:bodyPr/>
          <a:lstStyle/>
          <a:p>
            <a:r>
              <a:rPr lang="en-US" dirty="0"/>
              <a:t>Define</a:t>
            </a:r>
          </a:p>
        </p:txBody>
      </p:sp>
      <p:sp>
        <p:nvSpPr>
          <p:cNvPr id="3" name="Content Placeholder 2">
            <a:extLst>
              <a:ext uri="{FF2B5EF4-FFF2-40B4-BE49-F238E27FC236}">
                <a16:creationId xmlns:a16="http://schemas.microsoft.com/office/drawing/2014/main" id="{1E276915-6DC8-B33F-4508-317A0ECF5E27}"/>
              </a:ext>
            </a:extLst>
          </p:cNvPr>
          <p:cNvSpPr>
            <a:spLocks noGrp="1"/>
          </p:cNvSpPr>
          <p:nvPr>
            <p:ph idx="1"/>
          </p:nvPr>
        </p:nvSpPr>
        <p:spPr/>
        <p:txBody>
          <a:bodyPr/>
          <a:lstStyle/>
          <a:p>
            <a:r>
              <a:rPr lang="en-US" sz="2800" dirty="0">
                <a:effectLst/>
                <a:latin typeface="Times New Roman" panose="02020603050405020304" pitchFamily="18" charset="0"/>
                <a:ea typeface="Times New Roman" panose="02020603050405020304" pitchFamily="18" charset="0"/>
              </a:rPr>
              <a:t>Through this process it was noted that there was an increasing number of ED patients as well as 72 hour returns to the ED that had no Primary Care Provider allocated to them.  Prior to the project we had a month with as high as 8 people with a 72 hour return to the ED. </a:t>
            </a:r>
          </a:p>
          <a:p>
            <a:endParaRPr lang="en-US" dirty="0"/>
          </a:p>
        </p:txBody>
      </p:sp>
    </p:spTree>
    <p:extLst>
      <p:ext uri="{BB962C8B-B14F-4D97-AF65-F5344CB8AC3E}">
        <p14:creationId xmlns:p14="http://schemas.microsoft.com/office/powerpoint/2010/main" val="24631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1325-DF7F-D870-02DF-78FFFCC89C31}"/>
              </a:ext>
            </a:extLst>
          </p:cNvPr>
          <p:cNvSpPr>
            <a:spLocks noGrp="1"/>
          </p:cNvSpPr>
          <p:nvPr>
            <p:ph type="title"/>
          </p:nvPr>
        </p:nvSpPr>
        <p:spPr/>
        <p:txBody>
          <a:bodyPr/>
          <a:lstStyle/>
          <a:p>
            <a:r>
              <a:rPr lang="en-US" dirty="0"/>
              <a:t>Emergency Department Patients without PCP</a:t>
            </a:r>
          </a:p>
        </p:txBody>
      </p:sp>
      <p:graphicFrame>
        <p:nvGraphicFramePr>
          <p:cNvPr id="3" name="Chart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376410794"/>
              </p:ext>
            </p:extLst>
          </p:nvPr>
        </p:nvGraphicFramePr>
        <p:xfrm>
          <a:off x="2456572" y="1528012"/>
          <a:ext cx="7278855" cy="457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82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E28E-C80E-A106-0341-289D35F0220D}"/>
              </a:ext>
            </a:extLst>
          </p:cNvPr>
          <p:cNvSpPr>
            <a:spLocks noGrp="1"/>
          </p:cNvSpPr>
          <p:nvPr>
            <p:ph type="title"/>
          </p:nvPr>
        </p:nvSpPr>
        <p:spPr/>
        <p:txBody>
          <a:bodyPr/>
          <a:lstStyle/>
          <a:p>
            <a:r>
              <a:rPr lang="en-US" dirty="0"/>
              <a:t>Measure</a:t>
            </a:r>
          </a:p>
        </p:txBody>
      </p:sp>
      <p:sp>
        <p:nvSpPr>
          <p:cNvPr id="3" name="Content Placeholder 2">
            <a:extLst>
              <a:ext uri="{FF2B5EF4-FFF2-40B4-BE49-F238E27FC236}">
                <a16:creationId xmlns:a16="http://schemas.microsoft.com/office/drawing/2014/main" id="{49BBBC17-F05F-9BE6-615F-33370BF8C284}"/>
              </a:ext>
            </a:extLst>
          </p:cNvPr>
          <p:cNvSpPr>
            <a:spLocks noGrp="1"/>
          </p:cNvSpPr>
          <p:nvPr>
            <p:ph idx="1"/>
          </p:nvPr>
        </p:nvSpPr>
        <p:spPr/>
        <p:txBody>
          <a:bodyPr/>
          <a:lstStyle/>
          <a:p>
            <a:r>
              <a:rPr lang="en-US" sz="2800" dirty="0">
                <a:effectLst/>
                <a:latin typeface="Times New Roman" panose="02020603050405020304" pitchFamily="18" charset="0"/>
                <a:ea typeface="Times New Roman" panose="02020603050405020304" pitchFamily="18" charset="0"/>
              </a:rPr>
              <a:t>The team studied the current ED throughput report and added addresses and towns of the patients to identify the scope of patients that would be focused on for this project.  The team evaluated the current process of asking the patients who their PCP is for those that did not have one listed in the EHR. </a:t>
            </a:r>
          </a:p>
          <a:p>
            <a:endParaRPr lang="en-US" dirty="0"/>
          </a:p>
        </p:txBody>
      </p:sp>
    </p:spTree>
    <p:extLst>
      <p:ext uri="{BB962C8B-B14F-4D97-AF65-F5344CB8AC3E}">
        <p14:creationId xmlns:p14="http://schemas.microsoft.com/office/powerpoint/2010/main" val="32993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1E52-804F-1369-164C-8ACFD9C37CBB}"/>
              </a:ext>
            </a:extLst>
          </p:cNvPr>
          <p:cNvSpPr>
            <a:spLocks noGrp="1"/>
          </p:cNvSpPr>
          <p:nvPr>
            <p:ph type="title"/>
          </p:nvPr>
        </p:nvSpPr>
        <p:spPr/>
        <p:txBody>
          <a:bodyPr/>
          <a:lstStyle/>
          <a:p>
            <a:r>
              <a:rPr lang="en-US" dirty="0"/>
              <a:t>Breakdown of Data</a:t>
            </a:r>
          </a:p>
        </p:txBody>
      </p:sp>
      <p:pic>
        <p:nvPicPr>
          <p:cNvPr id="3" name="Picture 2" descr="A graph of a patient">
            <a:extLst>
              <a:ext uri="{FF2B5EF4-FFF2-40B4-BE49-F238E27FC236}">
                <a16:creationId xmlns:a16="http://schemas.microsoft.com/office/drawing/2014/main" id="{F6591DDC-6A70-0A93-5B5B-506C55C39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03" y="1469693"/>
            <a:ext cx="7775793" cy="4685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286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5967-3ACC-FAE9-E6EE-1D0C4640DC12}"/>
              </a:ext>
            </a:extLst>
          </p:cNvPr>
          <p:cNvSpPr>
            <a:spLocks noGrp="1"/>
          </p:cNvSpPr>
          <p:nvPr>
            <p:ph type="title"/>
          </p:nvPr>
        </p:nvSpPr>
        <p:spPr/>
        <p:txBody>
          <a:bodyPr/>
          <a:lstStyle/>
          <a:p>
            <a:r>
              <a:rPr lang="en-US" dirty="0"/>
              <a:t>Breakdown of Data</a:t>
            </a:r>
          </a:p>
        </p:txBody>
      </p:sp>
      <p:pic>
        <p:nvPicPr>
          <p:cNvPr id="3" name="Picture 2" descr="A graph of different colored lines">
            <a:extLst>
              <a:ext uri="{FF2B5EF4-FFF2-40B4-BE49-F238E27FC236}">
                <a16:creationId xmlns:a16="http://schemas.microsoft.com/office/drawing/2014/main" id="{14E4C9ED-F872-DEF3-B381-3F63ADC89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774" y="1450185"/>
            <a:ext cx="8121315" cy="4872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218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3169-204C-512F-DCC1-68478C6A73F6}"/>
              </a:ext>
            </a:extLst>
          </p:cNvPr>
          <p:cNvSpPr>
            <a:spLocks noGrp="1"/>
          </p:cNvSpPr>
          <p:nvPr>
            <p:ph type="title"/>
          </p:nvPr>
        </p:nvSpPr>
        <p:spPr>
          <a:xfrm>
            <a:off x="838199" y="0"/>
            <a:ext cx="10515600" cy="1325563"/>
          </a:xfrm>
        </p:spPr>
        <p:txBody>
          <a:bodyPr/>
          <a:lstStyle/>
          <a:p>
            <a:r>
              <a:rPr lang="en-US" dirty="0"/>
              <a:t>Breakdown of Data</a:t>
            </a:r>
          </a:p>
        </p:txBody>
      </p:sp>
      <p:pic>
        <p:nvPicPr>
          <p:cNvPr id="3" name="Picture 2">
            <a:extLst>
              <a:ext uri="{FF2B5EF4-FFF2-40B4-BE49-F238E27FC236}">
                <a16:creationId xmlns:a16="http://schemas.microsoft.com/office/drawing/2014/main" id="{E464AE3F-4F99-589A-5568-F310FD5200E4}"/>
              </a:ext>
            </a:extLst>
          </p:cNvPr>
          <p:cNvPicPr>
            <a:picLocks noChangeAspect="1"/>
          </p:cNvPicPr>
          <p:nvPr/>
        </p:nvPicPr>
        <p:blipFill rotWithShape="1">
          <a:blip r:embed="rId4">
            <a:extLst>
              <a:ext uri="{28A0092B-C50C-407E-A947-70E740481C1C}">
                <a14:useLocalDpi xmlns:a14="http://schemas.microsoft.com/office/drawing/2010/main" val="0"/>
              </a:ext>
            </a:extLst>
          </a:blip>
          <a:srcRect l="1960" r="2964" b="3724"/>
          <a:stretch/>
        </p:blipFill>
        <p:spPr bwMode="auto">
          <a:xfrm>
            <a:off x="2294973" y="1239405"/>
            <a:ext cx="7602053" cy="5169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94099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A3CA-0792-611D-E05E-A5033C2BC796}"/>
              </a:ext>
            </a:extLst>
          </p:cNvPr>
          <p:cNvSpPr>
            <a:spLocks noGrp="1"/>
          </p:cNvSpPr>
          <p:nvPr>
            <p:ph type="title"/>
          </p:nvPr>
        </p:nvSpPr>
        <p:spPr/>
        <p:txBody>
          <a:bodyPr/>
          <a:lstStyle/>
          <a:p>
            <a:r>
              <a:rPr lang="en-US" dirty="0"/>
              <a:t>Analyze</a:t>
            </a:r>
          </a:p>
        </p:txBody>
      </p:sp>
      <p:sp>
        <p:nvSpPr>
          <p:cNvPr id="3" name="Content Placeholder 2">
            <a:extLst>
              <a:ext uri="{FF2B5EF4-FFF2-40B4-BE49-F238E27FC236}">
                <a16:creationId xmlns:a16="http://schemas.microsoft.com/office/drawing/2014/main" id="{5E532B04-6D4D-C19D-72D6-B1D500D61C7E}"/>
              </a:ext>
            </a:extLst>
          </p:cNvPr>
          <p:cNvSpPr>
            <a:spLocks noGrp="1"/>
          </p:cNvSpPr>
          <p:nvPr>
            <p:ph idx="1"/>
          </p:nvPr>
        </p:nvSpPr>
        <p:spPr/>
        <p:txBody>
          <a:bodyPr/>
          <a:lstStyle/>
          <a:p>
            <a:r>
              <a:rPr lang="en-US" sz="2800" dirty="0">
                <a:effectLst/>
                <a:latin typeface="Times New Roman" panose="02020603050405020304" pitchFamily="18" charset="0"/>
                <a:ea typeface="Times New Roman" panose="02020603050405020304" pitchFamily="18" charset="0"/>
              </a:rPr>
              <a:t>Continued to see the inconsistent way of asking who the patient’s PCP is as well as inconsistent methods for changing the PCP in the electronic health record.  It was also found that the process for follow-up with a clinic provider was inconsistent.  Some patients had an order to follow up and some did not.  It was agreed that not all patients needed a follow-up visit, but it was a good time to get the patient established with a PCP if they did not have one. </a:t>
            </a:r>
          </a:p>
          <a:p>
            <a:endParaRPr lang="en-US" dirty="0"/>
          </a:p>
        </p:txBody>
      </p:sp>
    </p:spTree>
    <p:extLst>
      <p:ext uri="{BB962C8B-B14F-4D97-AF65-F5344CB8AC3E}">
        <p14:creationId xmlns:p14="http://schemas.microsoft.com/office/powerpoint/2010/main" val="40203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B5FF-8063-B43B-1D8A-9C888E6262C3}"/>
              </a:ext>
            </a:extLst>
          </p:cNvPr>
          <p:cNvSpPr>
            <a:spLocks noGrp="1"/>
          </p:cNvSpPr>
          <p:nvPr>
            <p:ph type="title"/>
          </p:nvPr>
        </p:nvSpPr>
        <p:spPr/>
        <p:txBody>
          <a:bodyPr/>
          <a:lstStyle/>
          <a:p>
            <a:r>
              <a:rPr lang="en-US" dirty="0"/>
              <a:t>Improve</a:t>
            </a:r>
          </a:p>
        </p:txBody>
      </p:sp>
      <p:sp>
        <p:nvSpPr>
          <p:cNvPr id="3" name="Content Placeholder 2">
            <a:extLst>
              <a:ext uri="{FF2B5EF4-FFF2-40B4-BE49-F238E27FC236}">
                <a16:creationId xmlns:a16="http://schemas.microsoft.com/office/drawing/2014/main" id="{CFC415B8-37FF-5C0D-4297-53841F992510}"/>
              </a:ext>
            </a:extLst>
          </p:cNvPr>
          <p:cNvSpPr>
            <a:spLocks noGrp="1"/>
          </p:cNvSpPr>
          <p:nvPr>
            <p:ph idx="1"/>
          </p:nvPr>
        </p:nvSpPr>
        <p:spPr>
          <a:xfrm>
            <a:off x="838200" y="1588168"/>
            <a:ext cx="10515600" cy="4588795"/>
          </a:xfrm>
        </p:spPr>
        <p:txBody>
          <a:bodyPr>
            <a:normAutofit lnSpcReduction="10000"/>
          </a:bodyPr>
          <a:lstStyle/>
          <a:p>
            <a:pPr marL="457200" marR="0" lvl="1" indent="0" algn="l" defTabSz="914400" rtl="0" eaLnBrk="1" fontAlgn="auto" latinLnBrk="0" hangingPunct="1">
              <a:lnSpc>
                <a:spcPct val="100000"/>
              </a:lnSpc>
              <a:spcBef>
                <a:spcPts val="0"/>
              </a:spcBef>
              <a:spcAft>
                <a:spcPts val="0"/>
              </a:spcAft>
              <a:buClrTx/>
              <a:buSzTx/>
              <a:buNone/>
              <a:tabLst/>
              <a:defRPr/>
            </a:pPr>
            <a:r>
              <a:rPr lang="en-US" sz="2000" dirty="0">
                <a:latin typeface="Times New Roman" panose="02020603050405020304" pitchFamily="18" charset="0"/>
                <a:ea typeface="Times New Roman" panose="02020603050405020304" pitchFamily="18" charset="0"/>
              </a:rPr>
              <a:t>A</a:t>
            </a:r>
            <a:r>
              <a:rPr lang="en-US" sz="2000" dirty="0">
                <a:effectLst/>
                <a:latin typeface="Times New Roman" panose="02020603050405020304" pitchFamily="18" charset="0"/>
                <a:ea typeface="Times New Roman" panose="02020603050405020304" pitchFamily="18" charset="0"/>
              </a:rPr>
              <a:t> process map was developed to give workflows to front desk staff, nurses, case managers and providers.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case managers in the clinics would make follow-up phone calls to all patients that were seen in the emergency department.  At this time, the case manager would make follow-up appointments to be seen by the newly assigned PCP for the ED follow-up or to get them their first appointment with the newly assigned PCP to establish themselves officially as their patient.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ED providers were trained to be more consistent with which patient really needs a follow-up appointment for their ED visit and which patients could wait for a later appointment to become established.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It was decided that patients without a PCP will be assigned to the on-call provider.  Patients may also be offered an appointment with a provider that has more flexibility to see new patients if the on-call provider’s schedule was full.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Pediatric patients from Beatrice were referred to the Beatrice Children’s Clinic.  Pediatric patients from Wymore and Blue Spring were given the option of Beatrice Children’s Clinic or Wymore Clinic for their PCP.</a:t>
            </a:r>
          </a:p>
          <a:p>
            <a:endParaRPr lang="en-US" dirty="0"/>
          </a:p>
        </p:txBody>
      </p:sp>
    </p:spTree>
    <p:extLst>
      <p:ext uri="{BB962C8B-B14F-4D97-AF65-F5344CB8AC3E}">
        <p14:creationId xmlns:p14="http://schemas.microsoft.com/office/powerpoint/2010/main" val="57636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8D87-A364-942C-5E03-F9F69279749D}"/>
              </a:ext>
            </a:extLst>
          </p:cNvPr>
          <p:cNvSpPr>
            <a:spLocks noGrp="1"/>
          </p:cNvSpPr>
          <p:nvPr>
            <p:ph type="title"/>
          </p:nvPr>
        </p:nvSpPr>
        <p:spPr>
          <a:xfrm>
            <a:off x="838200" y="78956"/>
            <a:ext cx="10515600" cy="811381"/>
          </a:xfrm>
        </p:spPr>
        <p:txBody>
          <a:bodyPr/>
          <a:lstStyle/>
          <a:p>
            <a:r>
              <a:rPr lang="en-US" dirty="0"/>
              <a:t>Process Map	</a:t>
            </a:r>
          </a:p>
        </p:txBody>
      </p:sp>
      <p:pic>
        <p:nvPicPr>
          <p:cNvPr id="3" name="Picture 2" descr="A diagram of a patient">
            <a:extLst>
              <a:ext uri="{FF2B5EF4-FFF2-40B4-BE49-F238E27FC236}">
                <a16:creationId xmlns:a16="http://schemas.microsoft.com/office/drawing/2014/main" id="{D10EE52F-14D1-F129-F162-C182A2C5A15B}"/>
              </a:ext>
            </a:extLst>
          </p:cNvPr>
          <p:cNvPicPr>
            <a:picLocks noChangeAspect="1"/>
          </p:cNvPicPr>
          <p:nvPr/>
        </p:nvPicPr>
        <p:blipFill>
          <a:blip r:embed="rId4"/>
          <a:stretch>
            <a:fillRect/>
          </a:stretch>
        </p:blipFill>
        <p:spPr>
          <a:xfrm>
            <a:off x="2296536" y="890337"/>
            <a:ext cx="7598927" cy="5544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62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0B39-664B-6B71-856B-F4026098CD2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2D2056E-B5C1-8304-68AB-2404F464DC24}"/>
              </a:ext>
            </a:extLst>
          </p:cNvPr>
          <p:cNvSpPr>
            <a:spLocks noGrp="1"/>
          </p:cNvSpPr>
          <p:nvPr>
            <p:ph idx="1"/>
          </p:nvPr>
        </p:nvSpPr>
        <p:spPr/>
        <p:txBody>
          <a:bodyPr>
            <a:normAutofit/>
          </a:bodyPr>
          <a:lstStyle/>
          <a:p>
            <a:r>
              <a:rPr lang="en-US" sz="2400" b="0" i="0" dirty="0">
                <a:solidFill>
                  <a:srgbClr val="242424"/>
                </a:solidFill>
                <a:effectLst/>
                <a:latin typeface="Aptos" panose="020B0004020202020204" pitchFamily="34" charset="0"/>
              </a:rPr>
              <a:t>To provide structure to improve No Primary Care Provider in the ER utilizing Lean Six Sigma DMAIC process</a:t>
            </a:r>
          </a:p>
          <a:p>
            <a:r>
              <a:rPr lang="en-US" sz="2400" b="0" i="0" dirty="0">
                <a:solidFill>
                  <a:srgbClr val="242424"/>
                </a:solidFill>
                <a:effectLst/>
                <a:latin typeface="Aptos" panose="020B0004020202020204" pitchFamily="34" charset="0"/>
              </a:rPr>
              <a:t>Improve workflow process between the Emergency Department and the Clinic</a:t>
            </a:r>
          </a:p>
          <a:p>
            <a:r>
              <a:rPr lang="en-US" sz="2400" b="0" i="0" dirty="0">
                <a:solidFill>
                  <a:srgbClr val="242424"/>
                </a:solidFill>
                <a:effectLst/>
                <a:latin typeface="Aptos" panose="020B0004020202020204" pitchFamily="34" charset="0"/>
              </a:rPr>
              <a:t>Improve communication between inter-departmental disciplines</a:t>
            </a:r>
          </a:p>
          <a:p>
            <a:r>
              <a:rPr lang="en-US" sz="2400" b="0" i="0" dirty="0">
                <a:solidFill>
                  <a:srgbClr val="242424"/>
                </a:solidFill>
                <a:effectLst/>
                <a:latin typeface="Aptos" panose="020B0004020202020204" pitchFamily="34" charset="0"/>
              </a:rPr>
              <a:t>Refine Clinic Provider schedule to block appointment times for new patients without a Primary Care Provider</a:t>
            </a:r>
          </a:p>
          <a:p>
            <a:r>
              <a:rPr lang="en-US" sz="2400" b="0" i="0" dirty="0">
                <a:solidFill>
                  <a:srgbClr val="242424"/>
                </a:solidFill>
                <a:effectLst/>
                <a:latin typeface="Aptos" panose="020B0004020202020204" pitchFamily="34" charset="0"/>
              </a:rPr>
              <a:t>Standardize process for other entities to utilize</a:t>
            </a:r>
          </a:p>
        </p:txBody>
      </p:sp>
    </p:spTree>
    <p:extLst>
      <p:ext uri="{BB962C8B-B14F-4D97-AF65-F5344CB8AC3E}">
        <p14:creationId xmlns:p14="http://schemas.microsoft.com/office/powerpoint/2010/main" val="109282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1699-C580-3D30-D6E6-D8D768B7F30A}"/>
              </a:ext>
            </a:extLst>
          </p:cNvPr>
          <p:cNvSpPr>
            <a:spLocks noGrp="1"/>
          </p:cNvSpPr>
          <p:nvPr>
            <p:ph type="title"/>
          </p:nvPr>
        </p:nvSpPr>
        <p:spPr>
          <a:xfrm>
            <a:off x="589560" y="856180"/>
            <a:ext cx="4560584" cy="1128068"/>
          </a:xfrm>
        </p:spPr>
        <p:txBody>
          <a:bodyPr anchor="ctr">
            <a:normAutofit/>
          </a:bodyPr>
          <a:lstStyle/>
          <a:p>
            <a:r>
              <a:rPr lang="en-US" sz="3700"/>
              <a:t>Memo to the Providers</a:t>
            </a:r>
          </a:p>
        </p:txBody>
      </p:sp>
      <p:sp>
        <p:nvSpPr>
          <p:cNvPr id="3" name="Content Placeholder 2">
            <a:extLst>
              <a:ext uri="{FF2B5EF4-FFF2-40B4-BE49-F238E27FC236}">
                <a16:creationId xmlns:a16="http://schemas.microsoft.com/office/drawing/2014/main" id="{34DC28E9-B424-3331-A299-EC542A979B70}"/>
              </a:ext>
            </a:extLst>
          </p:cNvPr>
          <p:cNvSpPr>
            <a:spLocks noGrp="1"/>
          </p:cNvSpPr>
          <p:nvPr>
            <p:ph idx="1"/>
          </p:nvPr>
        </p:nvSpPr>
        <p:spPr>
          <a:xfrm>
            <a:off x="590719" y="2330505"/>
            <a:ext cx="4559425" cy="3979585"/>
          </a:xfrm>
        </p:spPr>
        <p:txBody>
          <a:bodyPr anchor="ctr">
            <a:normAutofit/>
          </a:body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Beginning tomorrow, 11/1/23, patients that do not have PCP’s will be followed up on by the clinic case managers.  They will be calling those patients that REQUIRE a follow up from their ED visit.  Because of this, they are asking us to be very specific with those that need a follow up appointment scheduled.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They will look at the AVS to see what you have entered in the follow up section when you discharged the patient.  If the follow up says “as needed” they will NOT schedule an appointment.  If you do want them to schedule an appointment for the patient, please do the following: </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Times New Roman" panose="02020603050405020304" pitchFamily="18" charset="0"/>
              </a:rPr>
              <a:t>Enter the on-call provider as you have been doing</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Times New Roman" panose="02020603050405020304" pitchFamily="18" charset="0"/>
              </a:rPr>
              <a:t>Select the  “Schedule an appointment” quick button</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Times New Roman" panose="02020603050405020304" pitchFamily="18" charset="0"/>
              </a:rPr>
              <a:t>In the comment box enter what timeframe you want the patient to follow up and the reason for the follow up</a:t>
            </a:r>
            <a:endParaRPr lang="en-US" sz="1400" dirty="0">
              <a:effectLst/>
              <a:latin typeface="Calibri" panose="020F0502020204030204" pitchFamily="34" charset="0"/>
              <a:ea typeface="Calibri" panose="020F0502020204030204" pitchFamily="34" charset="0"/>
            </a:endParaRPr>
          </a:p>
          <a:p>
            <a:endParaRPr lang="en-US" sz="1400" dirty="0"/>
          </a:p>
        </p:txBody>
      </p:sp>
      <p:pic>
        <p:nvPicPr>
          <p:cNvPr id="4" name="Picture 3">
            <a:extLst>
              <a:ext uri="{FF2B5EF4-FFF2-40B4-BE49-F238E27FC236}">
                <a16:creationId xmlns:a16="http://schemas.microsoft.com/office/drawing/2014/main" id="{2782C5F2-AABF-9A36-FB63-A2419F49B233}"/>
              </a:ext>
            </a:extLst>
          </p:cNvPr>
          <p:cNvPicPr>
            <a:picLocks noChangeAspect="1"/>
          </p:cNvPicPr>
          <p:nvPr/>
        </p:nvPicPr>
        <p:blipFill rotWithShape="1">
          <a:blip r:embed="rId4">
            <a:extLst>
              <a:ext uri="{28A0092B-C50C-407E-A947-70E740481C1C}">
                <a14:useLocalDpi xmlns:a14="http://schemas.microsoft.com/office/drawing/2010/main" val="0"/>
              </a:ext>
            </a:extLst>
          </a:blip>
          <a:srcRect r="38362" b="-2"/>
          <a:stretch/>
        </p:blipFill>
        <p:spPr bwMode="auto">
          <a:xfrm>
            <a:off x="5977788" y="799352"/>
            <a:ext cx="5425410" cy="525929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70992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A6D2-C6BE-95E8-0B4D-49F0BB4E0E0D}"/>
              </a:ext>
            </a:extLst>
          </p:cNvPr>
          <p:cNvSpPr>
            <a:spLocks noGrp="1"/>
          </p:cNvSpPr>
          <p:nvPr>
            <p:ph type="title"/>
          </p:nvPr>
        </p:nvSpPr>
        <p:spPr/>
        <p:txBody>
          <a:bodyPr/>
          <a:lstStyle/>
          <a:p>
            <a:r>
              <a:rPr lang="en-US" dirty="0"/>
              <a:t>Memo to Registration Staff</a:t>
            </a:r>
          </a:p>
        </p:txBody>
      </p:sp>
      <p:pic>
        <p:nvPicPr>
          <p:cNvPr id="5" name="Content Placeholder 4">
            <a:extLst>
              <a:ext uri="{FF2B5EF4-FFF2-40B4-BE49-F238E27FC236}">
                <a16:creationId xmlns:a16="http://schemas.microsoft.com/office/drawing/2014/main" id="{9720D5DF-7B3E-4FA7-C831-9281694EEA92}"/>
              </a:ext>
            </a:extLst>
          </p:cNvPr>
          <p:cNvPicPr>
            <a:picLocks noGrp="1" noChangeAspect="1"/>
          </p:cNvPicPr>
          <p:nvPr>
            <p:ph idx="1"/>
          </p:nvPr>
        </p:nvPicPr>
        <p:blipFill>
          <a:blip r:embed="rId4"/>
          <a:stretch>
            <a:fillRect/>
          </a:stretch>
        </p:blipFill>
        <p:spPr>
          <a:xfrm>
            <a:off x="1070811" y="1536245"/>
            <a:ext cx="8296617" cy="4069811"/>
          </a:xfrm>
        </p:spPr>
      </p:pic>
    </p:spTree>
    <p:extLst>
      <p:ext uri="{BB962C8B-B14F-4D97-AF65-F5344CB8AC3E}">
        <p14:creationId xmlns:p14="http://schemas.microsoft.com/office/powerpoint/2010/main" val="197783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1DB2-58F5-CFB8-07D6-DC52E176A68F}"/>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0B805A07-E4B5-9BFD-D75E-524179616492}"/>
              </a:ext>
            </a:extLst>
          </p:cNvPr>
          <p:cNvSpPr>
            <a:spLocks noGrp="1"/>
          </p:cNvSpPr>
          <p:nvPr>
            <p:ph idx="1"/>
          </p:nvPr>
        </p:nvSpPr>
        <p:spPr/>
        <p:txBody>
          <a:bodyPr/>
          <a:lstStyle/>
          <a:p>
            <a:pPr marL="0" indent="0">
              <a:buNone/>
            </a:pPr>
            <a:r>
              <a:rPr lang="en-US" sz="2800" dirty="0">
                <a:effectLst/>
                <a:latin typeface="Times New Roman" panose="02020603050405020304" pitchFamily="18" charset="0"/>
                <a:ea typeface="Times New Roman" panose="02020603050405020304" pitchFamily="18" charset="0"/>
              </a:rPr>
              <a:t>All responsibilities were assigned to individuals to keep the process active with appropriate accountability.  Quality will own the report and share the results with the ED director, registration director and clinic director</a:t>
            </a:r>
            <a:endParaRPr lang="en-US" dirty="0"/>
          </a:p>
        </p:txBody>
      </p:sp>
    </p:spTree>
    <p:extLst>
      <p:ext uri="{BB962C8B-B14F-4D97-AF65-F5344CB8AC3E}">
        <p14:creationId xmlns:p14="http://schemas.microsoft.com/office/powerpoint/2010/main" val="137613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F322-0997-5730-6F42-7D290B91C95D}"/>
              </a:ext>
            </a:extLst>
          </p:cNvPr>
          <p:cNvSpPr>
            <a:spLocks noGrp="1"/>
          </p:cNvSpPr>
          <p:nvPr>
            <p:ph type="title"/>
          </p:nvPr>
        </p:nvSpPr>
        <p:spPr/>
        <p:txBody>
          <a:bodyPr/>
          <a:lstStyle/>
          <a:p>
            <a:r>
              <a:rPr lang="en-US" dirty="0"/>
              <a:t>Measuring Success </a:t>
            </a:r>
          </a:p>
        </p:txBody>
      </p:sp>
      <p:pic>
        <p:nvPicPr>
          <p:cNvPr id="4" name="Picture 3">
            <a:extLst>
              <a:ext uri="{FF2B5EF4-FFF2-40B4-BE49-F238E27FC236}">
                <a16:creationId xmlns:a16="http://schemas.microsoft.com/office/drawing/2014/main" id="{31D22216-181C-38B9-9E3B-F68502CD39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0120" y="1605330"/>
            <a:ext cx="7731760" cy="4647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646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AEE0-37F9-670E-3BFA-5A096CA17E90}"/>
              </a:ext>
            </a:extLst>
          </p:cNvPr>
          <p:cNvSpPr>
            <a:spLocks noGrp="1"/>
          </p:cNvSpPr>
          <p:nvPr>
            <p:ph type="title"/>
          </p:nvPr>
        </p:nvSpPr>
        <p:spPr/>
        <p:txBody>
          <a:bodyPr/>
          <a:lstStyle/>
          <a:p>
            <a:r>
              <a:rPr lang="en-US" dirty="0"/>
              <a:t>Measuring Success </a:t>
            </a:r>
          </a:p>
        </p:txBody>
      </p:sp>
      <p:pic>
        <p:nvPicPr>
          <p:cNvPr id="5" name="Picture 4" descr="A graph of numbers and a number of months">
            <a:extLst>
              <a:ext uri="{FF2B5EF4-FFF2-40B4-BE49-F238E27FC236}">
                <a16:creationId xmlns:a16="http://schemas.microsoft.com/office/drawing/2014/main" id="{0B737497-8179-C2B4-EE38-9EAE0A8D2850}"/>
              </a:ext>
            </a:extLst>
          </p:cNvPr>
          <p:cNvPicPr>
            <a:picLocks noChangeAspect="1"/>
          </p:cNvPicPr>
          <p:nvPr/>
        </p:nvPicPr>
        <p:blipFill>
          <a:blip r:embed="rId4"/>
          <a:stretch>
            <a:fillRect/>
          </a:stretch>
        </p:blipFill>
        <p:spPr>
          <a:xfrm>
            <a:off x="2433854" y="1690688"/>
            <a:ext cx="7324291" cy="4268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282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extBox 17"/>
          <p:cNvSpPr txBox="1"/>
          <p:nvPr/>
        </p:nvSpPr>
        <p:spPr>
          <a:xfrm>
            <a:off x="2946400" y="787401"/>
            <a:ext cx="6112050" cy="448841"/>
          </a:xfrm>
          <a:prstGeom prst="rect">
            <a:avLst/>
          </a:prstGeom>
        </p:spPr>
        <p:txBody>
          <a:bodyPr wrap="square" lIns="0" tIns="0" rIns="0" bIns="0" rtlCol="0" anchor="t">
            <a:spAutoFit/>
          </a:bodyPr>
          <a:lstStyle/>
          <a:p>
            <a:pPr algn="ctr">
              <a:lnSpc>
                <a:spcPts val="3510"/>
              </a:lnSpc>
            </a:pPr>
            <a:r>
              <a:rPr lang="en-US" sz="3734" dirty="0">
                <a:solidFill>
                  <a:srgbClr val="1E3262"/>
                </a:solidFill>
                <a:latin typeface="Montserrat Extra-Bold Bold"/>
              </a:rPr>
              <a:t>Measuring Success</a:t>
            </a:r>
          </a:p>
        </p:txBody>
      </p:sp>
      <p:sp>
        <p:nvSpPr>
          <p:cNvPr id="26" name="TextBox 26"/>
          <p:cNvSpPr txBox="1"/>
          <p:nvPr/>
        </p:nvSpPr>
        <p:spPr>
          <a:xfrm>
            <a:off x="1219200" y="1726215"/>
            <a:ext cx="4876800" cy="540404"/>
          </a:xfrm>
          <a:prstGeom prst="rect">
            <a:avLst/>
          </a:prstGeom>
        </p:spPr>
        <p:txBody>
          <a:bodyPr wrap="square" lIns="0" tIns="0" rIns="0" bIns="0" rtlCol="0" anchor="t">
            <a:spAutoFit/>
          </a:bodyPr>
          <a:lstStyle/>
          <a:p>
            <a:pPr>
              <a:lnSpc>
                <a:spcPts val="2239"/>
              </a:lnSpc>
            </a:pPr>
            <a:endParaRPr lang="en-US" sz="1600" dirty="0">
              <a:solidFill>
                <a:srgbClr val="2D262A"/>
              </a:solidFill>
              <a:latin typeface="Montserrat Classic"/>
            </a:endParaRPr>
          </a:p>
          <a:p>
            <a:pPr>
              <a:lnSpc>
                <a:spcPts val="2239"/>
              </a:lnSpc>
            </a:pPr>
            <a:endParaRPr lang="en-US" sz="1600" dirty="0">
              <a:solidFill>
                <a:srgbClr val="2D262A"/>
              </a:solidFill>
              <a:latin typeface="Montserrat Classic"/>
            </a:endParaRPr>
          </a:p>
        </p:txBody>
      </p:sp>
      <p:pic>
        <p:nvPicPr>
          <p:cNvPr id="2" name="Picture 1" descr="A graph of different colored lines">
            <a:extLst>
              <a:ext uri="{FF2B5EF4-FFF2-40B4-BE49-F238E27FC236}">
                <a16:creationId xmlns:a16="http://schemas.microsoft.com/office/drawing/2014/main" id="{6DEA2B10-5095-E8F5-613E-61A4B2C09D32}"/>
              </a:ext>
            </a:extLst>
          </p:cNvPr>
          <p:cNvPicPr>
            <a:picLocks noChangeAspect="1"/>
          </p:cNvPicPr>
          <p:nvPr/>
        </p:nvPicPr>
        <p:blipFill rotWithShape="1">
          <a:blip r:embed="rId4"/>
          <a:srcRect l="1642" b="3172"/>
          <a:stretch/>
        </p:blipFill>
        <p:spPr bwMode="auto">
          <a:xfrm>
            <a:off x="457200" y="1498601"/>
            <a:ext cx="5352343" cy="3342087"/>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B1C5DCE-8EE6-39CB-29D3-F1843FC49A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2459" y="1487055"/>
            <a:ext cx="5560037" cy="3342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Red toy person in front of two lines of white figures">
            <a:extLst>
              <a:ext uri="{FF2B5EF4-FFF2-40B4-BE49-F238E27FC236}">
                <a16:creationId xmlns:a16="http://schemas.microsoft.com/office/drawing/2014/main" id="{BB9039C0-D010-CEF2-BF5E-750ED0EE4AB4}"/>
              </a:ext>
            </a:extLst>
          </p:cNvPr>
          <p:cNvPicPr>
            <a:picLocks noChangeAspect="1"/>
          </p:cNvPicPr>
          <p:nvPr/>
        </p:nvPicPr>
        <p:blipFill>
          <a:blip r:embed="rId4"/>
          <a:srcRect l="25993" r="22137"/>
          <a:stretch/>
        </p:blipFill>
        <p:spPr>
          <a:xfrm>
            <a:off x="-1" y="-2"/>
            <a:ext cx="5410198" cy="6858002"/>
          </a:xfrm>
          <a:prstGeom prst="rect">
            <a:avLst/>
          </a:prstGeom>
        </p:spPr>
      </p:pic>
      <p:sp useBgFill="1">
        <p:nvSpPr>
          <p:cNvPr id="26" name="Rectangle 2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6115317" y="405685"/>
            <a:ext cx="5464968" cy="15593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a:latin typeface="+mj-lt"/>
                <a:ea typeface="+mj-ea"/>
                <a:cs typeface="+mj-cs"/>
              </a:rPr>
              <a:t>Return on Investment (ROI)</a:t>
            </a:r>
          </a:p>
        </p:txBody>
      </p:sp>
      <p:sp>
        <p:nvSpPr>
          <p:cNvPr id="18" name="TextBox 17">
            <a:extLst>
              <a:ext uri="{FF2B5EF4-FFF2-40B4-BE49-F238E27FC236}">
                <a16:creationId xmlns:a16="http://schemas.microsoft.com/office/drawing/2014/main" id="{A3625C02-4935-4C92-3FAA-5D727F0CF65A}"/>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marL="228611" indent="-228600" defTabSz="914400">
              <a:lnSpc>
                <a:spcPct val="90000"/>
              </a:lnSpc>
              <a:spcAft>
                <a:spcPts val="600"/>
              </a:spcAft>
              <a:buFont typeface="Arial" panose="020B0604020202020204" pitchFamily="34" charset="0"/>
              <a:buChar char="•"/>
            </a:pPr>
            <a:r>
              <a:rPr lang="en-US" sz="2000"/>
              <a:t>Patient Satisfaction </a:t>
            </a:r>
          </a:p>
          <a:p>
            <a:pPr marL="533427" lvl="1" indent="-228600" defTabSz="914400">
              <a:lnSpc>
                <a:spcPct val="90000"/>
              </a:lnSpc>
              <a:spcAft>
                <a:spcPts val="600"/>
              </a:spcAft>
              <a:buFont typeface="Arial" panose="020B0604020202020204" pitchFamily="34" charset="0"/>
              <a:buChar char="•"/>
            </a:pPr>
            <a:endParaRPr lang="en-US" sz="2000"/>
          </a:p>
          <a:p>
            <a:pPr lvl="1" indent="-228600" defTabSz="914400">
              <a:lnSpc>
                <a:spcPct val="90000"/>
              </a:lnSpc>
              <a:spcAft>
                <a:spcPts val="600"/>
              </a:spcAft>
              <a:buFont typeface="Arial" panose="020B0604020202020204" pitchFamily="34" charset="0"/>
              <a:buChar char="•"/>
            </a:pPr>
            <a:endParaRPr lang="en-US" sz="2000"/>
          </a:p>
          <a:p>
            <a:pPr marL="228611" indent="-228600" defTabSz="914400">
              <a:lnSpc>
                <a:spcPct val="90000"/>
              </a:lnSpc>
              <a:spcAft>
                <a:spcPts val="600"/>
              </a:spcAft>
              <a:buFont typeface="Arial" panose="020B0604020202020204" pitchFamily="34" charset="0"/>
              <a:buChar char="•"/>
            </a:pPr>
            <a:r>
              <a:rPr lang="en-US" sz="2000"/>
              <a:t>Staff Satisfaction </a:t>
            </a:r>
          </a:p>
          <a:p>
            <a:pPr indent="-228600" defTabSz="9144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309267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947451" y="585569"/>
            <a:ext cx="10515600" cy="344838"/>
          </a:xfrm>
          <a:prstGeom prst="rect">
            <a:avLst/>
          </a:prstGeom>
        </p:spPr>
        <p:txBody>
          <a:bodyPr wrap="square" lIns="0" tIns="0" rIns="0" bIns="0" rtlCol="0" anchor="t">
            <a:spAutoFit/>
          </a:bodyPr>
          <a:lstStyle/>
          <a:p>
            <a:pPr>
              <a:lnSpc>
                <a:spcPts val="2631"/>
              </a:lnSpc>
            </a:pPr>
            <a:r>
              <a:rPr lang="en-US" sz="2800" dirty="0">
                <a:solidFill>
                  <a:srgbClr val="1E3262"/>
                </a:solidFill>
                <a:latin typeface="Montserrat Extra-Bold Bold"/>
              </a:rPr>
              <a:t>Lessons Learned / Spreading / Sustaining / Maintaining / Replicating</a:t>
            </a:r>
          </a:p>
        </p:txBody>
      </p:sp>
      <p:sp>
        <p:nvSpPr>
          <p:cNvPr id="18" name="TextBox 17">
            <a:extLst>
              <a:ext uri="{FF2B5EF4-FFF2-40B4-BE49-F238E27FC236}">
                <a16:creationId xmlns:a16="http://schemas.microsoft.com/office/drawing/2014/main" id="{A3625C02-4935-4C92-3FAA-5D727F0CF65A}"/>
              </a:ext>
            </a:extLst>
          </p:cNvPr>
          <p:cNvSpPr txBox="1"/>
          <p:nvPr/>
        </p:nvSpPr>
        <p:spPr>
          <a:xfrm>
            <a:off x="947451" y="2022196"/>
            <a:ext cx="10515600" cy="1118127"/>
          </a:xfrm>
          <a:prstGeom prst="rect">
            <a:avLst/>
          </a:prstGeom>
          <a:noFill/>
        </p:spPr>
        <p:txBody>
          <a:bodyPr wrap="square">
            <a:spAutoFit/>
          </a:bodyPr>
          <a:lstStyle/>
          <a:p>
            <a:pPr marL="228611" indent="-228611">
              <a:buFont typeface="Arial" panose="020B0604020202020204" pitchFamily="34" charset="0"/>
              <a:buChar char="•"/>
            </a:pPr>
            <a:r>
              <a:rPr lang="en-US" sz="2133" dirty="0">
                <a:latin typeface="Montserrat Classic" panose="020B0604020202020204" charset="0"/>
              </a:rPr>
              <a:t>Express Care Clinic</a:t>
            </a:r>
          </a:p>
          <a:p>
            <a:pPr marL="228611" indent="-228611">
              <a:buFont typeface="Arial" panose="020B0604020202020204" pitchFamily="34" charset="0"/>
              <a:buChar char="•"/>
            </a:pPr>
            <a:r>
              <a:rPr lang="en-US" sz="2133" dirty="0">
                <a:latin typeface="Montserrat Classic" panose="020B0604020202020204" charset="0"/>
              </a:rPr>
              <a:t>Other Community Connect Sites</a:t>
            </a:r>
          </a:p>
          <a:p>
            <a:pPr marL="304815" indent="-304815">
              <a:buFont typeface="Arial" panose="020B0604020202020204" pitchFamily="34" charset="0"/>
              <a:buChar char="•"/>
            </a:pPr>
            <a:endParaRPr lang="en-US" sz="2400" dirty="0">
              <a:latin typeface="Montserrat Classic" panose="020B0604020202020204" charset="0"/>
            </a:endParaRPr>
          </a:p>
        </p:txBody>
      </p:sp>
      <p:pic>
        <p:nvPicPr>
          <p:cNvPr id="3" name="Picture 2">
            <a:extLst>
              <a:ext uri="{FF2B5EF4-FFF2-40B4-BE49-F238E27FC236}">
                <a16:creationId xmlns:a16="http://schemas.microsoft.com/office/drawing/2014/main" id="{BE8AA47E-B762-858E-E80B-09286597A337}"/>
              </a:ext>
            </a:extLst>
          </p:cNvPr>
          <p:cNvPicPr>
            <a:picLocks noChangeAspect="1"/>
          </p:cNvPicPr>
          <p:nvPr/>
        </p:nvPicPr>
        <p:blipFill>
          <a:blip r:embed="rId4"/>
          <a:stretch>
            <a:fillRect/>
          </a:stretch>
        </p:blipFill>
        <p:spPr>
          <a:xfrm>
            <a:off x="7082113" y="1045830"/>
            <a:ext cx="3998865" cy="5054182"/>
          </a:xfrm>
          <a:prstGeom prst="rect">
            <a:avLst/>
          </a:prstGeom>
        </p:spPr>
      </p:pic>
    </p:spTree>
    <p:extLst>
      <p:ext uri="{BB962C8B-B14F-4D97-AF65-F5344CB8AC3E}">
        <p14:creationId xmlns:p14="http://schemas.microsoft.com/office/powerpoint/2010/main" val="181508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E79D-2338-16DF-9B40-5EAB101B4619}"/>
              </a:ext>
            </a:extLst>
          </p:cNvPr>
          <p:cNvSpPr>
            <a:spLocks noGrp="1"/>
          </p:cNvSpPr>
          <p:nvPr>
            <p:ph type="title"/>
          </p:nvPr>
        </p:nvSpPr>
        <p:spPr>
          <a:xfrm>
            <a:off x="77461" y="85032"/>
            <a:ext cx="10515600" cy="1325563"/>
          </a:xfrm>
        </p:spPr>
        <p:txBody>
          <a:bodyPr/>
          <a:lstStyle/>
          <a:p>
            <a:r>
              <a:rPr lang="en-US" dirty="0"/>
              <a:t>Awards</a:t>
            </a:r>
          </a:p>
        </p:txBody>
      </p:sp>
      <p:pic>
        <p:nvPicPr>
          <p:cNvPr id="4" name="Content Placeholder 7" descr="A blue logo with people and numbers&#10;&#10;Description automatically generated">
            <a:extLst>
              <a:ext uri="{FF2B5EF4-FFF2-40B4-BE49-F238E27FC236}">
                <a16:creationId xmlns:a16="http://schemas.microsoft.com/office/drawing/2014/main" id="{D57EFEAF-942A-EE51-B020-1E461482588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2142" y="2848264"/>
            <a:ext cx="1608513" cy="1608513"/>
          </a:xfrm>
          <a:prstGeom prst="rect">
            <a:avLst/>
          </a:prstGeom>
        </p:spPr>
      </p:pic>
      <p:pic>
        <p:nvPicPr>
          <p:cNvPr id="5" name="Picture 4">
            <a:extLst>
              <a:ext uri="{FF2B5EF4-FFF2-40B4-BE49-F238E27FC236}">
                <a16:creationId xmlns:a16="http://schemas.microsoft.com/office/drawing/2014/main" id="{C27D199C-F98A-29E2-50E3-E8F68F5B273D}"/>
              </a:ext>
            </a:extLst>
          </p:cNvPr>
          <p:cNvPicPr>
            <a:picLocks noChangeAspect="1"/>
          </p:cNvPicPr>
          <p:nvPr/>
        </p:nvPicPr>
        <p:blipFill>
          <a:blip r:embed="rId5"/>
          <a:stretch>
            <a:fillRect/>
          </a:stretch>
        </p:blipFill>
        <p:spPr>
          <a:xfrm>
            <a:off x="2813951" y="3493187"/>
            <a:ext cx="2889070" cy="1927180"/>
          </a:xfrm>
          <a:prstGeom prst="rect">
            <a:avLst/>
          </a:prstGeom>
        </p:spPr>
      </p:pic>
      <p:pic>
        <p:nvPicPr>
          <p:cNvPr id="6" name="Picture 5">
            <a:extLst>
              <a:ext uri="{FF2B5EF4-FFF2-40B4-BE49-F238E27FC236}">
                <a16:creationId xmlns:a16="http://schemas.microsoft.com/office/drawing/2014/main" id="{9A29CC38-AD40-8F1F-8D18-6B7D9A996729}"/>
              </a:ext>
            </a:extLst>
          </p:cNvPr>
          <p:cNvPicPr>
            <a:picLocks noChangeAspect="1"/>
          </p:cNvPicPr>
          <p:nvPr/>
        </p:nvPicPr>
        <p:blipFill>
          <a:blip r:embed="rId6"/>
          <a:srcRect l="1573" r="1"/>
          <a:stretch/>
        </p:blipFill>
        <p:spPr>
          <a:xfrm>
            <a:off x="838200" y="5252718"/>
            <a:ext cx="2324910" cy="1136050"/>
          </a:xfrm>
          <a:prstGeom prst="rect">
            <a:avLst/>
          </a:prstGeom>
        </p:spPr>
      </p:pic>
      <p:sp>
        <p:nvSpPr>
          <p:cNvPr id="7" name="TextBox 6">
            <a:extLst>
              <a:ext uri="{FF2B5EF4-FFF2-40B4-BE49-F238E27FC236}">
                <a16:creationId xmlns:a16="http://schemas.microsoft.com/office/drawing/2014/main" id="{9BC4A8EA-F336-837F-979E-997DF838E215}"/>
              </a:ext>
            </a:extLst>
          </p:cNvPr>
          <p:cNvSpPr txBox="1"/>
          <p:nvPr/>
        </p:nvSpPr>
        <p:spPr>
          <a:xfrm>
            <a:off x="1381819" y="4755147"/>
            <a:ext cx="1237672" cy="369332"/>
          </a:xfrm>
          <a:prstGeom prst="rect">
            <a:avLst/>
          </a:prstGeom>
          <a:noFill/>
        </p:spPr>
        <p:txBody>
          <a:bodyPr wrap="square" rtlCol="0">
            <a:spAutoFit/>
          </a:bodyPr>
          <a:lstStyle/>
          <a:p>
            <a:r>
              <a:rPr lang="en-US" b="1" dirty="0">
                <a:solidFill>
                  <a:srgbClr val="92D050"/>
                </a:solidFill>
              </a:rPr>
              <a:t>Quality</a:t>
            </a:r>
          </a:p>
        </p:txBody>
      </p:sp>
      <p:pic>
        <p:nvPicPr>
          <p:cNvPr id="9" name="Picture 8">
            <a:extLst>
              <a:ext uri="{FF2B5EF4-FFF2-40B4-BE49-F238E27FC236}">
                <a16:creationId xmlns:a16="http://schemas.microsoft.com/office/drawing/2014/main" id="{ECFF8A8E-231E-BBD6-175A-CC991D0E3C86}"/>
              </a:ext>
            </a:extLst>
          </p:cNvPr>
          <p:cNvPicPr>
            <a:picLocks noChangeAspect="1"/>
          </p:cNvPicPr>
          <p:nvPr/>
        </p:nvPicPr>
        <p:blipFill>
          <a:blip r:embed="rId7"/>
          <a:stretch>
            <a:fillRect/>
          </a:stretch>
        </p:blipFill>
        <p:spPr>
          <a:xfrm>
            <a:off x="2157398" y="85032"/>
            <a:ext cx="5675685" cy="3696917"/>
          </a:xfrm>
          <a:prstGeom prst="rect">
            <a:avLst/>
          </a:prstGeom>
        </p:spPr>
      </p:pic>
      <p:pic>
        <p:nvPicPr>
          <p:cNvPr id="12" name="Picture 11" descr="A poster on a tripod&#10;&#10;Description automatically generated">
            <a:extLst>
              <a:ext uri="{FF2B5EF4-FFF2-40B4-BE49-F238E27FC236}">
                <a16:creationId xmlns:a16="http://schemas.microsoft.com/office/drawing/2014/main" id="{9957626A-2B65-6A8B-235A-530BA0D849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3515" y="900769"/>
            <a:ext cx="4202174" cy="5252718"/>
          </a:xfrm>
          <a:prstGeom prst="rect">
            <a:avLst/>
          </a:prstGeom>
        </p:spPr>
      </p:pic>
      <p:pic>
        <p:nvPicPr>
          <p:cNvPr id="8" name="Picture 7">
            <a:extLst>
              <a:ext uri="{FF2B5EF4-FFF2-40B4-BE49-F238E27FC236}">
                <a16:creationId xmlns:a16="http://schemas.microsoft.com/office/drawing/2014/main" id="{FDC6A9A6-46BE-0DF1-A59F-A29C6343C680}"/>
              </a:ext>
            </a:extLst>
          </p:cNvPr>
          <p:cNvPicPr>
            <a:picLocks noChangeAspect="1"/>
          </p:cNvPicPr>
          <p:nvPr/>
        </p:nvPicPr>
        <p:blipFill>
          <a:blip r:embed="rId9"/>
          <a:stretch>
            <a:fillRect/>
          </a:stretch>
        </p:blipFill>
        <p:spPr>
          <a:xfrm>
            <a:off x="5558389" y="4676528"/>
            <a:ext cx="2324910" cy="1758655"/>
          </a:xfrm>
          <a:prstGeom prst="rect">
            <a:avLst/>
          </a:prstGeom>
        </p:spPr>
      </p:pic>
    </p:spTree>
    <p:extLst>
      <p:ext uri="{BB962C8B-B14F-4D97-AF65-F5344CB8AC3E}">
        <p14:creationId xmlns:p14="http://schemas.microsoft.com/office/powerpoint/2010/main" val="13673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94C60471-AB26-E2A5-F763-675A2B2A3642}"/>
              </a:ext>
            </a:extLst>
          </p:cNvPr>
          <p:cNvPicPr>
            <a:picLocks noChangeAspect="1"/>
          </p:cNvPicPr>
          <p:nvPr/>
        </p:nvPicPr>
        <p:blipFill>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5FB09C8A-3043-050B-51B7-65E44DCF212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a:t>
            </a:r>
          </a:p>
        </p:txBody>
      </p:sp>
    </p:spTree>
    <p:extLst>
      <p:ext uri="{BB962C8B-B14F-4D97-AF65-F5344CB8AC3E}">
        <p14:creationId xmlns:p14="http://schemas.microsoft.com/office/powerpoint/2010/main" val="29291532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2F7F-02C4-F9D7-650A-0441FDEA317E}"/>
              </a:ext>
            </a:extLst>
          </p:cNvPr>
          <p:cNvSpPr>
            <a:spLocks noGrp="1"/>
          </p:cNvSpPr>
          <p:nvPr>
            <p:ph type="title"/>
          </p:nvPr>
        </p:nvSpPr>
        <p:spPr/>
        <p:txBody>
          <a:bodyPr>
            <a:normAutofit/>
          </a:bodyPr>
          <a:lstStyle/>
          <a:p>
            <a:r>
              <a:rPr lang="en-US" sz="4000" dirty="0">
                <a:solidFill>
                  <a:srgbClr val="1E3262"/>
                </a:solidFill>
                <a:latin typeface="Montserrat Extra-Bold Bold"/>
              </a:rPr>
              <a:t>Beatrice Community Hospital and Health Center</a:t>
            </a:r>
            <a:br>
              <a:rPr lang="en-US" sz="4400" dirty="0">
                <a:solidFill>
                  <a:srgbClr val="1E3262"/>
                </a:solidFill>
                <a:latin typeface="Montserrat Extra-Bold Bold"/>
              </a:rPr>
            </a:br>
            <a:endParaRPr lang="en-US" dirty="0"/>
          </a:p>
        </p:txBody>
      </p:sp>
      <p:sp>
        <p:nvSpPr>
          <p:cNvPr id="3" name="Content Placeholder 2">
            <a:extLst>
              <a:ext uri="{FF2B5EF4-FFF2-40B4-BE49-F238E27FC236}">
                <a16:creationId xmlns:a16="http://schemas.microsoft.com/office/drawing/2014/main" id="{A0735DAC-CAB6-C661-B759-7C7922136EF5}"/>
              </a:ext>
            </a:extLst>
          </p:cNvPr>
          <p:cNvSpPr>
            <a:spLocks noGrp="1"/>
          </p:cNvSpPr>
          <p:nvPr>
            <p:ph idx="1"/>
          </p:nvPr>
        </p:nvSpPr>
        <p:spPr>
          <a:xfrm>
            <a:off x="838200" y="1451030"/>
            <a:ext cx="4797490" cy="4351338"/>
          </a:xfrm>
        </p:spPr>
        <p:txBody>
          <a:bodyPr>
            <a:normAutofit/>
          </a:bodyPr>
          <a:lstStyle/>
          <a:p>
            <a:pPr marL="342900" indent="-342900">
              <a:lnSpc>
                <a:spcPct val="100000"/>
              </a:lnSpc>
              <a:spcBef>
                <a:spcPts val="0"/>
              </a:spcBef>
              <a:buFont typeface="Arial" panose="020B0604020202020204" pitchFamily="34" charset="0"/>
              <a:buChar char="•"/>
            </a:pPr>
            <a:r>
              <a:rPr lang="en-US" sz="1400" dirty="0">
                <a:solidFill>
                  <a:srgbClr val="2D262A"/>
                </a:solidFill>
                <a:latin typeface="Montserrat Classic"/>
              </a:rPr>
              <a:t>25-bed Critical Access Hospital in Southeast Nebraska. </a:t>
            </a:r>
          </a:p>
          <a:p>
            <a:pPr marL="342900" indent="-342900">
              <a:lnSpc>
                <a:spcPct val="100000"/>
              </a:lnSpc>
              <a:spcBef>
                <a:spcPts val="0"/>
              </a:spcBef>
              <a:buFont typeface="Arial" panose="020B0604020202020204" pitchFamily="34" charset="0"/>
              <a:buChar char="•"/>
            </a:pPr>
            <a:r>
              <a:rPr lang="en-US" sz="1400" b="1" dirty="0">
                <a:solidFill>
                  <a:srgbClr val="2D262A"/>
                </a:solidFill>
                <a:highlight>
                  <a:srgbClr val="FFFF00"/>
                </a:highlight>
                <a:latin typeface="Montserrat Classic"/>
              </a:rPr>
              <a:t>8,243 Emergency Department Visits</a:t>
            </a:r>
          </a:p>
          <a:p>
            <a:pPr marL="342900" indent="-342900">
              <a:lnSpc>
                <a:spcPct val="100000"/>
              </a:lnSpc>
              <a:spcBef>
                <a:spcPts val="0"/>
              </a:spcBef>
              <a:buFont typeface="Arial" panose="020B0604020202020204" pitchFamily="34" charset="0"/>
              <a:buChar char="•"/>
            </a:pPr>
            <a:r>
              <a:rPr lang="en-US" sz="1400" dirty="0">
                <a:solidFill>
                  <a:srgbClr val="2D262A"/>
                </a:solidFill>
                <a:latin typeface="Montserrat Classic"/>
              </a:rPr>
              <a:t>1,051 Acute Care Admissions</a:t>
            </a:r>
          </a:p>
          <a:p>
            <a:pPr marL="342900" indent="-342900">
              <a:lnSpc>
                <a:spcPct val="100000"/>
              </a:lnSpc>
              <a:spcBef>
                <a:spcPts val="0"/>
              </a:spcBef>
              <a:buFont typeface="Arial" panose="020B0604020202020204" pitchFamily="34" charset="0"/>
              <a:buChar char="•"/>
            </a:pPr>
            <a:r>
              <a:rPr lang="en-US" sz="1400" dirty="0">
                <a:solidFill>
                  <a:srgbClr val="2D262A"/>
                </a:solidFill>
                <a:latin typeface="Montserrat Classic"/>
              </a:rPr>
              <a:t>49,444 Clinic Visits</a:t>
            </a:r>
          </a:p>
          <a:p>
            <a:pPr marL="342900" indent="-342900">
              <a:lnSpc>
                <a:spcPct val="100000"/>
              </a:lnSpc>
              <a:spcBef>
                <a:spcPts val="0"/>
              </a:spcBef>
              <a:buFont typeface="Arial" panose="020B0604020202020204" pitchFamily="34" charset="0"/>
              <a:buChar char="•"/>
            </a:pPr>
            <a:r>
              <a:rPr lang="en-US" sz="1400" dirty="0">
                <a:effectLst/>
                <a:latin typeface="Montserrat Classic" panose="020B0604020202020204" charset="0"/>
                <a:ea typeface="Times New Roman" panose="02020603050405020304" pitchFamily="18" charset="0"/>
              </a:rPr>
              <a:t>The organizational strategic plan and goals to increase annual adjusted outpatient visits for 2023 and decrease unnecessary Emergency Department utilization aligned with the performance improvement project to reduce the number of patients with no established primary care provider seen in the ED.</a:t>
            </a:r>
            <a:endParaRPr lang="en-US" sz="1400" dirty="0">
              <a:solidFill>
                <a:srgbClr val="2D262A"/>
              </a:solidFill>
              <a:latin typeface="Montserrat Classic" panose="020B0604020202020204" charset="0"/>
            </a:endParaRPr>
          </a:p>
          <a:p>
            <a:endParaRPr lang="en-US" dirty="0"/>
          </a:p>
        </p:txBody>
      </p:sp>
      <p:pic>
        <p:nvPicPr>
          <p:cNvPr id="4" name="Picture 3">
            <a:extLst>
              <a:ext uri="{FF2B5EF4-FFF2-40B4-BE49-F238E27FC236}">
                <a16:creationId xmlns:a16="http://schemas.microsoft.com/office/drawing/2014/main" id="{70154B0D-B121-7518-E064-FED8917903B7}"/>
              </a:ext>
            </a:extLst>
          </p:cNvPr>
          <p:cNvPicPr>
            <a:picLocks noChangeAspect="1"/>
          </p:cNvPicPr>
          <p:nvPr/>
        </p:nvPicPr>
        <p:blipFill>
          <a:blip r:embed="rId4"/>
          <a:stretch>
            <a:fillRect/>
          </a:stretch>
        </p:blipFill>
        <p:spPr>
          <a:xfrm>
            <a:off x="6096001" y="1053389"/>
            <a:ext cx="5804338" cy="4748980"/>
          </a:xfrm>
          <a:prstGeom prst="rect">
            <a:avLst/>
          </a:prstGeom>
          <a:ln>
            <a:noFill/>
          </a:ln>
          <a:effectLst>
            <a:softEdge rad="112500"/>
          </a:effectLst>
        </p:spPr>
      </p:pic>
      <p:pic>
        <p:nvPicPr>
          <p:cNvPr id="5" name="Picture 4">
            <a:extLst>
              <a:ext uri="{FF2B5EF4-FFF2-40B4-BE49-F238E27FC236}">
                <a16:creationId xmlns:a16="http://schemas.microsoft.com/office/drawing/2014/main" id="{2AA4E14F-FEE3-2EC7-759A-961D95185073}"/>
              </a:ext>
            </a:extLst>
          </p:cNvPr>
          <p:cNvPicPr>
            <a:picLocks noChangeAspect="1"/>
          </p:cNvPicPr>
          <p:nvPr/>
        </p:nvPicPr>
        <p:blipFill>
          <a:blip r:embed="rId5"/>
          <a:srcRect t="17025"/>
          <a:stretch/>
        </p:blipFill>
        <p:spPr>
          <a:xfrm>
            <a:off x="668000" y="3781609"/>
            <a:ext cx="5521118" cy="2572591"/>
          </a:xfrm>
          <a:prstGeom prst="rect">
            <a:avLst/>
          </a:prstGeom>
        </p:spPr>
      </p:pic>
    </p:spTree>
    <p:extLst>
      <p:ext uri="{BB962C8B-B14F-4D97-AF65-F5344CB8AC3E}">
        <p14:creationId xmlns:p14="http://schemas.microsoft.com/office/powerpoint/2010/main" val="355050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7327-396E-DA18-3D88-F4386D3C235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808EE9CD-846B-84E2-8DAC-00BFA3612A55}"/>
              </a:ext>
            </a:extLst>
          </p:cNvPr>
          <p:cNvSpPr>
            <a:spLocks noGrp="1"/>
          </p:cNvSpPr>
          <p:nvPr>
            <p:ph sz="half" idx="1"/>
          </p:nvPr>
        </p:nvSpPr>
        <p:spPr/>
        <p:txBody>
          <a:bodyPr/>
          <a:lstStyle/>
          <a:p>
            <a:pPr marL="0" indent="0">
              <a:buNone/>
            </a:pPr>
            <a:r>
              <a:rPr lang="en-US" dirty="0"/>
              <a:t>Jan Rains, RN, CPHQ</a:t>
            </a:r>
          </a:p>
          <a:p>
            <a:pPr marL="0" indent="0">
              <a:buNone/>
            </a:pPr>
            <a:r>
              <a:rPr lang="en-US" dirty="0">
                <a:hlinkClick r:id="rId3"/>
              </a:rPr>
              <a:t>jrains@bchhc.org</a:t>
            </a:r>
            <a:endParaRPr lang="en-US" dirty="0"/>
          </a:p>
          <a:p>
            <a:pPr marL="0" indent="0">
              <a:buNone/>
            </a:pPr>
            <a:r>
              <a:rPr lang="en-US" dirty="0"/>
              <a:t>402-223-7268</a:t>
            </a:r>
          </a:p>
        </p:txBody>
      </p:sp>
      <p:sp>
        <p:nvSpPr>
          <p:cNvPr id="4" name="Content Placeholder 3">
            <a:extLst>
              <a:ext uri="{FF2B5EF4-FFF2-40B4-BE49-F238E27FC236}">
                <a16:creationId xmlns:a16="http://schemas.microsoft.com/office/drawing/2014/main" id="{ADBC8451-145C-E22C-E04D-C37313626D74}"/>
              </a:ext>
            </a:extLst>
          </p:cNvPr>
          <p:cNvSpPr>
            <a:spLocks noGrp="1"/>
          </p:cNvSpPr>
          <p:nvPr>
            <p:ph sz="half" idx="2"/>
          </p:nvPr>
        </p:nvSpPr>
        <p:spPr/>
        <p:txBody>
          <a:bodyPr/>
          <a:lstStyle/>
          <a:p>
            <a:pPr marL="0" indent="0">
              <a:buNone/>
            </a:pPr>
            <a:r>
              <a:rPr lang="en-US" dirty="0"/>
              <a:t>Kayleigh Allen, CSW</a:t>
            </a:r>
          </a:p>
          <a:p>
            <a:pPr marL="0" indent="0">
              <a:buNone/>
            </a:pPr>
            <a:r>
              <a:rPr lang="en-US" dirty="0">
                <a:hlinkClick r:id="rId4"/>
              </a:rPr>
              <a:t>kdallen@bchhc.org</a:t>
            </a:r>
            <a:endParaRPr lang="en-US" dirty="0"/>
          </a:p>
          <a:p>
            <a:pPr marL="0" indent="0">
              <a:buNone/>
            </a:pPr>
            <a:r>
              <a:rPr lang="en-US" dirty="0"/>
              <a:t>402-223-7279</a:t>
            </a:r>
          </a:p>
        </p:txBody>
      </p:sp>
    </p:spTree>
    <p:extLst>
      <p:ext uri="{BB962C8B-B14F-4D97-AF65-F5344CB8AC3E}">
        <p14:creationId xmlns:p14="http://schemas.microsoft.com/office/powerpoint/2010/main" val="152721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820794-8EBB-D03E-2729-A3A744638B0F}"/>
              </a:ext>
            </a:extLst>
          </p:cNvPr>
          <p:cNvSpPr txBox="1"/>
          <p:nvPr/>
        </p:nvSpPr>
        <p:spPr>
          <a:xfrm>
            <a:off x="1041149" y="887240"/>
            <a:ext cx="9071572" cy="4401205"/>
          </a:xfrm>
          <a:prstGeom prst="rect">
            <a:avLst/>
          </a:prstGeom>
          <a:noFill/>
        </p:spPr>
        <p:txBody>
          <a:bodyPr wrap="square">
            <a:spAutoFit/>
          </a:bodyPr>
          <a:lstStyle/>
          <a:p>
            <a:pPr algn="l"/>
            <a:r>
              <a:rPr lang="en-US" sz="2800" b="1" i="0" dirty="0">
                <a:solidFill>
                  <a:srgbClr val="494949"/>
                </a:solidFill>
                <a:effectLst/>
                <a:latin typeface="Lato" panose="020F0502020204030203" pitchFamily="34" charset="0"/>
              </a:rPr>
              <a:t>Our Mission</a:t>
            </a:r>
            <a:endParaRPr lang="en-US" sz="2800" b="0" i="0" dirty="0">
              <a:solidFill>
                <a:srgbClr val="494949"/>
              </a:solidFill>
              <a:effectLst/>
              <a:latin typeface="Lato" panose="020F0502020204030203" pitchFamily="34" charset="0"/>
            </a:endParaRPr>
          </a:p>
          <a:p>
            <a:pPr algn="l"/>
            <a:r>
              <a:rPr lang="en-US" sz="2800" b="0" i="0" dirty="0">
                <a:solidFill>
                  <a:srgbClr val="494949"/>
                </a:solidFill>
                <a:effectLst/>
                <a:latin typeface="Lato" panose="020F0502020204030203" pitchFamily="34" charset="0"/>
              </a:rPr>
              <a:t>We are dedicated to be the healthcare resource for the communities we serve by providing quality services and compassionate care.</a:t>
            </a:r>
          </a:p>
          <a:p>
            <a:pPr algn="l"/>
            <a:r>
              <a:rPr lang="en-US" sz="2800" b="0" i="0" dirty="0">
                <a:solidFill>
                  <a:srgbClr val="494949"/>
                </a:solidFill>
                <a:effectLst/>
                <a:latin typeface="Lato" panose="020F0502020204030203" pitchFamily="34" charset="0"/>
              </a:rPr>
              <a:t> </a:t>
            </a:r>
          </a:p>
          <a:p>
            <a:pPr algn="l"/>
            <a:r>
              <a:rPr lang="en-US" sz="2800" b="1" i="0" dirty="0">
                <a:solidFill>
                  <a:srgbClr val="494949"/>
                </a:solidFill>
                <a:effectLst/>
                <a:latin typeface="Lato" panose="020F0502020204030203" pitchFamily="34" charset="0"/>
              </a:rPr>
              <a:t>Our Vision</a:t>
            </a:r>
            <a:endParaRPr lang="en-US" sz="2800" b="0" i="0" dirty="0">
              <a:solidFill>
                <a:srgbClr val="494949"/>
              </a:solidFill>
              <a:effectLst/>
              <a:latin typeface="Lato" panose="020F0502020204030203" pitchFamily="34" charset="0"/>
            </a:endParaRPr>
          </a:p>
          <a:p>
            <a:pPr algn="l"/>
            <a:r>
              <a:rPr lang="en-US" sz="2800" b="0" i="0" dirty="0">
                <a:solidFill>
                  <a:srgbClr val="494949"/>
                </a:solidFill>
                <a:effectLst/>
                <a:latin typeface="Lato" panose="020F0502020204030203" pitchFamily="34" charset="0"/>
              </a:rPr>
              <a:t>Caring People, Committed to Caring for People</a:t>
            </a:r>
          </a:p>
          <a:p>
            <a:pPr algn="l"/>
            <a:r>
              <a:rPr lang="en-US" sz="2800" b="0" i="0" dirty="0">
                <a:solidFill>
                  <a:srgbClr val="494949"/>
                </a:solidFill>
                <a:effectLst/>
                <a:latin typeface="Lato" panose="020F0502020204030203" pitchFamily="34" charset="0"/>
              </a:rPr>
              <a:t> </a:t>
            </a:r>
          </a:p>
          <a:p>
            <a:pPr algn="l"/>
            <a:r>
              <a:rPr lang="en-US" sz="2800" b="1" i="0" dirty="0">
                <a:solidFill>
                  <a:srgbClr val="494949"/>
                </a:solidFill>
                <a:effectLst/>
                <a:latin typeface="Lato" panose="020F0502020204030203" pitchFamily="34" charset="0"/>
              </a:rPr>
              <a:t>Our Values</a:t>
            </a:r>
            <a:br>
              <a:rPr lang="en-US" sz="2800" b="0" i="0" dirty="0">
                <a:solidFill>
                  <a:srgbClr val="494949"/>
                </a:solidFill>
                <a:effectLst/>
                <a:latin typeface="Lato" panose="020F0502020204030203" pitchFamily="34" charset="0"/>
              </a:rPr>
            </a:br>
            <a:r>
              <a:rPr lang="en-US" sz="2800" b="0" i="0" dirty="0">
                <a:solidFill>
                  <a:srgbClr val="494949"/>
                </a:solidFill>
                <a:effectLst/>
                <a:latin typeface="Lato" panose="020F0502020204030203" pitchFamily="34" charset="0"/>
              </a:rPr>
              <a:t>Excellence * Compassion * Ethics</a:t>
            </a:r>
          </a:p>
        </p:txBody>
      </p:sp>
    </p:spTree>
    <p:extLst>
      <p:ext uri="{BB962C8B-B14F-4D97-AF65-F5344CB8AC3E}">
        <p14:creationId xmlns:p14="http://schemas.microsoft.com/office/powerpoint/2010/main" val="30627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8C21F7-B74C-2592-1348-2EE899E0EED5}"/>
            </a:ext>
          </a:extLst>
        </p:cNvPr>
        <p:cNvGrpSpPr/>
        <p:nvPr/>
      </p:nvGrpSpPr>
      <p:grpSpPr>
        <a:xfrm>
          <a:off x="0" y="0"/>
          <a:ext cx="0" cy="0"/>
          <a:chOff x="0" y="0"/>
          <a:chExt cx="0" cy="0"/>
        </a:xfrm>
      </p:grpSpPr>
      <p:sp>
        <p:nvSpPr>
          <p:cNvPr id="4" name="TextBox 15">
            <a:extLst>
              <a:ext uri="{FF2B5EF4-FFF2-40B4-BE49-F238E27FC236}">
                <a16:creationId xmlns:a16="http://schemas.microsoft.com/office/drawing/2014/main" id="{776E673C-8AE4-5FA3-7588-2491D13000FB}"/>
              </a:ext>
            </a:extLst>
          </p:cNvPr>
          <p:cNvSpPr txBox="1"/>
          <p:nvPr/>
        </p:nvSpPr>
        <p:spPr>
          <a:xfrm>
            <a:off x="1136984" y="900363"/>
            <a:ext cx="6448950" cy="517321"/>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Project AIM Statement</a:t>
            </a:r>
          </a:p>
        </p:txBody>
      </p:sp>
      <p:sp>
        <p:nvSpPr>
          <p:cNvPr id="8" name="TextBox 17">
            <a:extLst>
              <a:ext uri="{FF2B5EF4-FFF2-40B4-BE49-F238E27FC236}">
                <a16:creationId xmlns:a16="http://schemas.microsoft.com/office/drawing/2014/main" id="{3E542956-DD38-3928-AB30-B02A1A96F0CC}"/>
              </a:ext>
            </a:extLst>
          </p:cNvPr>
          <p:cNvSpPr txBox="1"/>
          <p:nvPr/>
        </p:nvSpPr>
        <p:spPr>
          <a:xfrm>
            <a:off x="1136984" y="1725841"/>
            <a:ext cx="9408023" cy="2577244"/>
          </a:xfrm>
          <a:prstGeom prst="rect">
            <a:avLst/>
          </a:prstGeom>
        </p:spPr>
        <p:txBody>
          <a:bodyPr wrap="square" lIns="0" tIns="0" rIns="0" bIns="0" rtlCol="0" anchor="t">
            <a:spAutoFit/>
          </a:bodyPr>
          <a:lstStyle/>
          <a:p>
            <a:pPr>
              <a:lnSpc>
                <a:spcPts val="3359"/>
              </a:lnSpc>
            </a:pPr>
            <a:r>
              <a:rPr lang="en-US" sz="2400" i="1" dirty="0">
                <a:solidFill>
                  <a:srgbClr val="000000"/>
                </a:solidFill>
                <a:effectLst/>
                <a:latin typeface="Montserrat Classic" panose="020B0604020202020204" charset="0"/>
                <a:ea typeface="Calibri" panose="020F0502020204030204" pitchFamily="34" charset="0"/>
                <a:cs typeface="Times New Roman" panose="02020603050405020304" pitchFamily="18" charset="0"/>
              </a:rPr>
              <a:t>The aim of this project is to establish a consistent workflow for patients identified in the Emergency Department as not having a PCP to have a follow-up appointment, with a Primary care provider, and establish care. Currently the average is 14% of the Emergency patients do not have a PCP.  When broken down to Beatrice, Wymore/Blue Springs makes up 59% of those visits on average. </a:t>
            </a:r>
            <a:endParaRPr lang="en-US" sz="2400" dirty="0">
              <a:solidFill>
                <a:srgbClr val="2D262A"/>
              </a:solidFill>
              <a:latin typeface="Montserrat Classic" panose="020B0604020202020204" charset="0"/>
            </a:endParaRPr>
          </a:p>
        </p:txBody>
      </p:sp>
    </p:spTree>
    <p:extLst>
      <p:ext uri="{BB962C8B-B14F-4D97-AF65-F5344CB8AC3E}">
        <p14:creationId xmlns:p14="http://schemas.microsoft.com/office/powerpoint/2010/main" val="98184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9918-C961-7CD2-0AD8-73A8E08C63DA}"/>
              </a:ext>
            </a:extLst>
          </p:cNvPr>
          <p:cNvSpPr>
            <a:spLocks noGrp="1"/>
          </p:cNvSpPr>
          <p:nvPr>
            <p:ph type="title"/>
          </p:nvPr>
        </p:nvSpPr>
        <p:spPr>
          <a:xfrm>
            <a:off x="7517375" y="1128094"/>
            <a:ext cx="4524894" cy="1415270"/>
          </a:xfrm>
        </p:spPr>
        <p:txBody>
          <a:bodyPr vert="horz" lIns="91440" tIns="45720" rIns="91440" bIns="45720" rtlCol="0" anchor="t">
            <a:normAutofit/>
          </a:bodyPr>
          <a:lstStyle/>
          <a:p>
            <a:r>
              <a:rPr lang="en-US" sz="3200" kern="1200" dirty="0">
                <a:latin typeface="+mj-lt"/>
                <a:ea typeface="+mj-ea"/>
                <a:cs typeface="+mj-cs"/>
              </a:rPr>
              <a:t>Project Team</a:t>
            </a:r>
          </a:p>
        </p:txBody>
      </p:sp>
      <p:pic>
        <p:nvPicPr>
          <p:cNvPr id="6" name="Picture 5">
            <a:extLst>
              <a:ext uri="{FF2B5EF4-FFF2-40B4-BE49-F238E27FC236}">
                <a16:creationId xmlns:a16="http://schemas.microsoft.com/office/drawing/2014/main" id="{B30CD034-A054-9F72-643B-E79210F3DADB}"/>
              </a:ext>
            </a:extLst>
          </p:cNvPr>
          <p:cNvPicPr>
            <a:picLocks noChangeAspect="1"/>
          </p:cNvPicPr>
          <p:nvPr/>
        </p:nvPicPr>
        <p:blipFill>
          <a:blip r:embed="rId4"/>
          <a:srcRect l="12010" r="21189"/>
          <a:stretch/>
        </p:blipFill>
        <p:spPr>
          <a:xfrm>
            <a:off x="108285" y="123381"/>
            <a:ext cx="3356332" cy="3278414"/>
          </a:xfrm>
          <a:prstGeom prst="rect">
            <a:avLst/>
          </a:prstGeom>
        </p:spPr>
      </p:pic>
      <p:pic>
        <p:nvPicPr>
          <p:cNvPr id="8" name="Picture 7">
            <a:extLst>
              <a:ext uri="{FF2B5EF4-FFF2-40B4-BE49-F238E27FC236}">
                <a16:creationId xmlns:a16="http://schemas.microsoft.com/office/drawing/2014/main" id="{643AA658-B143-3684-9DC1-15B63BF82DE2}"/>
              </a:ext>
            </a:extLst>
          </p:cNvPr>
          <p:cNvPicPr>
            <a:picLocks noChangeAspect="1"/>
          </p:cNvPicPr>
          <p:nvPr/>
        </p:nvPicPr>
        <p:blipFill>
          <a:blip r:embed="rId5"/>
          <a:srcRect t="5913" r="-5" b="26034"/>
          <a:stretch/>
        </p:blipFill>
        <p:spPr>
          <a:xfrm>
            <a:off x="3507374" y="127299"/>
            <a:ext cx="3356332" cy="3274501"/>
          </a:xfrm>
          <a:prstGeom prst="rect">
            <a:avLst/>
          </a:prstGeom>
        </p:spPr>
      </p:pic>
      <p:cxnSp>
        <p:nvCxnSpPr>
          <p:cNvPr id="33" name="Straight Connector 3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25101"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001FD17E-ECB3-65B5-6FE4-E21FDD60759A}"/>
              </a:ext>
            </a:extLst>
          </p:cNvPr>
          <p:cNvPicPr>
            <a:picLocks noChangeAspect="1"/>
          </p:cNvPicPr>
          <p:nvPr/>
        </p:nvPicPr>
        <p:blipFill>
          <a:blip r:embed="rId6"/>
          <a:srcRect t="766" r="-3" b="26211"/>
          <a:stretch/>
        </p:blipFill>
        <p:spPr>
          <a:xfrm>
            <a:off x="641367" y="3456201"/>
            <a:ext cx="5923792" cy="2865717"/>
          </a:xfrm>
          <a:prstGeom prst="rect">
            <a:avLst/>
          </a:prstGeom>
        </p:spPr>
      </p:pic>
    </p:spTree>
    <p:extLst>
      <p:ext uri="{BB962C8B-B14F-4D97-AF65-F5344CB8AC3E}">
        <p14:creationId xmlns:p14="http://schemas.microsoft.com/office/powerpoint/2010/main" val="226022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8A7E-2371-9025-7CED-3DEC6E372434}"/>
              </a:ext>
            </a:extLst>
          </p:cNvPr>
          <p:cNvSpPr>
            <a:spLocks noGrp="1"/>
          </p:cNvSpPr>
          <p:nvPr>
            <p:ph type="title"/>
          </p:nvPr>
        </p:nvSpPr>
        <p:spPr/>
        <p:txBody>
          <a:bodyPr/>
          <a:lstStyle/>
          <a:p>
            <a:r>
              <a:rPr lang="en-US" dirty="0"/>
              <a:t>Project Opportunity Statement</a:t>
            </a:r>
          </a:p>
        </p:txBody>
      </p:sp>
      <p:sp>
        <p:nvSpPr>
          <p:cNvPr id="3" name="Content Placeholder 2">
            <a:extLst>
              <a:ext uri="{FF2B5EF4-FFF2-40B4-BE49-F238E27FC236}">
                <a16:creationId xmlns:a16="http://schemas.microsoft.com/office/drawing/2014/main" id="{8557CC59-61C7-603E-362C-9820D2F681DF}"/>
              </a:ext>
            </a:extLst>
          </p:cNvPr>
          <p:cNvSpPr>
            <a:spLocks noGrp="1"/>
          </p:cNvSpPr>
          <p:nvPr>
            <p:ph idx="1"/>
          </p:nvPr>
        </p:nvSpPr>
        <p:spPr/>
        <p:txBody>
          <a:bodyPr>
            <a:normAutofit fontScale="77500" lnSpcReduction="20000"/>
          </a:bodyPr>
          <a:lstStyle/>
          <a:p>
            <a:pPr marL="0" marR="0" indent="0">
              <a:lnSpc>
                <a:spcPct val="115000"/>
              </a:lnSpc>
              <a:spcBef>
                <a:spcPts val="0"/>
              </a:spcBef>
              <a:spcAft>
                <a:spcPts val="0"/>
              </a:spcAft>
              <a:buNone/>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increasing number of patients coming into the Emergency Department have been identified as not having a Primary Care Provider.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Emergency Room is the highest cost area for patients to receive care.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also tie up rooms in the Emergency Room that could be utilized for higher level of care patients.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does not meet with the standards of serving our community.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patients are without a consistent follow-up for care, unless they make it themselves.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impact Readmissions as well as the 72 hour return visit quality metric.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Inconsistent work flow for which primary care provider will do the follow-up and how it is set up for the patient.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300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61A9-56CD-196D-7FC1-125A65B0031F}"/>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BDBD189A-BF5F-A96E-56B2-40CF6CF72132}"/>
              </a:ext>
            </a:extLst>
          </p:cNvPr>
          <p:cNvSpPr>
            <a:spLocks noGrp="1"/>
          </p:cNvSpPr>
          <p:nvPr>
            <p:ph sz="half" idx="1"/>
          </p:nvPr>
        </p:nvSpPr>
        <p:spPr/>
        <p:txBody>
          <a:bodyPr/>
          <a:lstStyle/>
          <a:p>
            <a:r>
              <a:rPr lang="en-US" dirty="0"/>
              <a:t>In Scope: </a:t>
            </a:r>
          </a:p>
          <a:p>
            <a:pPr lvl="1"/>
            <a:r>
              <a:rPr lang="en-US" dirty="0"/>
              <a:t>ED patients with an address of Beatrice or Wymore/Blue Springs</a:t>
            </a:r>
          </a:p>
          <a:p>
            <a:pPr lvl="1"/>
            <a:r>
              <a:rPr lang="en-US" dirty="0"/>
              <a:t>Workflow establishing a new patient at the clinic </a:t>
            </a:r>
          </a:p>
        </p:txBody>
      </p:sp>
      <p:sp>
        <p:nvSpPr>
          <p:cNvPr id="4" name="Content Placeholder 3">
            <a:extLst>
              <a:ext uri="{FF2B5EF4-FFF2-40B4-BE49-F238E27FC236}">
                <a16:creationId xmlns:a16="http://schemas.microsoft.com/office/drawing/2014/main" id="{8FD782BD-11D5-FF60-817C-AC6B4E0E2A96}"/>
              </a:ext>
            </a:extLst>
          </p:cNvPr>
          <p:cNvSpPr>
            <a:spLocks noGrp="1"/>
          </p:cNvSpPr>
          <p:nvPr>
            <p:ph sz="half" idx="2"/>
          </p:nvPr>
        </p:nvSpPr>
        <p:spPr/>
        <p:txBody>
          <a:bodyPr/>
          <a:lstStyle/>
          <a:p>
            <a:r>
              <a:rPr lang="en-US" dirty="0"/>
              <a:t>Out of Scope: </a:t>
            </a:r>
          </a:p>
          <a:p>
            <a:pPr lvl="1"/>
            <a:r>
              <a:rPr lang="en-US" dirty="0"/>
              <a:t>Specialty clinic appointments</a:t>
            </a:r>
          </a:p>
          <a:p>
            <a:pPr lvl="1"/>
            <a:r>
              <a:rPr lang="en-US" dirty="0"/>
              <a:t>Patients working in our service area from out of state for longer periods of time </a:t>
            </a:r>
          </a:p>
          <a:p>
            <a:pPr lvl="1"/>
            <a:r>
              <a:rPr lang="en-US" dirty="0"/>
              <a:t>Students at Southeast Community College</a:t>
            </a:r>
          </a:p>
          <a:p>
            <a:pPr lvl="1"/>
            <a:r>
              <a:rPr lang="en-US" dirty="0"/>
              <a:t>OB patients</a:t>
            </a:r>
          </a:p>
          <a:p>
            <a:pPr lvl="1"/>
            <a:r>
              <a:rPr lang="en-US" dirty="0"/>
              <a:t>Patients living outside of targeted service area</a:t>
            </a:r>
          </a:p>
          <a:p>
            <a:pPr lvl="1"/>
            <a:r>
              <a:rPr lang="en-US" dirty="0"/>
              <a:t>Express Care Visits </a:t>
            </a:r>
          </a:p>
        </p:txBody>
      </p:sp>
    </p:spTree>
    <p:extLst>
      <p:ext uri="{BB962C8B-B14F-4D97-AF65-F5344CB8AC3E}">
        <p14:creationId xmlns:p14="http://schemas.microsoft.com/office/powerpoint/2010/main" val="185628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98B4-0106-6B51-1F56-F59E1CB3F233}"/>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A4BB6D39-B7EA-D493-F752-B56C9B635CF0}"/>
              </a:ext>
            </a:extLst>
          </p:cNvPr>
          <p:cNvSpPr>
            <a:spLocks noGrp="1"/>
          </p:cNvSpPr>
          <p:nvPr>
            <p:ph idx="1"/>
          </p:nvPr>
        </p:nvSpPr>
        <p:spPr/>
        <p:txBody>
          <a:bodyPr>
            <a:normAutofit fontScale="85000" lnSpcReduction="20000"/>
          </a:bodyPr>
          <a:lstStyle/>
          <a:p>
            <a:r>
              <a:rPr lang="en-US" dirty="0"/>
              <a:t>Every patient is asked in the Emergency Department who their Primary Care Physician is</a:t>
            </a:r>
          </a:p>
          <a:p>
            <a:r>
              <a:rPr lang="en-US" dirty="0"/>
              <a:t>All patients are offered a follow-up appointment with the on-call provider listed</a:t>
            </a:r>
          </a:p>
          <a:p>
            <a:r>
              <a:rPr lang="en-US" dirty="0"/>
              <a:t>Re-assigned patients from providers who left our entity </a:t>
            </a:r>
          </a:p>
          <a:p>
            <a:r>
              <a:rPr lang="en-US" dirty="0"/>
              <a:t>More male patients than female patients don’t utilize follow up appointments</a:t>
            </a:r>
          </a:p>
          <a:p>
            <a:r>
              <a:rPr lang="en-US" dirty="0"/>
              <a:t>The Emergency Department has a solid process when follow-ups are made and with the appropriate on call provider </a:t>
            </a:r>
          </a:p>
          <a:p>
            <a:r>
              <a:rPr lang="en-US" dirty="0"/>
              <a:t>All follow up appointments occur within 2 weeks after Emergency Department visit</a:t>
            </a:r>
          </a:p>
          <a:p>
            <a:r>
              <a:rPr lang="en-US" dirty="0"/>
              <a:t>Most patients that do not have a Primary Care Physician is because of their lack of insurance </a:t>
            </a:r>
          </a:p>
        </p:txBody>
      </p:sp>
    </p:spTree>
    <p:extLst>
      <p:ext uri="{BB962C8B-B14F-4D97-AF65-F5344CB8AC3E}">
        <p14:creationId xmlns:p14="http://schemas.microsoft.com/office/powerpoint/2010/main" val="266908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7B3FE339-3F8A-489F-8F7F-D63FF7A9018E}"/>
</file>

<file path=customXml/itemProps2.xml><?xml version="1.0" encoding="utf-8"?>
<ds:datastoreItem xmlns:ds="http://schemas.openxmlformats.org/officeDocument/2006/customXml" ds:itemID="{1DAD9C4C-8D4F-42DB-A15E-AB0B1793293D}"/>
</file>

<file path=customXml/itemProps3.xml><?xml version="1.0" encoding="utf-8"?>
<ds:datastoreItem xmlns:ds="http://schemas.openxmlformats.org/officeDocument/2006/customXml" ds:itemID="{AF5EE911-E7EC-43C4-A42A-59FDA6FF8347}"/>
</file>

<file path=docProps/app.xml><?xml version="1.0" encoding="utf-8"?>
<Properties xmlns="http://schemas.openxmlformats.org/officeDocument/2006/extended-properties" xmlns:vt="http://schemas.openxmlformats.org/officeDocument/2006/docPropsVTypes">
  <Template>Office Theme</Template>
  <TotalTime>337</TotalTime>
  <Words>2998</Words>
  <Application>Microsoft Office PowerPoint</Application>
  <PresentationFormat>Widescreen</PresentationFormat>
  <Paragraphs>199</Paragraphs>
  <Slides>30</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Aptos Display</vt:lpstr>
      <vt:lpstr>Arial</vt:lpstr>
      <vt:lpstr>Calibri</vt:lpstr>
      <vt:lpstr>Lato</vt:lpstr>
      <vt:lpstr>Montserrat Classic</vt:lpstr>
      <vt:lpstr>Montserrat Extra-Bold Bold</vt:lpstr>
      <vt:lpstr>Times New Roman</vt:lpstr>
      <vt:lpstr>Office Theme</vt:lpstr>
      <vt:lpstr>No Primary Care Provider in the Emergency Department </vt:lpstr>
      <vt:lpstr>Objectives</vt:lpstr>
      <vt:lpstr>Beatrice Community Hospital and Health Center </vt:lpstr>
      <vt:lpstr>PowerPoint Presentation</vt:lpstr>
      <vt:lpstr>PowerPoint Presentation</vt:lpstr>
      <vt:lpstr>Project Team</vt:lpstr>
      <vt:lpstr>Project Opportunity Statement</vt:lpstr>
      <vt:lpstr>Scope</vt:lpstr>
      <vt:lpstr>Assumptions</vt:lpstr>
      <vt:lpstr>PowerPoint Presentation</vt:lpstr>
      <vt:lpstr>Define</vt:lpstr>
      <vt:lpstr>Emergency Department Patients without PCP</vt:lpstr>
      <vt:lpstr>Measure</vt:lpstr>
      <vt:lpstr>Breakdown of Data</vt:lpstr>
      <vt:lpstr>Breakdown of Data</vt:lpstr>
      <vt:lpstr>Breakdown of Data</vt:lpstr>
      <vt:lpstr>Analyze</vt:lpstr>
      <vt:lpstr>Improve</vt:lpstr>
      <vt:lpstr>Process Map </vt:lpstr>
      <vt:lpstr>Memo to the Providers</vt:lpstr>
      <vt:lpstr>Memo to Registration Staff</vt:lpstr>
      <vt:lpstr>Control</vt:lpstr>
      <vt:lpstr>Measuring Success </vt:lpstr>
      <vt:lpstr>Measuring Success </vt:lpstr>
      <vt:lpstr>PowerPoint Presentation</vt:lpstr>
      <vt:lpstr>PowerPoint Presentation</vt:lpstr>
      <vt:lpstr>PowerPoint Presentation</vt:lpstr>
      <vt:lpstr>Awards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Kayleigh D.</dc:creator>
  <cp:lastModifiedBy>Amber Kavan</cp:lastModifiedBy>
  <cp:revision>15</cp:revision>
  <dcterms:created xsi:type="dcterms:W3CDTF">2024-10-23T15:20:21Z</dcterms:created>
  <dcterms:modified xsi:type="dcterms:W3CDTF">2024-11-06T14:34:02Z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