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5" r:id="rId5"/>
    <p:sldMasterId id="2147483754" r:id="rId6"/>
    <p:sldMasterId id="2147483778" r:id="rId7"/>
    <p:sldMasterId id="2147483798" r:id="rId8"/>
  </p:sldMasterIdLst>
  <p:notesMasterIdLst>
    <p:notesMasterId r:id="rId38"/>
  </p:notesMasterIdLst>
  <p:handoutMasterIdLst>
    <p:handoutMasterId r:id="rId39"/>
  </p:handoutMasterIdLst>
  <p:sldIdLst>
    <p:sldId id="2145727141" r:id="rId9"/>
    <p:sldId id="2147477031" r:id="rId10"/>
    <p:sldId id="2145727102" r:id="rId11"/>
    <p:sldId id="2145727140" r:id="rId12"/>
    <p:sldId id="2145727061" r:id="rId13"/>
    <p:sldId id="287" r:id="rId14"/>
    <p:sldId id="2145727084" r:id="rId15"/>
    <p:sldId id="2147477158" r:id="rId16"/>
    <p:sldId id="2147477073" r:id="rId17"/>
    <p:sldId id="2147477070" r:id="rId18"/>
    <p:sldId id="292" r:id="rId19"/>
    <p:sldId id="2147477059" r:id="rId20"/>
    <p:sldId id="2147477161" r:id="rId21"/>
    <p:sldId id="2145727103" r:id="rId22"/>
    <p:sldId id="2147477058" r:id="rId23"/>
    <p:sldId id="2147477067" r:id="rId24"/>
    <p:sldId id="257" r:id="rId25"/>
    <p:sldId id="264" r:id="rId26"/>
    <p:sldId id="265" r:id="rId27"/>
    <p:sldId id="266" r:id="rId28"/>
    <p:sldId id="267" r:id="rId29"/>
    <p:sldId id="2147477063" r:id="rId30"/>
    <p:sldId id="2147477224" r:id="rId31"/>
    <p:sldId id="2145727120" r:id="rId32"/>
    <p:sldId id="2147477225" r:id="rId33"/>
    <p:sldId id="2147477226" r:id="rId34"/>
    <p:sldId id="2147477227" r:id="rId35"/>
    <p:sldId id="2147477060"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3" pos="816" userDrawn="1">
          <p15:clr>
            <a:srgbClr val="A4A3A4"/>
          </p15:clr>
        </p15:guide>
        <p15:guide id="4" pos="72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D61431-3BEC-F316-969F-0FD3538F818D}" name="Newman, Portia" initials="NP" userId="S::pnewman@chartis.com::a1ab9243-f71e-4111-b48b-8074b0959785" providerId="AD"/>
  <p188:author id="{A3226197-7382-3874-2118-D4C96BCD84D3}" name="Goldstein, Patricia" initials="GP" userId="S::pgoldstein@chartis.com::ed997a98-69a7-41e9-9dec-6d6d68d23c77" providerId="AD"/>
  <p188:author id="{0810AAAE-7D38-736F-F8B3-096824B3117F}" name="Lujan, Sharon" initials="LS" userId="S::slujan@chartis.com::596ce2cd-6fad-407c-9cab-22d723b5809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B"/>
    <a:srgbClr val="960004"/>
    <a:srgbClr val="FCD9DA"/>
    <a:srgbClr val="5100A2"/>
    <a:srgbClr val="6600CC"/>
    <a:srgbClr val="6600FF"/>
    <a:srgbClr val="FF9799"/>
    <a:srgbClr val="FF0005"/>
    <a:srgbClr val="887AE3"/>
    <a:srgbClr val="DE00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94660"/>
  </p:normalViewPr>
  <p:slideViewPr>
    <p:cSldViewPr snapToGrid="0">
      <p:cViewPr varScale="1">
        <p:scale>
          <a:sx n="75" d="100"/>
          <a:sy n="75" d="100"/>
        </p:scale>
        <p:origin x="710" y="43"/>
      </p:cViewPr>
      <p:guideLst>
        <p:guide orient="horz" pos="2088"/>
        <p:guide pos="816"/>
        <p:guide pos="7224"/>
      </p:guideLst>
    </p:cSldViewPr>
  </p:slideViewPr>
  <p:notesTextViewPr>
    <p:cViewPr>
      <p:scale>
        <a:sx n="1" d="1"/>
        <a:sy n="1" d="1"/>
      </p:scale>
      <p:origin x="0" y="0"/>
    </p:cViewPr>
  </p:notesTextViewPr>
  <p:sorterViewPr>
    <p:cViewPr varScale="1">
      <p:scale>
        <a:sx n="100" d="100"/>
        <a:sy n="100" d="100"/>
      </p:scale>
      <p:origin x="0" y="-942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9A1B-4FE3-8C40-2F259E5DA98C}"/>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9A1B-4FE3-8C40-2F259E5DA98C}"/>
              </c:ext>
            </c:extLst>
          </c:dPt>
          <c:cat>
            <c:strRef>
              <c:f>Sheet1!$A$2:$A$3</c:f>
              <c:strCache>
                <c:ptCount val="2"/>
                <c:pt idx="0">
                  <c:v>Neg Margin</c:v>
                </c:pt>
                <c:pt idx="1">
                  <c:v>Pos Margin</c:v>
                </c:pt>
              </c:strCache>
            </c:strRef>
          </c:cat>
          <c:val>
            <c:numRef>
              <c:f>Sheet1!$B$2:$B$3</c:f>
              <c:numCache>
                <c:formatCode>General</c:formatCode>
                <c:ptCount val="2"/>
                <c:pt idx="0">
                  <c:v>38</c:v>
                </c:pt>
                <c:pt idx="1">
                  <c:v>62</c:v>
                </c:pt>
              </c:numCache>
            </c:numRef>
          </c:val>
          <c:extLst>
            <c:ext xmlns:c16="http://schemas.microsoft.com/office/drawing/2014/chart" uri="{C3380CC4-5D6E-409C-BE32-E72D297353CC}">
              <c16:uniqueId val="{00000006-9A1B-4FE3-8C40-2F259E5DA9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B47B-4E5D-8BB5-A801169B6A55}"/>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B47B-4E5D-8BB5-A801169B6A55}"/>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B47B-4E5D-8BB5-A801169B6A55}"/>
              </c:ext>
            </c:extLst>
          </c:dPt>
          <c:cat>
            <c:strRef>
              <c:f>Sheet1!$A$2:$A$4</c:f>
              <c:strCache>
                <c:ptCount val="2"/>
                <c:pt idx="0">
                  <c:v>Neg Margin</c:v>
                </c:pt>
                <c:pt idx="1">
                  <c:v>Pos Margin</c:v>
                </c:pt>
              </c:strCache>
            </c:strRef>
          </c:cat>
          <c:val>
            <c:numRef>
              <c:f>Sheet1!$B$2:$B$4</c:f>
              <c:numCache>
                <c:formatCode>General</c:formatCode>
                <c:ptCount val="3"/>
                <c:pt idx="0">
                  <c:v>21</c:v>
                </c:pt>
                <c:pt idx="1">
                  <c:v>79</c:v>
                </c:pt>
              </c:numCache>
            </c:numRef>
          </c:val>
          <c:extLst>
            <c:ext xmlns:c16="http://schemas.microsoft.com/office/drawing/2014/chart" uri="{C3380CC4-5D6E-409C-BE32-E72D297353CC}">
              <c16:uniqueId val="{00000006-B47B-4E5D-8BB5-A801169B6A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BDB33D-DC92-2658-6B7D-5E8323B3C3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3DE6B9-7170-C5FC-8A02-D2F51EF306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1D17F0-3D50-4A2B-830A-7D7428FAAE55}" type="datetimeFigureOut">
              <a:rPr lang="en-US" smtClean="0"/>
              <a:t>10/31/2025</a:t>
            </a:fld>
            <a:endParaRPr lang="en-US"/>
          </a:p>
        </p:txBody>
      </p:sp>
      <p:sp>
        <p:nvSpPr>
          <p:cNvPr id="4" name="Footer Placeholder 3">
            <a:extLst>
              <a:ext uri="{FF2B5EF4-FFF2-40B4-BE49-F238E27FC236}">
                <a16:creationId xmlns:a16="http://schemas.microsoft.com/office/drawing/2014/main" id="{59ADA065-0881-4E02-21FE-9E003E9ECF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747DE42-B877-0082-DC42-E1AB55D16C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E85445-B750-406C-BDC3-30D01D2C39DA}" type="slidenum">
              <a:rPr lang="en-US" smtClean="0"/>
              <a:t>‹#›</a:t>
            </a:fld>
            <a:endParaRPr lang="en-US"/>
          </a:p>
        </p:txBody>
      </p:sp>
    </p:spTree>
    <p:extLst>
      <p:ext uri="{BB962C8B-B14F-4D97-AF65-F5344CB8AC3E}">
        <p14:creationId xmlns:p14="http://schemas.microsoft.com/office/powerpoint/2010/main" val="1349277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A3232-EA9B-4BFA-9BF7-AD9DF08A2A0D}"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709FE-36E1-42E4-98CB-1E54704EC191}" type="slidenum">
              <a:rPr lang="en-US" smtClean="0"/>
              <a:t>‹#›</a:t>
            </a:fld>
            <a:endParaRPr lang="en-US"/>
          </a:p>
        </p:txBody>
      </p:sp>
    </p:spTree>
    <p:extLst>
      <p:ext uri="{BB962C8B-B14F-4D97-AF65-F5344CB8AC3E}">
        <p14:creationId xmlns:p14="http://schemas.microsoft.com/office/powerpoint/2010/main" val="340666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709FE-36E1-42E4-98CB-1E54704EC1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41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B497A-C103-E932-CD54-DD04405E6E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D9667-6E67-D221-93AF-9788D221C0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E8D5D-5B02-97BF-31B3-6ACE773686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F3027F-D8C5-F122-128D-A4D0EAEA8A4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2BD2D5-B70F-4FEC-9000-F2F6A7F1FE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05447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2.emf"/><Relationship Id="rId4" Type="http://schemas.openxmlformats.org/officeDocument/2006/relationships/oleObject" Target="../embeddings/oleObject6.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2.emf"/><Relationship Id="rId4" Type="http://schemas.openxmlformats.org/officeDocument/2006/relationships/oleObject" Target="../embeddings/oleObject1.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2.emf"/><Relationship Id="rId4" Type="http://schemas.openxmlformats.org/officeDocument/2006/relationships/oleObject" Target="../embeddings/oleObject2.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9.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12.emf"/><Relationship Id="rId4" Type="http://schemas.openxmlformats.org/officeDocument/2006/relationships/oleObject" Target="../embeddings/oleObject3.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2.emf"/><Relationship Id="rId4" Type="http://schemas.openxmlformats.org/officeDocument/2006/relationships/oleObject" Target="../embeddings/oleObject4.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2.emf"/><Relationship Id="rId4" Type="http://schemas.openxmlformats.org/officeDocument/2006/relationships/oleObject" Target="../embeddings/oleObject5.bin"/></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75395995"/>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6075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2" cstate="email">
              <a:alphaModFix amt="20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E93B2F-39FC-CD0F-C21B-B60B6732CE92}"/>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41782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305B0F-53FC-8AFF-F677-C4774B01CACD}"/>
              </a:ext>
            </a:extLst>
          </p:cNvPr>
          <p:cNvGrpSpPr/>
          <p:nvPr userDrawn="1"/>
        </p:nvGrpSpPr>
        <p:grpSpPr>
          <a:xfrm flipH="1" flipV="1">
            <a:off x="-2" y="-1"/>
            <a:ext cx="12191563" cy="6858001"/>
            <a:chOff x="0" y="-1"/>
            <a:chExt cx="12191563" cy="6858001"/>
          </a:xfrm>
        </p:grpSpPr>
        <p:sp>
          <p:nvSpPr>
            <p:cNvPr id="6" name="Gradient BG">
              <a:extLst>
                <a:ext uri="{FF2B5EF4-FFF2-40B4-BE49-F238E27FC236}">
                  <a16:creationId xmlns:a16="http://schemas.microsoft.com/office/drawing/2014/main" id="{F8F2E173-BFCB-0473-E76E-F90510BC967B}"/>
                </a:ext>
              </a:extLst>
            </p:cNvPr>
            <p:cNvSpPr/>
            <p:nvPr userDrawn="1"/>
          </p:nvSpPr>
          <p:spPr>
            <a:xfrm flipH="1">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White Title Area">
              <a:extLst>
                <a:ext uri="{FF2B5EF4-FFF2-40B4-BE49-F238E27FC236}">
                  <a16:creationId xmlns:a16="http://schemas.microsoft.com/office/drawing/2014/main" id="{96DE0550-7056-D151-0FED-6E04F7BFDDE0}"/>
                </a:ext>
              </a:extLst>
            </p:cNvPr>
            <p:cNvSpPr/>
            <p:nvPr userDrawn="1"/>
          </p:nvSpPr>
          <p:spPr>
            <a:xfrm>
              <a:off x="141635" y="-1"/>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anchor="b"/>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426852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741865204"/>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noAutofit/>
          </a:bodyPr>
          <a:lstStyle>
            <a:lvl1pPr algn="l" defTabSz="914400" rtl="0" eaLnBrk="1" latinLnBrk="0" hangingPunct="1">
              <a:lnSpc>
                <a:spcPct val="108000"/>
              </a:lnSpc>
              <a:spcBef>
                <a:spcPct val="0"/>
              </a:spcBef>
              <a:buNone/>
              <a:defRPr lang="en-US" sz="3200" b="0" kern="1200" dirty="0">
                <a:solidFill>
                  <a:schemeClr val="tx2"/>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721306223"/>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818632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9600909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9700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8C647-4073-5F20-7951-96209B874ACE}"/>
              </a:ext>
            </a:extLst>
          </p:cNvPr>
          <p:cNvSpPr/>
          <p:nvPr userDrawn="1"/>
        </p:nvSpPr>
        <p:spPr>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anchor="ct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2"/>
          <a:stretch>
            <a:fillRect/>
          </a:stretch>
        </p:blipFill>
        <p:spPr>
          <a:xfrm>
            <a:off x="0" y="1296378"/>
            <a:ext cx="12198096" cy="61082"/>
          </a:xfrm>
          <a:prstGeom prst="rect">
            <a:avLst/>
          </a:prstGeom>
        </p:spPr>
      </p:pic>
    </p:spTree>
    <p:extLst>
      <p:ext uri="{BB962C8B-B14F-4D97-AF65-F5344CB8AC3E}">
        <p14:creationId xmlns:p14="http://schemas.microsoft.com/office/powerpoint/2010/main" val="3373689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8_Title Only with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cxnSp>
        <p:nvCxnSpPr>
          <p:cNvPr id="6" name="Straight Connector 5">
            <a:extLst>
              <a:ext uri="{FF2B5EF4-FFF2-40B4-BE49-F238E27FC236}">
                <a16:creationId xmlns:a16="http://schemas.microsoft.com/office/drawing/2014/main" id="{822ED630-1058-433E-BE14-04F41D9E5CBC}"/>
              </a:ext>
            </a:extLst>
          </p:cNvPr>
          <p:cNvCxnSpPr/>
          <p:nvPr userDrawn="1"/>
        </p:nvCxnSpPr>
        <p:spPr>
          <a:xfrm>
            <a:off x="0" y="125514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759608"/>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5" name="Rectangle 4">
            <a:extLst>
              <a:ext uri="{FF2B5EF4-FFF2-40B4-BE49-F238E27FC236}">
                <a16:creationId xmlns:a16="http://schemas.microsoft.com/office/drawing/2014/main" id="{B48BD9A1-8F1F-41E5-9C00-C6E15BEE1ABC}"/>
              </a:ext>
            </a:extLst>
          </p:cNvPr>
          <p:cNvSpPr/>
          <p:nvPr userDrawn="1"/>
        </p:nvSpPr>
        <p:spPr bwMode="white">
          <a:xfrm>
            <a:off x="0" y="3"/>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863567320"/>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75395995"/>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7_Title and Content- with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858950008"/>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B5FBD18B-D759-487E-8D63-5FB067B90F61}"/>
              </a:ext>
            </a:extLst>
          </p:cNvPr>
          <p:cNvSpPr/>
          <p:nvPr userDrawn="1"/>
        </p:nvSpPr>
        <p:spPr bwMode="white">
          <a:xfrm>
            <a:off x="0" y="3"/>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Rectangle 5">
            <a:extLst>
              <a:ext uri="{FF2B5EF4-FFF2-40B4-BE49-F238E27FC236}">
                <a16:creationId xmlns:a16="http://schemas.microsoft.com/office/drawing/2014/main" id="{E6B2F6FB-4FA8-477E-8BB9-BDFCD53137D3}"/>
              </a:ext>
            </a:extLst>
          </p:cNvPr>
          <p:cNvSpPr/>
          <p:nvPr userDrawn="1"/>
        </p:nvSpPr>
        <p:spPr bwMode="white">
          <a:xfrm>
            <a:off x="0" y="3"/>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vert="horz"/>
          <a:lstStyle/>
          <a:p>
            <a:r>
              <a:rPr lang="en-US" dirty="0"/>
              <a:t>Click to edit Master title style</a:t>
            </a:r>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90"/>
            <a:ext cx="11024659" cy="476188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804041C3-4C8D-4582-9895-2F13248B6E87}"/>
              </a:ext>
            </a:extLst>
          </p:cNvPr>
          <p:cNvCxnSpPr/>
          <p:nvPr userDrawn="1"/>
        </p:nvCxnSpPr>
        <p:spPr>
          <a:xfrm>
            <a:off x="0" y="125514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98926"/>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3093335347"/>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921909873"/>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56" userDrawn="1">
          <p15:clr>
            <a:srgbClr val="FBAE40"/>
          </p15:clr>
        </p15:guide>
        <p15:guide id="3" orient="horz" pos="88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957862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6075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2" cstate="email">
              <a:alphaModFix amt="20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E93B2F-39FC-CD0F-C21B-B60B6732CE92}"/>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35039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7305B0F-53FC-8AFF-F677-C4774B01CACD}"/>
              </a:ext>
            </a:extLst>
          </p:cNvPr>
          <p:cNvGrpSpPr/>
          <p:nvPr userDrawn="1"/>
        </p:nvGrpSpPr>
        <p:grpSpPr>
          <a:xfrm flipH="1" flipV="1">
            <a:off x="-2" y="-1"/>
            <a:ext cx="12191563" cy="6858001"/>
            <a:chOff x="0" y="-1"/>
            <a:chExt cx="12191563" cy="6858001"/>
          </a:xfrm>
        </p:grpSpPr>
        <p:sp>
          <p:nvSpPr>
            <p:cNvPr id="6" name="Gradient BG">
              <a:extLst>
                <a:ext uri="{FF2B5EF4-FFF2-40B4-BE49-F238E27FC236}">
                  <a16:creationId xmlns:a16="http://schemas.microsoft.com/office/drawing/2014/main" id="{F8F2E173-BFCB-0473-E76E-F90510BC967B}"/>
                </a:ext>
              </a:extLst>
            </p:cNvPr>
            <p:cNvSpPr/>
            <p:nvPr userDrawn="1"/>
          </p:nvSpPr>
          <p:spPr>
            <a:xfrm flipH="1">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White Title Area">
              <a:extLst>
                <a:ext uri="{FF2B5EF4-FFF2-40B4-BE49-F238E27FC236}">
                  <a16:creationId xmlns:a16="http://schemas.microsoft.com/office/drawing/2014/main" id="{96DE0550-7056-D151-0FED-6E04F7BFDDE0}"/>
                </a:ext>
              </a:extLst>
            </p:cNvPr>
            <p:cNvSpPr/>
            <p:nvPr userDrawn="1"/>
          </p:nvSpPr>
          <p:spPr>
            <a:xfrm>
              <a:off x="141635" y="-1"/>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anchor="b"/>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18597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699375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noAutofit/>
          </a:bodyPr>
          <a:lstStyle>
            <a:lvl1pPr algn="l" defTabSz="914400" rtl="0" eaLnBrk="1" latinLnBrk="0" hangingPunct="1">
              <a:lnSpc>
                <a:spcPct val="108000"/>
              </a:lnSpc>
              <a:spcBef>
                <a:spcPct val="0"/>
              </a:spcBef>
              <a:buNone/>
              <a:defRPr lang="en-US" sz="3200" b="0" kern="1200" dirty="0">
                <a:solidFill>
                  <a:schemeClr val="tx2"/>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15922676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3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3093335347"/>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7502684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6198585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5790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8C647-4073-5F20-7951-96209B874ACE}"/>
              </a:ext>
            </a:extLst>
          </p:cNvPr>
          <p:cNvSpPr/>
          <p:nvPr userDrawn="1"/>
        </p:nvSpPr>
        <p:spPr>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anchor="ct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2"/>
          <a:stretch>
            <a:fillRect/>
          </a:stretch>
        </p:blipFill>
        <p:spPr>
          <a:xfrm>
            <a:off x="0" y="1296378"/>
            <a:ext cx="12198096" cy="61082"/>
          </a:xfrm>
          <a:prstGeom prst="rect">
            <a:avLst/>
          </a:prstGeom>
        </p:spPr>
      </p:pic>
    </p:spTree>
    <p:extLst>
      <p:ext uri="{BB962C8B-B14F-4D97-AF65-F5344CB8AC3E}">
        <p14:creationId xmlns:p14="http://schemas.microsoft.com/office/powerpoint/2010/main" val="33682411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Title Only with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cxnSp>
        <p:nvCxnSpPr>
          <p:cNvPr id="6" name="Straight Connector 5">
            <a:extLst>
              <a:ext uri="{FF2B5EF4-FFF2-40B4-BE49-F238E27FC236}">
                <a16:creationId xmlns:a16="http://schemas.microsoft.com/office/drawing/2014/main" id="{822ED630-1058-433E-BE14-04F41D9E5CBC}"/>
              </a:ext>
            </a:extLst>
          </p:cNvPr>
          <p:cNvCxnSpPr/>
          <p:nvPr userDrawn="1"/>
        </p:nvCxnSpPr>
        <p:spPr>
          <a:xfrm>
            <a:off x="0" y="1255143"/>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319361"/>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Only - No Lin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119741763"/>
              </p:ext>
            </p:extLst>
          </p:nvPr>
        </p:nvGraphicFramePr>
        <p:xfrm>
          <a:off x="2119"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9"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1"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5" name="Rectangle 4">
            <a:extLst>
              <a:ext uri="{FF2B5EF4-FFF2-40B4-BE49-F238E27FC236}">
                <a16:creationId xmlns:a16="http://schemas.microsoft.com/office/drawing/2014/main" id="{B48BD9A1-8F1F-41E5-9C00-C6E15BEE1ABC}"/>
              </a:ext>
            </a:extLst>
          </p:cNvPr>
          <p:cNvSpPr/>
          <p:nvPr userDrawn="1"/>
        </p:nvSpPr>
        <p:spPr bwMode="white">
          <a:xfrm>
            <a:off x="0" y="3"/>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2596587341"/>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930957510"/>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309920348"/>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pic>
        <p:nvPicPr>
          <p:cNvPr id="5" name="Non-editable gradient">
            <a:extLst>
              <a:ext uri="{FF2B5EF4-FFF2-40B4-BE49-F238E27FC236}">
                <a16:creationId xmlns:a16="http://schemas.microsoft.com/office/drawing/2014/main" id="{66158792-8905-7BA1-EDEB-43EB09CBFBB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1"/>
            <a:ext cx="12192000" cy="6857999"/>
          </a:xfrm>
          <a:prstGeom prst="rect">
            <a:avLst/>
          </a:prstGeom>
        </p:spPr>
      </p:pic>
      <p:sp>
        <p:nvSpPr>
          <p:cNvPr id="11" name="White Title Area">
            <a:extLst>
              <a:ext uri="{FF2B5EF4-FFF2-40B4-BE49-F238E27FC236}">
                <a16:creationId xmlns:a16="http://schemas.microsoft.com/office/drawing/2014/main" id="{EE1351DE-001A-9583-45B6-EAEB4A40519B}"/>
              </a:ext>
            </a:extLst>
          </p:cNvPr>
          <p:cNvSpPr>
            <a:spLocks noGrp="1" noRot="1" noMove="1" noResize="1" noEditPoints="1" noAdjustHandles="1" noChangeArrowheads="1" noChangeShapeType="1"/>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2322292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57441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921909873"/>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56" userDrawn="1">
          <p15:clr>
            <a:srgbClr val="FBAE40"/>
          </p15:clr>
        </p15:guide>
        <p15:guide id="3" orient="horz" pos="8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t="-3004" r="-158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E93B2F-39FC-CD0F-C21B-B60B6732CE92}"/>
              </a:ext>
            </a:extLst>
          </p:cNvPr>
          <p:cNvSpPr>
            <a:spLocks noGrp="1" noRot="1" noMove="1" noResize="1" noEditPoints="1" noAdjustHandles="1" noChangeArrowheads="1" noChangeShapeType="1"/>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07949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pic>
        <p:nvPicPr>
          <p:cNvPr id="4" name="Non-editable gradient">
            <a:extLst>
              <a:ext uri="{FF2B5EF4-FFF2-40B4-BE49-F238E27FC236}">
                <a16:creationId xmlns:a16="http://schemas.microsoft.com/office/drawing/2014/main" id="{57230361-3A19-9C93-F8F7-CC72B7C4EEC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7999"/>
          </a:xfrm>
          <a:prstGeom prst="rect">
            <a:avLst/>
          </a:prstGeom>
        </p:spPr>
      </p:pic>
      <p:sp>
        <p:nvSpPr>
          <p:cNvPr id="7" name="White Title Area">
            <a:extLst>
              <a:ext uri="{FF2B5EF4-FFF2-40B4-BE49-F238E27FC236}">
                <a16:creationId xmlns:a16="http://schemas.microsoft.com/office/drawing/2014/main" id="{96DE0550-7056-D151-0FED-6E04F7BFDDE0}"/>
              </a:ext>
            </a:extLst>
          </p:cNvPr>
          <p:cNvSpPr>
            <a:spLocks noGrp="1" noRot="1" noMove="1" noResize="1" noEditPoints="1" noAdjustHandles="1" noChangeArrowheads="1" noChangeShapeType="1"/>
          </p:cNvSpPr>
          <p:nvPr userDrawn="1"/>
        </p:nvSpPr>
        <p:spPr>
          <a:xfrm flipH="1" flipV="1">
            <a:off x="-2" y="141633"/>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anchor="b"/>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915374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907521155"/>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w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a:xfrm>
            <a:off x="457200" y="277872"/>
            <a:ext cx="5072333" cy="155092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5" y="2012045"/>
            <a:ext cx="5078048" cy="4218186"/>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556107003"/>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noAutofit/>
          </a:bodyPr>
          <a:lstStyle>
            <a:lvl1pPr algn="l" defTabSz="914400" rtl="0" eaLnBrk="1" latinLnBrk="0" hangingPunct="1">
              <a:lnSpc>
                <a:spcPct val="108000"/>
              </a:lnSpc>
              <a:spcBef>
                <a:spcPct val="0"/>
              </a:spcBef>
              <a:buNone/>
              <a:defRPr lang="en-US" sz="3200" b="0" kern="1200" dirty="0">
                <a:solidFill>
                  <a:schemeClr val="tx2"/>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742266257"/>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541367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oteboo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a:xfrm>
            <a:off x="2608446" y="277873"/>
            <a:ext cx="9101200" cy="946090"/>
          </a:xfrm>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
        <p:nvSpPr>
          <p:cNvPr id="4" name="Rectangle 3">
            <a:extLst>
              <a:ext uri="{FF2B5EF4-FFF2-40B4-BE49-F238E27FC236}">
                <a16:creationId xmlns:a16="http://schemas.microsoft.com/office/drawing/2014/main" id="{2B2131FB-E9FA-40B4-4CF6-FD66E8BF4D45}"/>
              </a:ext>
            </a:extLst>
          </p:cNvPr>
          <p:cNvSpPr/>
          <p:nvPr userDrawn="1"/>
        </p:nvSpPr>
        <p:spPr>
          <a:xfrm>
            <a:off x="-1" y="0"/>
            <a:ext cx="2189224" cy="64964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54B52B-3040-4DEF-D1F1-B6CF75E210D5}"/>
              </a:ext>
            </a:extLst>
          </p:cNvPr>
          <p:cNvSpPr txBox="1"/>
          <p:nvPr userDrawn="1"/>
        </p:nvSpPr>
        <p:spPr>
          <a:xfrm>
            <a:off x="139045" y="665699"/>
            <a:ext cx="1925054" cy="954107"/>
          </a:xfrm>
          <a:prstGeom prst="rect">
            <a:avLst/>
          </a:prstGeom>
          <a:noFill/>
        </p:spPr>
        <p:txBody>
          <a:bodyPr wrap="square" rtlCol="0">
            <a:spAutoFit/>
          </a:bodyPr>
          <a:lstStyle/>
          <a:p>
            <a:pPr algn="l"/>
            <a:r>
              <a:rPr lang="en-US" sz="2800">
                <a:solidFill>
                  <a:schemeClr val="accent1"/>
                </a:solidFill>
                <a:latin typeface="+mj-lt"/>
                <a:ea typeface="Verdana" panose="020B0604030504040204" pitchFamily="34" charset="0"/>
                <a:cs typeface="Segoe UI" panose="020B0502040204020203" pitchFamily="34" charset="0"/>
              </a:rPr>
              <a:t>Table </a:t>
            </a:r>
            <a:r>
              <a:rPr lang="en-US" sz="1800" i="1">
                <a:solidFill>
                  <a:schemeClr val="accent1"/>
                </a:solidFill>
                <a:latin typeface="+mj-lt"/>
                <a:ea typeface="Verdana" panose="020B0604030504040204" pitchFamily="34" charset="0"/>
                <a:cs typeface="Segoe UI" panose="020B0502040204020203" pitchFamily="34" charset="0"/>
              </a:rPr>
              <a:t>of</a:t>
            </a:r>
            <a:r>
              <a:rPr lang="en-US" sz="2800">
                <a:solidFill>
                  <a:schemeClr val="accent1"/>
                </a:solidFill>
                <a:latin typeface="+mj-lt"/>
                <a:ea typeface="Verdana" panose="020B0604030504040204" pitchFamily="34" charset="0"/>
                <a:cs typeface="Segoe UI" panose="020B0502040204020203" pitchFamily="34" charset="0"/>
              </a:rPr>
              <a:t> Contents</a:t>
            </a:r>
          </a:p>
        </p:txBody>
      </p:sp>
    </p:spTree>
    <p:extLst>
      <p:ext uri="{BB962C8B-B14F-4D97-AF65-F5344CB8AC3E}">
        <p14:creationId xmlns:p14="http://schemas.microsoft.com/office/powerpoint/2010/main" val="15485032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6834457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755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8C647-4073-5F20-7951-96209B874ACE}"/>
              </a:ext>
            </a:extLst>
          </p:cNvPr>
          <p:cNvSpPr/>
          <p:nvPr userDrawn="1"/>
        </p:nvSpPr>
        <p:spPr bwMode="white">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anchor="ct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2"/>
          <a:stretch>
            <a:fillRect/>
          </a:stretch>
        </p:blipFill>
        <p:spPr>
          <a:xfrm>
            <a:off x="0" y="1296378"/>
            <a:ext cx="12198096" cy="61082"/>
          </a:xfrm>
          <a:prstGeom prst="rect">
            <a:avLst/>
          </a:prstGeom>
        </p:spPr>
      </p:pic>
    </p:spTree>
    <p:extLst>
      <p:ext uri="{BB962C8B-B14F-4D97-AF65-F5344CB8AC3E}">
        <p14:creationId xmlns:p14="http://schemas.microsoft.com/office/powerpoint/2010/main" val="9640318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957862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ice Mockup - Desk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209221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141344" y="1699404"/>
            <a:ext cx="4951562" cy="2786333"/>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3066026425"/>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vice Mockup - Lap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78376192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477774" y="1777042"/>
            <a:ext cx="4304581" cy="2812211"/>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1926242922"/>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vice Mockup - Table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78376192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9" name="Picture Placeholder 8">
            <a:extLst>
              <a:ext uri="{FF2B5EF4-FFF2-40B4-BE49-F238E27FC236}">
                <a16:creationId xmlns:a16="http://schemas.microsoft.com/office/drawing/2014/main" id="{A854FF7B-E9C4-3758-DC0A-8EA9BD45E2C6}"/>
              </a:ext>
            </a:extLst>
          </p:cNvPr>
          <p:cNvSpPr>
            <a:spLocks noGrp="1"/>
          </p:cNvSpPr>
          <p:nvPr>
            <p:ph type="pic" sz="quarter" idx="10"/>
          </p:nvPr>
        </p:nvSpPr>
        <p:spPr>
          <a:xfrm>
            <a:off x="5806440" y="1197864"/>
            <a:ext cx="3182112" cy="4206240"/>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123467490"/>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Device Mockup - Mob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348616948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4422276" y="1250830"/>
            <a:ext cx="1890863" cy="4078816"/>
          </a:xfrm>
          <a:prstGeom prst="roundRect">
            <a:avLst>
              <a:gd name="adj" fmla="val 14136"/>
            </a:avLst>
          </a:prstGeom>
          <a:ln>
            <a:noFill/>
          </a:ln>
        </p:spPr>
        <p:txBody>
          <a:bodyPr anchor="ctr"/>
          <a:lstStyle>
            <a:lvl1pPr marL="0" indent="0" algn="ctr">
              <a:buNone/>
              <a:defRPr/>
            </a:lvl1pPr>
          </a:lstStyle>
          <a:p>
            <a:endParaRPr lang="en-US"/>
          </a:p>
        </p:txBody>
      </p:sp>
    </p:spTree>
    <p:extLst>
      <p:ext uri="{BB962C8B-B14F-4D97-AF65-F5344CB8AC3E}">
        <p14:creationId xmlns:p14="http://schemas.microsoft.com/office/powerpoint/2010/main" val="2247198784"/>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212646039"/>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065800636"/>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pic>
        <p:nvPicPr>
          <p:cNvPr id="5" name="Non-editable gradient">
            <a:extLst>
              <a:ext uri="{FF2B5EF4-FFF2-40B4-BE49-F238E27FC236}">
                <a16:creationId xmlns:a16="http://schemas.microsoft.com/office/drawing/2014/main" id="{66158792-8905-7BA1-EDEB-43EB09CBFBB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1"/>
            <a:ext cx="12192000" cy="6857999"/>
          </a:xfrm>
          <a:prstGeom prst="rect">
            <a:avLst/>
          </a:prstGeom>
        </p:spPr>
      </p:pic>
      <p:sp>
        <p:nvSpPr>
          <p:cNvPr id="11" name="White Title Area">
            <a:extLst>
              <a:ext uri="{FF2B5EF4-FFF2-40B4-BE49-F238E27FC236}">
                <a16:creationId xmlns:a16="http://schemas.microsoft.com/office/drawing/2014/main" id="{EE1351DE-001A-9583-45B6-EAEB4A40519B}"/>
              </a:ext>
            </a:extLst>
          </p:cNvPr>
          <p:cNvSpPr>
            <a:spLocks noGrp="1" noRot="1" noMove="1" noResize="1" noEditPoints="1" noAdjustHandles="1" noChangeArrowheads="1" noChangeShapeType="1"/>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21748221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879022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661859185"/>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6356581"/>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36075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Maser 4">
    <p:spTree>
      <p:nvGrpSpPr>
        <p:cNvPr id="1" name=""/>
        <p:cNvGrpSpPr/>
        <p:nvPr/>
      </p:nvGrpSpPr>
      <p:grpSpPr>
        <a:xfrm>
          <a:off x="0" y="0"/>
          <a:ext cx="0" cy="0"/>
          <a:chOff x="0" y="0"/>
          <a:chExt cx="0" cy="0"/>
        </a:xfrm>
      </p:grpSpPr>
      <p:pic>
        <p:nvPicPr>
          <p:cNvPr id="5" name="Non-editable gradient">
            <a:extLst>
              <a:ext uri="{FF2B5EF4-FFF2-40B4-BE49-F238E27FC236}">
                <a16:creationId xmlns:a16="http://schemas.microsoft.com/office/drawing/2014/main" id="{66158792-8905-7BA1-EDEB-43EB09CBFBB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1"/>
            <a:ext cx="12192000" cy="6857999"/>
          </a:xfrm>
          <a:prstGeom prst="rect">
            <a:avLst/>
          </a:prstGeom>
        </p:spPr>
      </p:pic>
      <p:sp>
        <p:nvSpPr>
          <p:cNvPr id="11" name="White Title Area">
            <a:extLst>
              <a:ext uri="{FF2B5EF4-FFF2-40B4-BE49-F238E27FC236}">
                <a16:creationId xmlns:a16="http://schemas.microsoft.com/office/drawing/2014/main" id="{EE1351DE-001A-9583-45B6-EAEB4A40519B}"/>
              </a:ext>
            </a:extLst>
          </p:cNvPr>
          <p:cNvSpPr>
            <a:spLocks noGrp="1" noRot="1" noMove="1" noResize="1" noEditPoints="1" noAdjustHandles="1" noChangeArrowheads="1" noChangeShapeType="1"/>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1186025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29130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t="-3004" r="-158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4E93B2F-39FC-CD0F-C21B-B60B6732CE92}"/>
              </a:ext>
            </a:extLst>
          </p:cNvPr>
          <p:cNvSpPr>
            <a:spLocks noGrp="1" noRot="1" noMove="1" noResize="1" noEditPoints="1" noAdjustHandles="1" noChangeArrowheads="1" noChangeShapeType="1"/>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17458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pic>
        <p:nvPicPr>
          <p:cNvPr id="4" name="Non-editable gradient">
            <a:extLst>
              <a:ext uri="{FF2B5EF4-FFF2-40B4-BE49-F238E27FC236}">
                <a16:creationId xmlns:a16="http://schemas.microsoft.com/office/drawing/2014/main" id="{57230361-3A19-9C93-F8F7-CC72B7C4EEC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7999"/>
          </a:xfrm>
          <a:prstGeom prst="rect">
            <a:avLst/>
          </a:prstGeom>
        </p:spPr>
      </p:pic>
      <p:sp>
        <p:nvSpPr>
          <p:cNvPr id="7" name="White Title Area">
            <a:extLst>
              <a:ext uri="{FF2B5EF4-FFF2-40B4-BE49-F238E27FC236}">
                <a16:creationId xmlns:a16="http://schemas.microsoft.com/office/drawing/2014/main" id="{96DE0550-7056-D151-0FED-6E04F7BFDDE0}"/>
              </a:ext>
            </a:extLst>
          </p:cNvPr>
          <p:cNvSpPr>
            <a:spLocks noGrp="1" noRot="1" noMove="1" noResize="1" noEditPoints="1" noAdjustHandles="1" noChangeArrowheads="1" noChangeShapeType="1"/>
          </p:cNvSpPr>
          <p:nvPr userDrawn="1"/>
        </p:nvSpPr>
        <p:spPr>
          <a:xfrm flipH="1" flipV="1">
            <a:off x="-2" y="141633"/>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anchor="b"/>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1095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1271323896"/>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Title and Content w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a:xfrm>
            <a:off x="457200" y="277872"/>
            <a:ext cx="5072333" cy="155092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5" y="2012045"/>
            <a:ext cx="5078048" cy="4218186"/>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2669724709"/>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noAutofit/>
          </a:bodyPr>
          <a:lstStyle>
            <a:lvl1pPr algn="l" defTabSz="914400" rtl="0" eaLnBrk="1" latinLnBrk="0" hangingPunct="1">
              <a:lnSpc>
                <a:spcPct val="108000"/>
              </a:lnSpc>
              <a:spcBef>
                <a:spcPct val="0"/>
              </a:spcBef>
              <a:buNone/>
              <a:defRPr lang="en-US" sz="3200" b="0" kern="1200" dirty="0">
                <a:solidFill>
                  <a:schemeClr val="tx2"/>
                </a:solidFill>
                <a:latin typeface="+mj-lt"/>
                <a:ea typeface="+mj-ea"/>
                <a:cs typeface="+mj-cs"/>
              </a:defRPr>
            </a:lvl1pPr>
          </a:lstStyle>
          <a:p>
            <a:r>
              <a:rPr lang="en-US"/>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defRPr>
            </a:lvl1pPr>
          </a:lstStyle>
          <a:p>
            <a:pPr lvl="0"/>
            <a:r>
              <a:rPr lang="en-US"/>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1195514879"/>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5216660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Noteboo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a:xfrm>
            <a:off x="2608446" y="277873"/>
            <a:ext cx="9101200" cy="946090"/>
          </a:xfrm>
        </p:spPr>
        <p:txBody>
          <a:bodyPr/>
          <a:lstStyle/>
          <a:p>
            <a:r>
              <a:rPr lang="en-US"/>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
        <p:nvSpPr>
          <p:cNvPr id="4" name="Rectangle 3">
            <a:extLst>
              <a:ext uri="{FF2B5EF4-FFF2-40B4-BE49-F238E27FC236}">
                <a16:creationId xmlns:a16="http://schemas.microsoft.com/office/drawing/2014/main" id="{2B2131FB-E9FA-40B4-4CF6-FD66E8BF4D45}"/>
              </a:ext>
            </a:extLst>
          </p:cNvPr>
          <p:cNvSpPr/>
          <p:nvPr userDrawn="1"/>
        </p:nvSpPr>
        <p:spPr>
          <a:xfrm>
            <a:off x="-1" y="0"/>
            <a:ext cx="2189224" cy="64964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F54B52B-3040-4DEF-D1F1-B6CF75E210D5}"/>
              </a:ext>
            </a:extLst>
          </p:cNvPr>
          <p:cNvSpPr txBox="1"/>
          <p:nvPr userDrawn="1"/>
        </p:nvSpPr>
        <p:spPr>
          <a:xfrm>
            <a:off x="139045" y="665699"/>
            <a:ext cx="1925054" cy="954107"/>
          </a:xfrm>
          <a:prstGeom prst="rect">
            <a:avLst/>
          </a:prstGeom>
          <a:noFill/>
        </p:spPr>
        <p:txBody>
          <a:bodyPr wrap="square" rtlCol="0">
            <a:spAutoFit/>
          </a:bodyPr>
          <a:lstStyle/>
          <a:p>
            <a:pPr algn="l"/>
            <a:r>
              <a:rPr lang="en-US" sz="2800">
                <a:solidFill>
                  <a:schemeClr val="accent1"/>
                </a:solidFill>
                <a:latin typeface="+mj-lt"/>
                <a:ea typeface="Verdana" panose="020B0604030504040204" pitchFamily="34" charset="0"/>
                <a:cs typeface="Segoe UI" panose="020B0502040204020203" pitchFamily="34" charset="0"/>
              </a:rPr>
              <a:t>Table </a:t>
            </a:r>
            <a:r>
              <a:rPr lang="en-US" sz="1800" i="1">
                <a:solidFill>
                  <a:schemeClr val="accent1"/>
                </a:solidFill>
                <a:latin typeface="+mj-lt"/>
                <a:ea typeface="Verdana" panose="020B0604030504040204" pitchFamily="34" charset="0"/>
                <a:cs typeface="Segoe UI" panose="020B0502040204020203" pitchFamily="34" charset="0"/>
              </a:rPr>
              <a:t>of</a:t>
            </a:r>
            <a:r>
              <a:rPr lang="en-US" sz="2800">
                <a:solidFill>
                  <a:schemeClr val="accent1"/>
                </a:solidFill>
                <a:latin typeface="+mj-lt"/>
                <a:ea typeface="Verdana" panose="020B0604030504040204" pitchFamily="34" charset="0"/>
                <a:cs typeface="Segoe UI" panose="020B0502040204020203" pitchFamily="34" charset="0"/>
              </a:rPr>
              <a:t> Contents</a:t>
            </a:r>
          </a:p>
        </p:txBody>
      </p:sp>
    </p:spTree>
    <p:extLst>
      <p:ext uri="{BB962C8B-B14F-4D97-AF65-F5344CB8AC3E}">
        <p14:creationId xmlns:p14="http://schemas.microsoft.com/office/powerpoint/2010/main" val="9044827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3878991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75395995"/>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989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8C647-4073-5F20-7951-96209B874ACE}"/>
              </a:ext>
            </a:extLst>
          </p:cNvPr>
          <p:cNvSpPr/>
          <p:nvPr userDrawn="1"/>
        </p:nvSpPr>
        <p:spPr bwMode="white">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anchor="ct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2"/>
          <a:stretch>
            <a:fillRect/>
          </a:stretch>
        </p:blipFill>
        <p:spPr>
          <a:xfrm>
            <a:off x="0" y="1296378"/>
            <a:ext cx="12198096" cy="61082"/>
          </a:xfrm>
          <a:prstGeom prst="rect">
            <a:avLst/>
          </a:prstGeom>
        </p:spPr>
      </p:pic>
    </p:spTree>
    <p:extLst>
      <p:ext uri="{BB962C8B-B14F-4D97-AF65-F5344CB8AC3E}">
        <p14:creationId xmlns:p14="http://schemas.microsoft.com/office/powerpoint/2010/main" val="2379738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evice Mockup - Desk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141344" y="1699404"/>
            <a:ext cx="4951562" cy="2786333"/>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69166490"/>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vice Mockup - Lap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477774" y="1777042"/>
            <a:ext cx="4304581" cy="2812211"/>
          </a:xfrm>
          <a:prstGeom prst="rect">
            <a:avLst/>
          </a:prstGeom>
        </p:spPr>
        <p:txBody>
          <a:bodyPr anchor="ctr"/>
          <a:lstStyle>
            <a:lvl1pPr marL="0" indent="0" algn="ctr">
              <a:buNone/>
              <a:defRPr/>
            </a:lvl1pPr>
          </a:lstStyle>
          <a:p>
            <a:endParaRPr lang="en-US"/>
          </a:p>
        </p:txBody>
      </p:sp>
    </p:spTree>
    <p:extLst>
      <p:ext uri="{BB962C8B-B14F-4D97-AF65-F5344CB8AC3E}">
        <p14:creationId xmlns:p14="http://schemas.microsoft.com/office/powerpoint/2010/main" val="505600958"/>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Device Mockup - Table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9" name="Picture Placeholder 8">
            <a:extLst>
              <a:ext uri="{FF2B5EF4-FFF2-40B4-BE49-F238E27FC236}">
                <a16:creationId xmlns:a16="http://schemas.microsoft.com/office/drawing/2014/main" id="{A854FF7B-E9C4-3758-DC0A-8EA9BD45E2C6}"/>
              </a:ext>
            </a:extLst>
          </p:cNvPr>
          <p:cNvSpPr>
            <a:spLocks noGrp="1"/>
          </p:cNvSpPr>
          <p:nvPr>
            <p:ph type="pic" sz="quarter" idx="10"/>
          </p:nvPr>
        </p:nvSpPr>
        <p:spPr>
          <a:xfrm>
            <a:off x="5806440" y="1197864"/>
            <a:ext cx="3182112" cy="4206240"/>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757168641"/>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Device Mockup - Mob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4422276" y="1250830"/>
            <a:ext cx="1890863" cy="4078816"/>
          </a:xfrm>
          <a:prstGeom prst="roundRect">
            <a:avLst>
              <a:gd name="adj" fmla="val 14136"/>
            </a:avLst>
          </a:prstGeom>
          <a:ln>
            <a:noFill/>
          </a:ln>
        </p:spPr>
        <p:txBody>
          <a:bodyPr anchor="ctr"/>
          <a:lstStyle>
            <a:lvl1pPr marL="0" indent="0" algn="ctr">
              <a:buNone/>
              <a:defRPr/>
            </a:lvl1pPr>
          </a:lstStyle>
          <a:p>
            <a:endParaRPr lang="en-US"/>
          </a:p>
        </p:txBody>
      </p:sp>
    </p:spTree>
    <p:extLst>
      <p:ext uri="{BB962C8B-B14F-4D97-AF65-F5344CB8AC3E}">
        <p14:creationId xmlns:p14="http://schemas.microsoft.com/office/powerpoint/2010/main" val="4164498371"/>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alphaModFix amt="51000"/>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dirty="0"/>
              <a:t>CLICK TO INSERT DATE</a:t>
            </a:r>
          </a:p>
        </p:txBody>
      </p:sp>
    </p:spTree>
    <p:extLst>
      <p:ext uri="{BB962C8B-B14F-4D97-AF65-F5344CB8AC3E}">
        <p14:creationId xmlns:p14="http://schemas.microsoft.com/office/powerpoint/2010/main" val="3460190967"/>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dirty="0"/>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dirty="0"/>
              <a:t>CLICK TO INSERT DATE</a:t>
            </a:r>
          </a:p>
        </p:txBody>
      </p:sp>
    </p:spTree>
    <p:extLst>
      <p:ext uri="{BB962C8B-B14F-4D97-AF65-F5344CB8AC3E}">
        <p14:creationId xmlns:p14="http://schemas.microsoft.com/office/powerpoint/2010/main" val="3085125038"/>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pic>
        <p:nvPicPr>
          <p:cNvPr id="5" name="Non-editable gradient">
            <a:extLst>
              <a:ext uri="{FF2B5EF4-FFF2-40B4-BE49-F238E27FC236}">
                <a16:creationId xmlns:a16="http://schemas.microsoft.com/office/drawing/2014/main" id="{66158792-8905-7BA1-EDEB-43EB09CBFBB7}"/>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1"/>
            <a:ext cx="12192000" cy="6857999"/>
          </a:xfrm>
          <a:prstGeom prst="rect">
            <a:avLst/>
          </a:prstGeom>
        </p:spPr>
      </p:pic>
      <p:sp>
        <p:nvSpPr>
          <p:cNvPr id="11" name="White Title Area">
            <a:extLst>
              <a:ext uri="{FF2B5EF4-FFF2-40B4-BE49-F238E27FC236}">
                <a16:creationId xmlns:a16="http://schemas.microsoft.com/office/drawing/2014/main" id="{EE1351DE-001A-9583-45B6-EAEB4A40519B}"/>
              </a:ext>
            </a:extLst>
          </p:cNvPr>
          <p:cNvSpPr>
            <a:spLocks noGrp="1" noRot="1" noMove="1" noResize="1" noEditPoints="1" noAdjustHandles="1" noChangeArrowheads="1" noChangeShapeType="1"/>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dirty="0"/>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dirty="0"/>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dirty="0"/>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8907659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593835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3093335347"/>
      </p:ext>
    </p:extLst>
  </p:cSld>
  <p:clrMapOvr>
    <a:masterClrMapping/>
  </p:clrMapOvr>
  <p:extLst>
    <p:ext uri="{DCECCB84-F9BA-43D5-87BE-67443E8EF086}">
      <p15:sldGuideLst xmlns:p15="http://schemas.microsoft.com/office/powerpoint/2012/main">
        <p15:guide id="1" orient="horz" pos="2316" userDrawn="1">
          <p15:clr>
            <a:srgbClr val="FBAE40"/>
          </p15:clr>
        </p15:guide>
        <p15:guide id="2" pos="456" userDrawn="1">
          <p15:clr>
            <a:srgbClr val="FBAE40"/>
          </p15:clr>
        </p15:guide>
        <p15:guide id="3" orient="horz" pos="2664"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Divider 2">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03513997-2B94-258F-7081-BEF0EBDD9100}"/>
              </a:ext>
            </a:extLst>
          </p:cNvPr>
          <p:cNvSpPr/>
          <p:nvPr userDrawn="1"/>
        </p:nvSpPr>
        <p:spPr>
          <a:xfrm>
            <a:off x="0" y="0"/>
            <a:ext cx="12188952"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ross Hatch Pattern">
            <a:extLst>
              <a:ext uri="{FF2B5EF4-FFF2-40B4-BE49-F238E27FC236}">
                <a16:creationId xmlns:a16="http://schemas.microsoft.com/office/drawing/2014/main" id="{27AC6F46-5FCF-3BB1-6128-B43EB5CF956E}"/>
              </a:ext>
            </a:extLst>
          </p:cNvPr>
          <p:cNvSpPr/>
          <p:nvPr userDrawn="1"/>
        </p:nvSpPr>
        <p:spPr>
          <a:xfrm>
            <a:off x="3048" y="200024"/>
            <a:ext cx="11998452" cy="6657975"/>
          </a:xfrm>
          <a:prstGeom prst="rect">
            <a:avLst/>
          </a:prstGeom>
          <a:blipFill dpi="0" rotWithShape="1">
            <a:blip r:embed="rId2">
              <a:alphaModFix amt="20000"/>
              <a:extLst>
                <a:ext uri="{28A0092B-C50C-407E-A947-70E740481C1C}">
                  <a14:useLocalDpi xmlns:a14="http://schemas.microsoft.com/office/drawing/2010/main" val="0"/>
                </a:ext>
              </a:extLst>
            </a:blip>
            <a:srcRect/>
            <a:stretch>
              <a:fillRect t="-3004" r="-1588"/>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ade">
            <a:extLst>
              <a:ext uri="{FF2B5EF4-FFF2-40B4-BE49-F238E27FC236}">
                <a16:creationId xmlns:a16="http://schemas.microsoft.com/office/drawing/2014/main" id="{5FF14AD1-3823-4A96-8784-457B43D39E2B}"/>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A4E93B2F-39FC-CD0F-C21B-B60B6732CE92}"/>
              </a:ext>
            </a:extLst>
          </p:cNvPr>
          <p:cNvSpPr>
            <a:spLocks noGrp="1" noRot="1" noMove="1" noResize="1" noEditPoints="1" noAdjustHandles="1" noChangeArrowheads="1" noChangeShapeType="1"/>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bwMode="white">
          <a:xfrm>
            <a:off x="831850" y="1195386"/>
            <a:ext cx="10515600" cy="2852737"/>
          </a:xfrm>
        </p:spPr>
        <p:txBody>
          <a:bodyPr anchor="b"/>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bwMode="white">
          <a:xfrm>
            <a:off x="831850" y="4075111"/>
            <a:ext cx="10515600" cy="1500187"/>
          </a:xfrm>
        </p:spPr>
        <p:txBody>
          <a:bodyPr>
            <a:noAutofit/>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71224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Section 3 Divider">
    <p:spTree>
      <p:nvGrpSpPr>
        <p:cNvPr id="1" name=""/>
        <p:cNvGrpSpPr/>
        <p:nvPr/>
      </p:nvGrpSpPr>
      <p:grpSpPr>
        <a:xfrm>
          <a:off x="0" y="0"/>
          <a:ext cx="0" cy="0"/>
          <a:chOff x="0" y="0"/>
          <a:chExt cx="0" cy="0"/>
        </a:xfrm>
      </p:grpSpPr>
      <p:pic>
        <p:nvPicPr>
          <p:cNvPr id="4" name="Non-editable gradient">
            <a:extLst>
              <a:ext uri="{FF2B5EF4-FFF2-40B4-BE49-F238E27FC236}">
                <a16:creationId xmlns:a16="http://schemas.microsoft.com/office/drawing/2014/main" id="{57230361-3A19-9C93-F8F7-CC72B7C4EEC2}"/>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12192000" cy="6857999"/>
          </a:xfrm>
          <a:prstGeom prst="rect">
            <a:avLst/>
          </a:prstGeom>
        </p:spPr>
      </p:pic>
      <p:sp>
        <p:nvSpPr>
          <p:cNvPr id="7" name="White Title Area">
            <a:extLst>
              <a:ext uri="{FF2B5EF4-FFF2-40B4-BE49-F238E27FC236}">
                <a16:creationId xmlns:a16="http://schemas.microsoft.com/office/drawing/2014/main" id="{96DE0550-7056-D151-0FED-6E04F7BFDDE0}"/>
              </a:ext>
            </a:extLst>
          </p:cNvPr>
          <p:cNvSpPr>
            <a:spLocks noGrp="1" noRot="1" noMove="1" noResize="1" noEditPoints="1" noAdjustHandles="1" noChangeArrowheads="1" noChangeShapeType="1"/>
          </p:cNvSpPr>
          <p:nvPr userDrawn="1"/>
        </p:nvSpPr>
        <p:spPr>
          <a:xfrm flipH="1" flipV="1">
            <a:off x="-2" y="141633"/>
            <a:ext cx="12049928" cy="671636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30C4B17-BA48-3E05-3AA9-F81B125B75AA}"/>
              </a:ext>
            </a:extLst>
          </p:cNvPr>
          <p:cNvSpPr>
            <a:spLocks noGrp="1"/>
          </p:cNvSpPr>
          <p:nvPr>
            <p:ph type="title"/>
          </p:nvPr>
        </p:nvSpPr>
        <p:spPr>
          <a:xfrm>
            <a:off x="831850" y="1197864"/>
            <a:ext cx="10515600" cy="2852737"/>
          </a:xfrm>
        </p:spPr>
        <p:txBody>
          <a:bodyPr anchor="b"/>
          <a:lstStyle>
            <a:lvl1pPr>
              <a:defRPr sz="4800">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25ED86A-DCDC-F54C-476B-2559F5ECA118}"/>
              </a:ext>
            </a:extLst>
          </p:cNvPr>
          <p:cNvSpPr>
            <a:spLocks noGrp="1"/>
          </p:cNvSpPr>
          <p:nvPr>
            <p:ph type="body" idx="1"/>
          </p:nvPr>
        </p:nvSpPr>
        <p:spPr>
          <a:xfrm>
            <a:off x="831850" y="4078224"/>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070893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411551"/>
            <a:ext cx="11343887" cy="4818680"/>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3273679103"/>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2_Title and Content w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a:xfrm>
            <a:off x="457200" y="277872"/>
            <a:ext cx="5072333" cy="1550927"/>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5" y="2012045"/>
            <a:ext cx="5078048" cy="4218186"/>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DB4E1CA7-967D-E982-480D-D86818464E2C}"/>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1566208623"/>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Content and Lead-In Sente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36B-B598-4543-1B63-8CA1A6F45B44}"/>
              </a:ext>
            </a:extLst>
          </p:cNvPr>
          <p:cNvSpPr>
            <a:spLocks noGrp="1"/>
          </p:cNvSpPr>
          <p:nvPr>
            <p:ph type="title"/>
          </p:nvPr>
        </p:nvSpPr>
        <p:spPr/>
        <p:txBody>
          <a:bodyPr>
            <a:noAutofit/>
          </a:bodyPr>
          <a:lstStyle>
            <a:lvl1pPr algn="l" defTabSz="914400" rtl="0" eaLnBrk="1" latinLnBrk="0" hangingPunct="1">
              <a:lnSpc>
                <a:spcPct val="108000"/>
              </a:lnSpc>
              <a:spcBef>
                <a:spcPct val="0"/>
              </a:spcBef>
              <a:buNone/>
              <a:defRPr lang="en-US" sz="3200" b="0" kern="1200" dirty="0">
                <a:solidFill>
                  <a:schemeClr val="tx2"/>
                </a:solidFill>
                <a:latin typeface="+mj-lt"/>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C546B994-0B44-FA74-8619-E8D2EA2ADA14}"/>
              </a:ext>
            </a:extLst>
          </p:cNvPr>
          <p:cNvSpPr>
            <a:spLocks noGrp="1"/>
          </p:cNvSpPr>
          <p:nvPr>
            <p:ph idx="1"/>
          </p:nvPr>
        </p:nvSpPr>
        <p:spPr>
          <a:xfrm>
            <a:off x="451484" y="1979719"/>
            <a:ext cx="11343887" cy="4250511"/>
          </a:xfrm>
        </p:spPr>
        <p:txBody>
          <a:bodyPr>
            <a:noAutofit/>
          </a:bodyPr>
          <a:lstStyle>
            <a:lvl1pPr marL="344488" indent="-344488">
              <a:buClr>
                <a:schemeClr val="tx2"/>
              </a:buClr>
              <a:buFont typeface="Wingdings" panose="05000000000000000000" pitchFamily="2" charset="2"/>
              <a:buChar char="n"/>
              <a:defRPr sz="2000"/>
            </a:lvl1pPr>
            <a:lvl2pPr marL="801688" indent="-344488">
              <a:buClr>
                <a:schemeClr val="tx2"/>
              </a:buClr>
              <a:buFont typeface="Wingdings" panose="05000000000000000000" pitchFamily="2" charset="2"/>
              <a:buChar char="ä"/>
              <a:defRPr sz="1800"/>
            </a:lvl2pPr>
            <a:lvl3pPr marL="1143000" indent="-228600">
              <a:buClr>
                <a:schemeClr val="tx2"/>
              </a:buClr>
              <a:buFont typeface="Segoe UI" panose="020B0502040204020203" pitchFamily="34" charset="0"/>
              <a:buChar cha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2DB48326-2F8A-A09B-C3CB-496C7DB7F248}"/>
              </a:ext>
            </a:extLst>
          </p:cNvPr>
          <p:cNvSpPr>
            <a:spLocks noGrp="1"/>
          </p:cNvSpPr>
          <p:nvPr>
            <p:ph type="body" sz="quarter" idx="10"/>
          </p:nvPr>
        </p:nvSpPr>
        <p:spPr>
          <a:xfrm>
            <a:off x="0" y="1235244"/>
            <a:ext cx="12192000" cy="615297"/>
          </a:xfrm>
          <a:solidFill>
            <a:srgbClr val="E5ECF4"/>
          </a:solidFill>
        </p:spPr>
        <p:txBody>
          <a:bodyPr tIns="182880" bIns="182880" anchor="ctr">
            <a:noAutofit/>
          </a:bodyPr>
          <a:lstStyle>
            <a:lvl1pPr marL="457200" indent="0">
              <a:buNone/>
              <a:defRPr sz="1600">
                <a:solidFill>
                  <a:schemeClr val="tx2"/>
                </a:solidFill>
              </a:defRPr>
            </a:lvl1pPr>
          </a:lstStyle>
          <a:p>
            <a:pPr lvl="0"/>
            <a:r>
              <a:rPr lang="en-US" dirty="0"/>
              <a:t>Click to edit Master text styles</a:t>
            </a:r>
          </a:p>
        </p:txBody>
      </p:sp>
      <p:pic>
        <p:nvPicPr>
          <p:cNvPr id="4" name="Picture 3">
            <a:extLst>
              <a:ext uri="{FF2B5EF4-FFF2-40B4-BE49-F238E27FC236}">
                <a16:creationId xmlns:a16="http://schemas.microsoft.com/office/drawing/2014/main" id="{23DAD61F-D78B-698E-A00E-DE01EDAC906F}"/>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814023169"/>
      </p:ext>
    </p:extLst>
  </p:cSld>
  <p:clrMapOvr>
    <a:masterClrMapping/>
  </p:clrMapOvr>
  <p:extLst>
    <p:ext uri="{DCECCB84-F9BA-43D5-87BE-67443E8EF086}">
      <p15:sldGuideLst xmlns:p15="http://schemas.microsoft.com/office/powerpoint/2012/main">
        <p15:guide id="1" orient="horz" pos="2160">
          <p15:clr>
            <a:srgbClr val="FBAE40"/>
          </p15:clr>
        </p15:guide>
        <p15:guide id="2" pos="33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p:txBody>
          <a:bodyPr/>
          <a:lstStyle/>
          <a:p>
            <a:r>
              <a:rPr lang="en-US" dirty="0"/>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1954872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Noteboo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a:xfrm>
            <a:off x="2608446" y="277873"/>
            <a:ext cx="9101200" cy="946090"/>
          </a:xfrm>
        </p:spPr>
        <p:txBody>
          <a:bodyPr/>
          <a:lstStyle/>
          <a:p>
            <a:r>
              <a:rPr lang="en-US" dirty="0"/>
              <a:t>Click to edit Master title style</a:t>
            </a:r>
          </a:p>
        </p:txBody>
      </p:sp>
      <p:pic>
        <p:nvPicPr>
          <p:cNvPr id="3" name="Picture 2">
            <a:extLst>
              <a:ext uri="{FF2B5EF4-FFF2-40B4-BE49-F238E27FC236}">
                <a16:creationId xmlns:a16="http://schemas.microsoft.com/office/drawing/2014/main" id="{648B60D6-7597-9CB5-9881-52C36DCB8948}"/>
              </a:ext>
            </a:extLst>
          </p:cNvPr>
          <p:cNvPicPr>
            <a:picLocks/>
          </p:cNvPicPr>
          <p:nvPr userDrawn="1"/>
        </p:nvPicPr>
        <p:blipFill>
          <a:blip r:embed="rId2"/>
          <a:stretch>
            <a:fillRect/>
          </a:stretch>
        </p:blipFill>
        <p:spPr>
          <a:xfrm>
            <a:off x="0" y="6441580"/>
            <a:ext cx="12198096" cy="61082"/>
          </a:xfrm>
          <a:prstGeom prst="rect">
            <a:avLst/>
          </a:prstGeom>
        </p:spPr>
      </p:pic>
      <p:sp>
        <p:nvSpPr>
          <p:cNvPr id="4" name="Rectangle 3">
            <a:extLst>
              <a:ext uri="{FF2B5EF4-FFF2-40B4-BE49-F238E27FC236}">
                <a16:creationId xmlns:a16="http://schemas.microsoft.com/office/drawing/2014/main" id="{2B2131FB-E9FA-40B4-4CF6-FD66E8BF4D45}"/>
              </a:ext>
            </a:extLst>
          </p:cNvPr>
          <p:cNvSpPr/>
          <p:nvPr userDrawn="1"/>
        </p:nvSpPr>
        <p:spPr>
          <a:xfrm>
            <a:off x="-1" y="1"/>
            <a:ext cx="2189224" cy="6444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F54B52B-3040-4DEF-D1F1-B6CF75E210D5}"/>
              </a:ext>
            </a:extLst>
          </p:cNvPr>
          <p:cNvSpPr txBox="1"/>
          <p:nvPr userDrawn="1"/>
        </p:nvSpPr>
        <p:spPr>
          <a:xfrm>
            <a:off x="139045" y="665699"/>
            <a:ext cx="1925054" cy="954107"/>
          </a:xfrm>
          <a:prstGeom prst="rect">
            <a:avLst/>
          </a:prstGeom>
          <a:noFill/>
        </p:spPr>
        <p:txBody>
          <a:bodyPr wrap="square" rtlCol="0">
            <a:spAutoFit/>
          </a:bodyPr>
          <a:lstStyle/>
          <a:p>
            <a:pPr algn="l"/>
            <a:r>
              <a:rPr lang="en-US" sz="2800" dirty="0">
                <a:solidFill>
                  <a:schemeClr val="accent1"/>
                </a:solidFill>
                <a:latin typeface="+mj-lt"/>
                <a:ea typeface="Verdana" panose="020B0604030504040204" pitchFamily="34" charset="0"/>
                <a:cs typeface="Segoe UI" panose="020B0502040204020203" pitchFamily="34" charset="0"/>
              </a:rPr>
              <a:t>Table </a:t>
            </a:r>
            <a:r>
              <a:rPr lang="en-US" sz="1800" i="1" dirty="0">
                <a:solidFill>
                  <a:schemeClr val="accent1"/>
                </a:solidFill>
                <a:latin typeface="+mj-lt"/>
                <a:ea typeface="Verdana" panose="020B0604030504040204" pitchFamily="34" charset="0"/>
                <a:cs typeface="Segoe UI" panose="020B0502040204020203" pitchFamily="34" charset="0"/>
              </a:rPr>
              <a:t>of</a:t>
            </a:r>
            <a:r>
              <a:rPr lang="en-US" sz="2800" dirty="0">
                <a:solidFill>
                  <a:schemeClr val="accent1"/>
                </a:solidFill>
                <a:latin typeface="+mj-lt"/>
                <a:ea typeface="Verdana" panose="020B0604030504040204" pitchFamily="34" charset="0"/>
                <a:cs typeface="Segoe UI" panose="020B0502040204020203" pitchFamily="34" charset="0"/>
              </a:rPr>
              <a:t> Contents</a:t>
            </a:r>
          </a:p>
        </p:txBody>
      </p:sp>
    </p:spTree>
    <p:extLst>
      <p:ext uri="{BB962C8B-B14F-4D97-AF65-F5344CB8AC3E}">
        <p14:creationId xmlns:p14="http://schemas.microsoft.com/office/powerpoint/2010/main" val="21935513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2696D4-5E7F-F66F-197A-807CB6CCB4C2}"/>
              </a:ext>
            </a:extLst>
          </p:cNvPr>
          <p:cNvPicPr>
            <a:picLocks/>
          </p:cNvPicPr>
          <p:nvPr userDrawn="1"/>
        </p:nvPicPr>
        <p:blipFill>
          <a:blip r:embed="rId2"/>
          <a:stretch>
            <a:fillRect/>
          </a:stretch>
        </p:blipFill>
        <p:spPr>
          <a:xfrm>
            <a:off x="0" y="6441580"/>
            <a:ext cx="12198096" cy="61082"/>
          </a:xfrm>
          <a:prstGeom prst="rect">
            <a:avLst/>
          </a:prstGeom>
        </p:spPr>
      </p:pic>
    </p:spTree>
    <p:extLst>
      <p:ext uri="{BB962C8B-B14F-4D97-AF65-F5344CB8AC3E}">
        <p14:creationId xmlns:p14="http://schemas.microsoft.com/office/powerpoint/2010/main" val="377537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blank" preserve="1">
  <p:cSld name="All White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79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1_Title Only-Dark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A8C647-4073-5F20-7951-96209B874ACE}"/>
              </a:ext>
            </a:extLst>
          </p:cNvPr>
          <p:cNvSpPr/>
          <p:nvPr userDrawn="1"/>
        </p:nvSpPr>
        <p:spPr bwMode="white">
          <a:xfrm>
            <a:off x="0" y="-2693"/>
            <a:ext cx="12192000" cy="13356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0D095C-798E-BDD5-EBA1-3AD87857B279}"/>
              </a:ext>
            </a:extLst>
          </p:cNvPr>
          <p:cNvSpPr>
            <a:spLocks noGrp="1"/>
          </p:cNvSpPr>
          <p:nvPr>
            <p:ph type="title"/>
          </p:nvPr>
        </p:nvSpPr>
        <p:spPr bwMode="black">
          <a:xfrm>
            <a:off x="365759" y="232153"/>
            <a:ext cx="11578591" cy="946090"/>
          </a:xfrm>
        </p:spPr>
        <p:txBody>
          <a:bodyPr anchor="ctr"/>
          <a:lstStyle>
            <a:lvl1pPr>
              <a:defRPr>
                <a:solidFill>
                  <a:schemeClr val="bg1"/>
                </a:solidFill>
              </a:defRPr>
            </a:lvl1pPr>
          </a:lstStyle>
          <a:p>
            <a:r>
              <a:rPr lang="en-US" dirty="0"/>
              <a:t>Click to edit Master title style</a:t>
            </a:r>
          </a:p>
        </p:txBody>
      </p:sp>
      <p:pic>
        <p:nvPicPr>
          <p:cNvPr id="4" name="Picture 3">
            <a:extLst>
              <a:ext uri="{FF2B5EF4-FFF2-40B4-BE49-F238E27FC236}">
                <a16:creationId xmlns:a16="http://schemas.microsoft.com/office/drawing/2014/main" id="{F3618366-1226-D931-B2AF-B8F0CFAF7B1B}"/>
              </a:ext>
            </a:extLst>
          </p:cNvPr>
          <p:cNvPicPr>
            <a:picLocks/>
          </p:cNvPicPr>
          <p:nvPr userDrawn="1"/>
        </p:nvPicPr>
        <p:blipFill>
          <a:blip r:embed="rId2"/>
          <a:stretch>
            <a:fillRect/>
          </a:stretch>
        </p:blipFill>
        <p:spPr>
          <a:xfrm>
            <a:off x="0" y="1296378"/>
            <a:ext cx="12198096" cy="61082"/>
          </a:xfrm>
          <a:prstGeom prst="rect">
            <a:avLst/>
          </a:prstGeom>
        </p:spPr>
      </p:pic>
    </p:spTree>
    <p:extLst>
      <p:ext uri="{BB962C8B-B14F-4D97-AF65-F5344CB8AC3E}">
        <p14:creationId xmlns:p14="http://schemas.microsoft.com/office/powerpoint/2010/main" val="37965363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921909873"/>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56" userDrawn="1">
          <p15:clr>
            <a:srgbClr val="FBAE40"/>
          </p15:clr>
        </p15:guide>
        <p15:guide id="3" orient="horz" pos="888"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evice Mockup - Desk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4209221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dirty="0"/>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141344" y="1699404"/>
            <a:ext cx="4951562" cy="2786333"/>
          </a:xfrm>
          <a:prstGeom prst="rect">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380902075"/>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Device Mockup - Laptop">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78376192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dirty="0"/>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5477774" y="1777042"/>
            <a:ext cx="4304581" cy="2812211"/>
          </a:xfrm>
          <a:prstGeom prst="rect">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505123239"/>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_Device Mockup - Table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783761921"/>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dirty="0"/>
              <a:t>Click to edit Master title style</a:t>
            </a:r>
          </a:p>
        </p:txBody>
      </p:sp>
      <p:sp>
        <p:nvSpPr>
          <p:cNvPr id="9" name="Picture Placeholder 8">
            <a:extLst>
              <a:ext uri="{FF2B5EF4-FFF2-40B4-BE49-F238E27FC236}">
                <a16:creationId xmlns:a16="http://schemas.microsoft.com/office/drawing/2014/main" id="{A854FF7B-E9C4-3758-DC0A-8EA9BD45E2C6}"/>
              </a:ext>
            </a:extLst>
          </p:cNvPr>
          <p:cNvSpPr>
            <a:spLocks noGrp="1"/>
          </p:cNvSpPr>
          <p:nvPr>
            <p:ph type="pic" sz="quarter" idx="10"/>
          </p:nvPr>
        </p:nvSpPr>
        <p:spPr>
          <a:xfrm>
            <a:off x="5806440" y="1197864"/>
            <a:ext cx="3182112" cy="4206240"/>
          </a:xfr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215629915"/>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Device Mockup - Mobi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348616948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B48BD9A1-8F1F-41E5-9C00-C6E15BEE1ABC}"/>
              </a:ext>
            </a:extLst>
          </p:cNvPr>
          <p:cNvSpPr/>
          <p:nvPr userDrawn="1"/>
        </p:nvSpPr>
        <p:spPr bwMode="white">
          <a:xfrm>
            <a:off x="0" y="1"/>
            <a:ext cx="12192000" cy="651294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vert="horz"/>
          <a:lstStyle/>
          <a:p>
            <a:r>
              <a:rPr lang="en-US" dirty="0"/>
              <a:t>Click to edit Master title style</a:t>
            </a:r>
          </a:p>
        </p:txBody>
      </p:sp>
      <p:sp>
        <p:nvSpPr>
          <p:cNvPr id="6" name="Picture Placeholder 2">
            <a:extLst>
              <a:ext uri="{FF2B5EF4-FFF2-40B4-BE49-F238E27FC236}">
                <a16:creationId xmlns:a16="http://schemas.microsoft.com/office/drawing/2014/main" id="{71099592-D37C-77B4-A143-E139957D0742}"/>
              </a:ext>
            </a:extLst>
          </p:cNvPr>
          <p:cNvSpPr>
            <a:spLocks noGrp="1"/>
          </p:cNvSpPr>
          <p:nvPr>
            <p:ph type="pic" sz="quarter" idx="19"/>
          </p:nvPr>
        </p:nvSpPr>
        <p:spPr>
          <a:xfrm>
            <a:off x="4422276" y="1250830"/>
            <a:ext cx="1890863" cy="4078816"/>
          </a:xfrm>
          <a:prstGeom prst="roundRect">
            <a:avLst>
              <a:gd name="adj" fmla="val 14136"/>
            </a:avLst>
          </a:prstGeom>
          <a:ln>
            <a:noFill/>
          </a:ln>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98155357"/>
      </p:ext>
    </p:extLst>
  </p:cSld>
  <p:clrMapOvr>
    <a:masterClrMapping/>
  </p:clrMapOvr>
  <p:extLst>
    <p:ext uri="{DCECCB84-F9BA-43D5-87BE-67443E8EF086}">
      <p15:sldGuideLst xmlns:p15="http://schemas.microsoft.com/office/powerpoint/2012/main">
        <p15:guide id="3" orient="horz" pos="2160">
          <p15:clr>
            <a:srgbClr val="FBAE40"/>
          </p15:clr>
        </p15:guide>
        <p15:guide id="4" pos="732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10/31/2025</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3346698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398747818"/>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96674333"/>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3539249716"/>
      </p:ext>
    </p:extLst>
  </p:cSld>
  <p:clrMapOvr>
    <a:masterClrMapping/>
  </p:clrMapOvr>
  <p:extLst>
    <p:ext uri="{DCECCB84-F9BA-43D5-87BE-67443E8EF086}">
      <p15:sldGuideLst xmlns:p15="http://schemas.microsoft.com/office/powerpoint/2012/main">
        <p15:guide id="1" orient="horz" pos="2304">
          <p15:clr>
            <a:srgbClr val="FBAE40"/>
          </p15:clr>
        </p15:guide>
        <p15:guide id="2" pos="456">
          <p15:clr>
            <a:srgbClr val="FBAE40"/>
          </p15:clr>
        </p15:guide>
        <p15:guide id="3" orient="horz" pos="888">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3972156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895265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957862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254044290"/>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4291744964"/>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1_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3568863857"/>
      </p:ext>
    </p:extLst>
  </p:cSld>
  <p:clrMapOvr>
    <a:masterClrMapping/>
  </p:clrMapOvr>
  <p:extLst>
    <p:ext uri="{DCECCB84-F9BA-43D5-87BE-67443E8EF086}">
      <p15:sldGuideLst xmlns:p15="http://schemas.microsoft.com/office/powerpoint/2012/main">
        <p15:guide id="1" orient="horz" pos="2304">
          <p15:clr>
            <a:srgbClr val="FBAE40"/>
          </p15:clr>
        </p15:guide>
        <p15:guide id="2" pos="456">
          <p15:clr>
            <a:srgbClr val="FBAE40"/>
          </p15:clr>
        </p15:guide>
        <p15:guide id="3" orient="horz" pos="88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1_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30805841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27426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Mas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alphaModFix amt="51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Rectangle 10">
            <a:extLst>
              <a:ext uri="{FF2B5EF4-FFF2-40B4-BE49-F238E27FC236}">
                <a16:creationId xmlns:a16="http://schemas.microsoft.com/office/drawing/2014/main" id="{53DA3843-AEEF-DB5F-7B0F-D4B6BEC034E1}"/>
              </a:ext>
            </a:extLst>
          </p:cNvPr>
          <p:cNvSpPr/>
          <p:nvPr userDrawn="1"/>
        </p:nvSpPr>
        <p:spPr>
          <a:xfrm>
            <a:off x="1098877" y="1096337"/>
            <a:ext cx="9994247" cy="46653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6FD7C36-D75A-419A-9720-EBAFF543B97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1514" y="3910373"/>
            <a:ext cx="1920744" cy="1920744"/>
          </a:xfrm>
          <a:prstGeom prst="rect">
            <a:avLst/>
          </a:prstGeom>
        </p:spPr>
      </p:pic>
      <p:pic>
        <p:nvPicPr>
          <p:cNvPr id="13" name="Picture 12">
            <a:extLst>
              <a:ext uri="{FF2B5EF4-FFF2-40B4-BE49-F238E27FC236}">
                <a16:creationId xmlns:a16="http://schemas.microsoft.com/office/drawing/2014/main" id="{419E7F2D-8F0A-99FC-63AF-52FDBB5F57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0800000">
            <a:off x="9242369" y="1026883"/>
            <a:ext cx="1920744" cy="1920744"/>
          </a:xfrm>
          <a:prstGeom prst="rect">
            <a:avLst/>
          </a:prstGeom>
        </p:spPr>
      </p:pic>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29156" y="1406318"/>
            <a:ext cx="2748009" cy="687003"/>
          </a:xfrm>
          <a:prstGeom prst="rect">
            <a:avLst/>
          </a:prstGeom>
        </p:spPr>
      </p:pic>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1614534" y="2112800"/>
            <a:ext cx="9004305" cy="1705438"/>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1614534" y="3908123"/>
            <a:ext cx="9004305" cy="85051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1614534" y="5040602"/>
            <a:ext cx="9004304" cy="373062"/>
          </a:xfrm>
        </p:spPr>
        <p:txBody>
          <a:bodyPr anchor="ctr">
            <a:noAutofit/>
          </a:bodyPr>
          <a:lstStyle>
            <a:lvl1pPr marL="0" indent="0" algn="l" defTabSz="914400" rtl="0" eaLnBrk="1" latinLnBrk="0" hangingPunct="1">
              <a:buNone/>
              <a:defRPr lang="en-US" sz="1050" b="0" kern="1200" dirty="0">
                <a:solidFill>
                  <a:schemeClr val="bg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2171783167"/>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Title Maser 2">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641061" y="1007061"/>
            <a:ext cx="10149172"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hasCustomPrompt="1"/>
          </p:nvPr>
        </p:nvSpPr>
        <p:spPr bwMode="white">
          <a:xfrm>
            <a:off x="641061" y="3886786"/>
            <a:ext cx="1014917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subtitle styles</a:t>
            </a:r>
          </a:p>
        </p:txBody>
      </p:sp>
      <p:pic>
        <p:nvPicPr>
          <p:cNvPr id="4" name="Logo">
            <a:extLst>
              <a:ext uri="{FF2B5EF4-FFF2-40B4-BE49-F238E27FC236}">
                <a16:creationId xmlns:a16="http://schemas.microsoft.com/office/drawing/2014/main" id="{AD733018-210E-3967-D0E4-9789EF02E4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
        <p:nvSpPr>
          <p:cNvPr id="8" name="Rectangle 7">
            <a:extLst>
              <a:ext uri="{FF2B5EF4-FFF2-40B4-BE49-F238E27FC236}">
                <a16:creationId xmlns:a16="http://schemas.microsoft.com/office/drawing/2014/main" id="{644A62FF-1DF1-6F6E-49D4-91D05B3EEE20}"/>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laceholder for Client logo">
            <a:extLst>
              <a:ext uri="{FF2B5EF4-FFF2-40B4-BE49-F238E27FC236}">
                <a16:creationId xmlns:a16="http://schemas.microsoft.com/office/drawing/2014/main" id="{FE756304-4D5F-623C-E717-2D8EE8B2F50E}"/>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10" name="Text Placeholder 5">
            <a:extLst>
              <a:ext uri="{FF2B5EF4-FFF2-40B4-BE49-F238E27FC236}">
                <a16:creationId xmlns:a16="http://schemas.microsoft.com/office/drawing/2014/main" id="{0002E456-7843-A620-6980-811C1598131F}"/>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Tree>
    <p:extLst>
      <p:ext uri="{BB962C8B-B14F-4D97-AF65-F5344CB8AC3E}">
        <p14:creationId xmlns:p14="http://schemas.microsoft.com/office/powerpoint/2010/main" val="1634780121"/>
      </p:ext>
    </p:extLst>
  </p:cSld>
  <p:clrMapOvr>
    <a:masterClrMapping/>
  </p:clrMapOvr>
  <p:extLst>
    <p:ext uri="{DCECCB84-F9BA-43D5-87BE-67443E8EF086}">
      <p15:sldGuideLst xmlns:p15="http://schemas.microsoft.com/office/powerpoint/2012/main">
        <p15:guide id="1" orient="horz" pos="2316">
          <p15:clr>
            <a:srgbClr val="FBAE40"/>
          </p15:clr>
        </p15:guide>
        <p15:guide id="2" pos="456">
          <p15:clr>
            <a:srgbClr val="FBAE40"/>
          </p15:clr>
        </p15:guide>
        <p15:guide id="3" orient="horz" pos="266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Title Master_3">
    <p:spTree>
      <p:nvGrpSpPr>
        <p:cNvPr id="1" name=""/>
        <p:cNvGrpSpPr/>
        <p:nvPr/>
      </p:nvGrpSpPr>
      <p:grpSpPr>
        <a:xfrm>
          <a:off x="0" y="0"/>
          <a:ext cx="0" cy="0"/>
          <a:chOff x="0" y="0"/>
          <a:chExt cx="0" cy="0"/>
        </a:xfrm>
      </p:grpSpPr>
      <p:sp>
        <p:nvSpPr>
          <p:cNvPr id="4" name="Blue BG">
            <a:extLst>
              <a:ext uri="{FF2B5EF4-FFF2-40B4-BE49-F238E27FC236}">
                <a16:creationId xmlns:a16="http://schemas.microsoft.com/office/drawing/2014/main" id="{8CF03AA2-451D-C59E-0FCD-DD7DDAB3812F}"/>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C691264F-858B-E6E0-BEE8-81661ABE1E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11" name="Fade">
            <a:extLst>
              <a:ext uri="{FF2B5EF4-FFF2-40B4-BE49-F238E27FC236}">
                <a16:creationId xmlns:a16="http://schemas.microsoft.com/office/drawing/2014/main" id="{08D5711A-83BC-B4C5-F552-1E33937A99A2}"/>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E03DF9D-21A9-5A28-00C1-E44745BC8407}"/>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bwMode="white">
          <a:xfrm>
            <a:off x="640079" y="1610358"/>
            <a:ext cx="10221200" cy="2248409"/>
          </a:xfrm>
        </p:spPr>
        <p:txBody>
          <a:bodyPr anchor="b">
            <a:noAutofit/>
          </a:bodyPr>
          <a:lstStyle>
            <a:lvl1pPr algn="l">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hasCustomPrompt="1"/>
          </p:nvPr>
        </p:nvSpPr>
        <p:spPr bwMode="white">
          <a:xfrm>
            <a:off x="640080" y="3886200"/>
            <a:ext cx="10221199" cy="1499616"/>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styles</a:t>
            </a:r>
          </a:p>
        </p:txBody>
      </p:sp>
      <p:sp>
        <p:nvSpPr>
          <p:cNvPr id="7" name="Rectangle 6">
            <a:extLst>
              <a:ext uri="{FF2B5EF4-FFF2-40B4-BE49-F238E27FC236}">
                <a16:creationId xmlns:a16="http://schemas.microsoft.com/office/drawing/2014/main" id="{E781845D-80D9-A04D-779B-E90A3B8D20F9}"/>
              </a:ext>
            </a:extLst>
          </p:cNvPr>
          <p:cNvSpPr/>
          <p:nvPr userDrawn="1"/>
        </p:nvSpPr>
        <p:spPr>
          <a:xfrm>
            <a:off x="-4721" y="5683942"/>
            <a:ext cx="12196721" cy="1174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551974" y="5761384"/>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745695" y="6084440"/>
            <a:ext cx="5613400"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pic>
        <p:nvPicPr>
          <p:cNvPr id="5" name="Logo">
            <a:extLst>
              <a:ext uri="{FF2B5EF4-FFF2-40B4-BE49-F238E27FC236}">
                <a16:creationId xmlns:a16="http://schemas.microsoft.com/office/drawing/2014/main" id="{58BAEB8E-569C-B7B4-6AB8-6244B0D1CA6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1878355570"/>
      </p:ext>
    </p:extLst>
  </p:cSld>
  <p:clrMapOvr>
    <a:masterClrMapping/>
  </p:clrMapOvr>
  <p:extLst>
    <p:ext uri="{DCECCB84-F9BA-43D5-87BE-67443E8EF086}">
      <p15:sldGuideLst xmlns:p15="http://schemas.microsoft.com/office/powerpoint/2012/main">
        <p15:guide id="1" orient="horz" pos="2304">
          <p15:clr>
            <a:srgbClr val="FBAE40"/>
          </p15:clr>
        </p15:guide>
        <p15:guide id="2" pos="456">
          <p15:clr>
            <a:srgbClr val="FBAE40"/>
          </p15:clr>
        </p15:guide>
        <p15:guide id="3" orient="horz" pos="888">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Maser 4">
    <p:spTree>
      <p:nvGrpSpPr>
        <p:cNvPr id="1" name=""/>
        <p:cNvGrpSpPr/>
        <p:nvPr/>
      </p:nvGrpSpPr>
      <p:grpSpPr>
        <a:xfrm>
          <a:off x="0" y="0"/>
          <a:ext cx="0" cy="0"/>
          <a:chOff x="0" y="0"/>
          <a:chExt cx="0" cy="0"/>
        </a:xfrm>
      </p:grpSpPr>
      <p:sp>
        <p:nvSpPr>
          <p:cNvPr id="4" name="Gradient BG">
            <a:extLst>
              <a:ext uri="{FF2B5EF4-FFF2-40B4-BE49-F238E27FC236}">
                <a16:creationId xmlns:a16="http://schemas.microsoft.com/office/drawing/2014/main" id="{3F58FF55-5E8A-9B41-A4EA-18537E8E6F62}"/>
              </a:ext>
            </a:extLst>
          </p:cNvPr>
          <p:cNvSpPr/>
          <p:nvPr userDrawn="1"/>
        </p:nvSpPr>
        <p:spPr>
          <a:xfrm>
            <a:off x="0" y="0"/>
            <a:ext cx="12188952" cy="6858000"/>
          </a:xfrm>
          <a:prstGeom prst="rect">
            <a:avLst/>
          </a:prstGeom>
          <a:gradFill>
            <a:gsLst>
              <a:gs pos="74326">
                <a:schemeClr val="accent4"/>
              </a:gs>
              <a:gs pos="60000">
                <a:srgbClr val="00294C"/>
              </a:gs>
              <a:gs pos="89000">
                <a:schemeClr val="accent1"/>
              </a:gs>
              <a:gs pos="100000">
                <a:srgbClr val="2AEFFE"/>
              </a:gs>
            </a:gsLst>
            <a:lin ang="30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White Title Area">
            <a:extLst>
              <a:ext uri="{FF2B5EF4-FFF2-40B4-BE49-F238E27FC236}">
                <a16:creationId xmlns:a16="http://schemas.microsoft.com/office/drawing/2014/main" id="{EE1351DE-001A-9583-45B6-EAEB4A40519B}"/>
              </a:ext>
            </a:extLst>
          </p:cNvPr>
          <p:cNvSpPr/>
          <p:nvPr userDrawn="1"/>
        </p:nvSpPr>
        <p:spPr>
          <a:xfrm>
            <a:off x="141634" y="-1"/>
            <a:ext cx="12049927" cy="67163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6D8BE9-BA67-7C8C-D49D-1779AF273C31}"/>
              </a:ext>
            </a:extLst>
          </p:cNvPr>
          <p:cNvSpPr>
            <a:spLocks noGrp="1"/>
          </p:cNvSpPr>
          <p:nvPr>
            <p:ph type="ctrTitle"/>
          </p:nvPr>
        </p:nvSpPr>
        <p:spPr>
          <a:xfrm>
            <a:off x="640079" y="1005840"/>
            <a:ext cx="10545553" cy="2852928"/>
          </a:xfrm>
        </p:spPr>
        <p:txBody>
          <a:bodyPr anchor="b">
            <a:noAutofit/>
          </a:bodyPr>
          <a:lstStyle>
            <a:lvl1pPr algn="l">
              <a:defRPr sz="4800">
                <a:solidFill>
                  <a:schemeClr val="tx2"/>
                </a:solidFill>
              </a:defRPr>
            </a:lvl1pPr>
          </a:lstStyle>
          <a:p>
            <a:r>
              <a:rPr lang="en-US"/>
              <a:t>Click to edit Master title style</a:t>
            </a:r>
          </a:p>
        </p:txBody>
      </p:sp>
      <p:sp>
        <p:nvSpPr>
          <p:cNvPr id="8" name="Placeholder for Client logo">
            <a:extLst>
              <a:ext uri="{FF2B5EF4-FFF2-40B4-BE49-F238E27FC236}">
                <a16:creationId xmlns:a16="http://schemas.microsoft.com/office/drawing/2014/main" id="{D90B96C5-F1D4-7EEB-1B7B-EA327A35FA7C}"/>
              </a:ext>
            </a:extLst>
          </p:cNvPr>
          <p:cNvSpPr>
            <a:spLocks noGrp="1"/>
          </p:cNvSpPr>
          <p:nvPr>
            <p:ph type="pic" sz="quarter" idx="11" hasCustomPrompt="1"/>
          </p:nvPr>
        </p:nvSpPr>
        <p:spPr>
          <a:xfrm>
            <a:off x="8630997" y="538869"/>
            <a:ext cx="3103033" cy="1019175"/>
          </a:xfrm>
        </p:spPr>
        <p:txBody>
          <a:bodyPr anchor="ctr"/>
          <a:lstStyle>
            <a:lvl1pPr marL="0" indent="0" algn="ctr">
              <a:buNone/>
              <a:defRPr sz="1600">
                <a:solidFill>
                  <a:srgbClr val="5B5857"/>
                </a:solidFill>
              </a:defRPr>
            </a:lvl1pPr>
          </a:lstStyle>
          <a:p>
            <a:r>
              <a:rPr lang="en-US"/>
              <a:t>Click to insert client logo</a:t>
            </a:r>
          </a:p>
        </p:txBody>
      </p:sp>
      <p:sp>
        <p:nvSpPr>
          <p:cNvPr id="9" name="Text Placeholder 5">
            <a:extLst>
              <a:ext uri="{FF2B5EF4-FFF2-40B4-BE49-F238E27FC236}">
                <a16:creationId xmlns:a16="http://schemas.microsoft.com/office/drawing/2014/main" id="{9B2D5025-49F2-8F95-DB32-D1E0BAB39698}"/>
              </a:ext>
            </a:extLst>
          </p:cNvPr>
          <p:cNvSpPr>
            <a:spLocks noGrp="1"/>
          </p:cNvSpPr>
          <p:nvPr>
            <p:ph type="body" sz="quarter" idx="10" hasCustomPrompt="1"/>
          </p:nvPr>
        </p:nvSpPr>
        <p:spPr bwMode="black">
          <a:xfrm>
            <a:off x="640080" y="5452961"/>
            <a:ext cx="10545552" cy="373062"/>
          </a:xfrm>
        </p:spPr>
        <p:txBody>
          <a:bodyPr anchor="ctr">
            <a:noAutofit/>
          </a:bodyPr>
          <a:lstStyle>
            <a:lvl1pPr marL="0" indent="0" algn="l" defTabSz="914400" rtl="0" eaLnBrk="1" latinLnBrk="0" hangingPunct="1">
              <a:buNone/>
              <a:defRPr lang="en-US" sz="1050" b="0" kern="1200" dirty="0">
                <a:solidFill>
                  <a:schemeClr val="tx2"/>
                </a:solidFill>
                <a:latin typeface="Segoe UI Semibold" panose="020B0702040204020203" pitchFamily="34" charset="0"/>
                <a:ea typeface="Verdana" panose="020B0604030504040204" pitchFamily="34" charset="0"/>
                <a:cs typeface="Segoe UI Semibold" panose="020B0702040204020203" pitchFamily="34" charset="0"/>
              </a:defRPr>
            </a:lvl1pPr>
          </a:lstStyle>
          <a:p>
            <a:pPr lvl="0"/>
            <a:r>
              <a:rPr lang="en-US"/>
              <a:t>CLICK TO INSERT DATE</a:t>
            </a:r>
          </a:p>
        </p:txBody>
      </p:sp>
      <p:sp>
        <p:nvSpPr>
          <p:cNvPr id="3" name="Subtitle 2">
            <a:extLst>
              <a:ext uri="{FF2B5EF4-FFF2-40B4-BE49-F238E27FC236}">
                <a16:creationId xmlns:a16="http://schemas.microsoft.com/office/drawing/2014/main" id="{E77A3976-68F5-4F89-0346-70171E01CC51}"/>
              </a:ext>
            </a:extLst>
          </p:cNvPr>
          <p:cNvSpPr>
            <a:spLocks noGrp="1"/>
          </p:cNvSpPr>
          <p:nvPr>
            <p:ph type="subTitle" idx="1"/>
          </p:nvPr>
        </p:nvSpPr>
        <p:spPr>
          <a:xfrm>
            <a:off x="640080" y="3886200"/>
            <a:ext cx="10545554" cy="1137957"/>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4" name="Logo">
            <a:extLst>
              <a:ext uri="{FF2B5EF4-FFF2-40B4-BE49-F238E27FC236}">
                <a16:creationId xmlns:a16="http://schemas.microsoft.com/office/drawing/2014/main" id="{85AC447E-D04C-76B0-9386-8A9B2D3F00A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48906" y="618518"/>
            <a:ext cx="3657600" cy="914400"/>
          </a:xfrm>
          <a:prstGeom prst="rect">
            <a:avLst/>
          </a:prstGeom>
        </p:spPr>
      </p:pic>
    </p:spTree>
    <p:extLst>
      <p:ext uri="{BB962C8B-B14F-4D97-AF65-F5344CB8AC3E}">
        <p14:creationId xmlns:p14="http://schemas.microsoft.com/office/powerpoint/2010/main" val="29936306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Section Divider 1">
    <p:spTree>
      <p:nvGrpSpPr>
        <p:cNvPr id="1" name=""/>
        <p:cNvGrpSpPr/>
        <p:nvPr/>
      </p:nvGrpSpPr>
      <p:grpSpPr>
        <a:xfrm>
          <a:off x="0" y="0"/>
          <a:ext cx="0" cy="0"/>
          <a:chOff x="0" y="0"/>
          <a:chExt cx="0" cy="0"/>
        </a:xfrm>
      </p:grpSpPr>
      <p:sp>
        <p:nvSpPr>
          <p:cNvPr id="5" name="Blue BG">
            <a:extLst>
              <a:ext uri="{FF2B5EF4-FFF2-40B4-BE49-F238E27FC236}">
                <a16:creationId xmlns:a16="http://schemas.microsoft.com/office/drawing/2014/main" id="{0F1EFEF1-DEDD-72D1-4FA5-521299DBB942}"/>
              </a:ext>
            </a:extLst>
          </p:cNvPr>
          <p:cNvSpPr/>
          <p:nvPr userDrawn="1"/>
        </p:nvSpPr>
        <p:spPr>
          <a:xfrm>
            <a:off x="0" y="0"/>
            <a:ext cx="12188952" cy="685799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Arrow Pattern">
            <a:extLst>
              <a:ext uri="{FF2B5EF4-FFF2-40B4-BE49-F238E27FC236}">
                <a16:creationId xmlns:a16="http://schemas.microsoft.com/office/drawing/2014/main" id="{461AC6C2-E788-EC66-CA54-7947378961F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12188952" cy="6768114"/>
          </a:xfrm>
          <a:prstGeom prst="rect">
            <a:avLst/>
          </a:prstGeom>
        </p:spPr>
      </p:pic>
      <p:sp>
        <p:nvSpPr>
          <p:cNvPr id="7" name="Fade">
            <a:extLst>
              <a:ext uri="{FF2B5EF4-FFF2-40B4-BE49-F238E27FC236}">
                <a16:creationId xmlns:a16="http://schemas.microsoft.com/office/drawing/2014/main" id="{C8B90C79-CC34-18D8-6225-E85A8C202877}"/>
              </a:ext>
            </a:extLst>
          </p:cNvPr>
          <p:cNvSpPr/>
          <p:nvPr userDrawn="1"/>
        </p:nvSpPr>
        <p:spPr>
          <a:xfrm>
            <a:off x="0" y="0"/>
            <a:ext cx="7839099" cy="5606501"/>
          </a:xfrm>
          <a:prstGeom prst="rect">
            <a:avLst/>
          </a:prstGeom>
          <a:gradFill flip="none" rotWithShape="1">
            <a:gsLst>
              <a:gs pos="11000">
                <a:schemeClr val="tx2">
                  <a:alpha val="77000"/>
                </a:schemeClr>
              </a:gs>
              <a:gs pos="100000">
                <a:schemeClr val="tx2">
                  <a:alpha val="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EDAEB3-5F04-EF99-7EE3-B484337F7970}"/>
              </a:ext>
            </a:extLst>
          </p:cNvPr>
          <p:cNvSpPr>
            <a:spLocks noGrp="1"/>
          </p:cNvSpPr>
          <p:nvPr>
            <p:ph type="title"/>
          </p:nvPr>
        </p:nvSpPr>
        <p:spPr bwMode="white">
          <a:xfrm>
            <a:off x="832104" y="1197864"/>
            <a:ext cx="10515600" cy="2852737"/>
          </a:xfrm>
        </p:spPr>
        <p:txBody>
          <a:bodyPr anchor="b"/>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04FB27F-88F3-9936-0811-B21F12A56FDB}"/>
              </a:ext>
            </a:extLst>
          </p:cNvPr>
          <p:cNvSpPr>
            <a:spLocks noGrp="1"/>
          </p:cNvSpPr>
          <p:nvPr>
            <p:ph type="body" idx="1"/>
          </p:nvPr>
        </p:nvSpPr>
        <p:spPr bwMode="white">
          <a:xfrm>
            <a:off x="832103" y="4078224"/>
            <a:ext cx="10515599" cy="1500187"/>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Freeform: Shape 10">
            <a:extLst>
              <a:ext uri="{FF2B5EF4-FFF2-40B4-BE49-F238E27FC236}">
                <a16:creationId xmlns:a16="http://schemas.microsoft.com/office/drawing/2014/main" id="{F2D9C476-E1CE-8F56-4398-12B1D5622320}"/>
              </a:ext>
            </a:extLst>
          </p:cNvPr>
          <p:cNvSpPr/>
          <p:nvPr userDrawn="1"/>
        </p:nvSpPr>
        <p:spPr>
          <a:xfrm rot="5400000">
            <a:off x="2667000" y="-2667000"/>
            <a:ext cx="6858000" cy="12192000"/>
          </a:xfrm>
          <a:custGeom>
            <a:avLst/>
            <a:gdLst>
              <a:gd name="connsiteX0" fmla="*/ 0 w 6858000"/>
              <a:gd name="connsiteY0" fmla="*/ 12192000 h 12192000"/>
              <a:gd name="connsiteX1" fmla="*/ 0 w 6858000"/>
              <a:gd name="connsiteY1" fmla="*/ 137160 h 12192000"/>
              <a:gd name="connsiteX2" fmla="*/ 0 w 6858000"/>
              <a:gd name="connsiteY2" fmla="*/ 3048 h 12192000"/>
              <a:gd name="connsiteX3" fmla="*/ 0 w 6858000"/>
              <a:gd name="connsiteY3" fmla="*/ 0 h 12192000"/>
              <a:gd name="connsiteX4" fmla="*/ 6858000 w 6858000"/>
              <a:gd name="connsiteY4" fmla="*/ 0 h 12192000"/>
              <a:gd name="connsiteX5" fmla="*/ 6858000 w 6858000"/>
              <a:gd name="connsiteY5" fmla="*/ 137160 h 12192000"/>
              <a:gd name="connsiteX6" fmla="*/ 137160 w 6858000"/>
              <a:gd name="connsiteY6" fmla="*/ 137160 h 12192000"/>
              <a:gd name="connsiteX7" fmla="*/ 137160 w 6858000"/>
              <a:gd name="connsiteY7"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12192000">
                <a:moveTo>
                  <a:pt x="0" y="12192000"/>
                </a:moveTo>
                <a:lnTo>
                  <a:pt x="0" y="137160"/>
                </a:lnTo>
                <a:lnTo>
                  <a:pt x="0" y="3048"/>
                </a:lnTo>
                <a:lnTo>
                  <a:pt x="0" y="0"/>
                </a:lnTo>
                <a:lnTo>
                  <a:pt x="6858000" y="0"/>
                </a:lnTo>
                <a:lnTo>
                  <a:pt x="6858000" y="137160"/>
                </a:lnTo>
                <a:lnTo>
                  <a:pt x="137160" y="137160"/>
                </a:lnTo>
                <a:lnTo>
                  <a:pt x="137160" y="12192000"/>
                </a:ln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85122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theme" Target="../theme/theme2.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theme" Target="../theme/theme3.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theme" Target="../theme/theme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n-lt"/>
              </a:rPr>
              <a:t>© 2025 The Chartis Group, LLC. All Rights Reserved.</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Page </a:t>
            </a:r>
            <a:fld id="{7B71ACC0-F869-49CE-AD63-26A4A0FC4B00}" type="slidenum">
              <a:rPr lang="en-US" sz="900" smtClean="0">
                <a:solidFill>
                  <a:schemeClr val="bg1"/>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a:solidFill>
                <a:schemeClr val="bg1"/>
              </a:solidFill>
              <a:latin typeface="+mn-lt"/>
            </a:endParaRPr>
          </a:p>
        </p:txBody>
      </p:sp>
    </p:spTree>
    <p:extLst>
      <p:ext uri="{BB962C8B-B14F-4D97-AF65-F5344CB8AC3E}">
        <p14:creationId xmlns:p14="http://schemas.microsoft.com/office/powerpoint/2010/main" val="19358309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23" r:id="rId6"/>
    <p:sldLayoutId id="2147483724" r:id="rId7"/>
    <p:sldLayoutId id="2147483725" r:id="rId8"/>
    <p:sldLayoutId id="2147483726" r:id="rId9"/>
    <p:sldLayoutId id="2147483727" r:id="rId10"/>
    <p:sldLayoutId id="2147483716" r:id="rId11"/>
    <p:sldLayoutId id="2147483720" r:id="rId12"/>
    <p:sldLayoutId id="2147483680" r:id="rId13"/>
    <p:sldLayoutId id="2147483659" r:id="rId14"/>
    <p:sldLayoutId id="2147483651" r:id="rId15"/>
    <p:sldLayoutId id="2147483718" r:id="rId16"/>
    <p:sldLayoutId id="2147483719" r:id="rId17"/>
    <p:sldLayoutId id="2147483661" r:id="rId18"/>
    <p:sldLayoutId id="2147483650" r:id="rId19"/>
    <p:sldLayoutId id="2147483654" r:id="rId20"/>
    <p:sldLayoutId id="2147483714" r:id="rId21"/>
    <p:sldLayoutId id="2147483655" r:id="rId22"/>
    <p:sldLayoutId id="2147483711" r:id="rId23"/>
    <p:sldLayoutId id="2147483722" r:id="rId24"/>
    <p:sldLayoutId id="2147483734" r:id="rId25"/>
  </p:sldLayoutIdLst>
  <p:txStyles>
    <p:title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 2024 The Chartis Group, LLC. All Rights Reserved.</a:t>
            </a:r>
          </a:p>
        </p:txBody>
      </p:sp>
      <p:sp>
        <p:nvSpPr>
          <p:cNvPr id="9" name="TextBox 8">
            <a:extLst>
              <a:ext uri="{FF2B5EF4-FFF2-40B4-BE49-F238E27FC236}">
                <a16:creationId xmlns:a16="http://schemas.microsoft.com/office/drawing/2014/main" id="{C6D20D2E-9580-67E2-B0C7-4E148C6723E6}"/>
              </a:ext>
            </a:extLst>
          </p:cNvPr>
          <p:cNvSpPr txBox="1"/>
          <p:nvPr userDrawn="1"/>
        </p:nvSpPr>
        <p:spPr bwMode="invGray">
          <a:xfrm>
            <a:off x="4373592" y="6564126"/>
            <a:ext cx="344481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August 2024</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Page </a:t>
            </a:r>
            <a:fld id="{7B71ACC0-F869-49CE-AD63-26A4A0FC4B00}" type="slidenum">
              <a:rPr lang="en-US" sz="900" smtClean="0">
                <a:solidFill>
                  <a:schemeClr val="bg1"/>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a:solidFill>
                <a:schemeClr val="bg1"/>
              </a:solidFill>
              <a:latin typeface="+mn-lt"/>
            </a:endParaRPr>
          </a:p>
        </p:txBody>
      </p:sp>
    </p:spTree>
    <p:extLst>
      <p:ext uri="{BB962C8B-B14F-4D97-AF65-F5344CB8AC3E}">
        <p14:creationId xmlns:p14="http://schemas.microsoft.com/office/powerpoint/2010/main" val="1533234966"/>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 id="2147483753" r:id="rId18"/>
  </p:sldLayoutIdLst>
  <p:txStyles>
    <p:title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 2024 The Chartis Group, LLC. All Rights Reserved.</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Page </a:t>
            </a:r>
            <a:fld id="{7B71ACC0-F869-49CE-AD63-26A4A0FC4B00}" type="slidenum">
              <a:rPr lang="en-US" sz="900" smtClean="0">
                <a:solidFill>
                  <a:schemeClr val="bg1"/>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a:solidFill>
                <a:schemeClr val="bg1"/>
              </a:solidFill>
              <a:latin typeface="+mn-lt"/>
            </a:endParaRPr>
          </a:p>
        </p:txBody>
      </p:sp>
    </p:spTree>
    <p:extLst>
      <p:ext uri="{BB962C8B-B14F-4D97-AF65-F5344CB8AC3E}">
        <p14:creationId xmlns:p14="http://schemas.microsoft.com/office/powerpoint/2010/main" val="25331293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p:txStyles>
    <p:title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dirty="0"/>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n-lt"/>
              </a:rPr>
              <a:t>© The Chartis Group, LLC. All Rights Reserved.</a:t>
            </a:r>
          </a:p>
        </p:txBody>
      </p:sp>
      <p:sp>
        <p:nvSpPr>
          <p:cNvPr id="9" name="TextBox 8">
            <a:extLst>
              <a:ext uri="{FF2B5EF4-FFF2-40B4-BE49-F238E27FC236}">
                <a16:creationId xmlns:a16="http://schemas.microsoft.com/office/drawing/2014/main" id="{C6D20D2E-9580-67E2-B0C7-4E148C6723E6}"/>
              </a:ext>
            </a:extLst>
          </p:cNvPr>
          <p:cNvSpPr txBox="1"/>
          <p:nvPr userDrawn="1"/>
        </p:nvSpPr>
        <p:spPr bwMode="invGray">
          <a:xfrm>
            <a:off x="4373592" y="6564126"/>
            <a:ext cx="3444816" cy="2385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n-lt"/>
              </a:rPr>
              <a:t>September 2025</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n-lt"/>
              </a:rPr>
              <a:t>Page </a:t>
            </a:r>
            <a:fld id="{7B71ACC0-F869-49CE-AD63-26A4A0FC4B00}" type="slidenum">
              <a:rPr lang="en-US" sz="900" smtClean="0">
                <a:solidFill>
                  <a:schemeClr val="bg1"/>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dirty="0">
              <a:solidFill>
                <a:schemeClr val="bg1"/>
              </a:solidFill>
              <a:latin typeface="+mn-lt"/>
            </a:endParaRPr>
          </a:p>
        </p:txBody>
      </p:sp>
    </p:spTree>
    <p:extLst>
      <p:ext uri="{BB962C8B-B14F-4D97-AF65-F5344CB8AC3E}">
        <p14:creationId xmlns:p14="http://schemas.microsoft.com/office/powerpoint/2010/main" val="370511636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 id="2147483797" r:id="rId19"/>
  </p:sldLayoutIdLst>
  <p:txStyles>
    <p:title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73B11-9AF8-7957-B09B-AA1F94F21555}"/>
              </a:ext>
            </a:extLst>
          </p:cNvPr>
          <p:cNvSpPr>
            <a:spLocks noGrp="1"/>
          </p:cNvSpPr>
          <p:nvPr>
            <p:ph type="title"/>
          </p:nvPr>
        </p:nvSpPr>
        <p:spPr>
          <a:xfrm>
            <a:off x="457200" y="277873"/>
            <a:ext cx="11252446" cy="94609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6678C677-8FF8-67F6-535E-DCCCAA789F53}"/>
              </a:ext>
            </a:extLst>
          </p:cNvPr>
          <p:cNvSpPr>
            <a:spLocks noGrp="1"/>
          </p:cNvSpPr>
          <p:nvPr>
            <p:ph type="body" idx="1"/>
          </p:nvPr>
        </p:nvSpPr>
        <p:spPr>
          <a:xfrm>
            <a:off x="457200" y="1887770"/>
            <a:ext cx="11343887"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1370ED52-4C01-1D37-965D-0DFF8B9AAB88}"/>
              </a:ext>
            </a:extLst>
          </p:cNvPr>
          <p:cNvSpPr/>
          <p:nvPr userDrawn="1"/>
        </p:nvSpPr>
        <p:spPr bwMode="invGray">
          <a:xfrm>
            <a:off x="0" y="6500825"/>
            <a:ext cx="12192000" cy="365126"/>
          </a:xfrm>
          <a:prstGeom prst="rect">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3" indent="0" algn="l">
              <a:tabLst>
                <a:tab pos="4227513" algn="ctr"/>
                <a:tab pos="8859838" algn="dec"/>
              </a:tabLst>
            </a:pPr>
            <a:endParaRPr lang="en-US" sz="800"/>
          </a:p>
        </p:txBody>
      </p:sp>
      <p:sp>
        <p:nvSpPr>
          <p:cNvPr id="8" name="TextBox 7">
            <a:extLst>
              <a:ext uri="{FF2B5EF4-FFF2-40B4-BE49-F238E27FC236}">
                <a16:creationId xmlns:a16="http://schemas.microsoft.com/office/drawing/2014/main" id="{279C2CCF-A1B1-F95D-29BA-FFCBA7442A9E}"/>
              </a:ext>
            </a:extLst>
          </p:cNvPr>
          <p:cNvSpPr txBox="1"/>
          <p:nvPr userDrawn="1"/>
        </p:nvSpPr>
        <p:spPr bwMode="invGray">
          <a:xfrm>
            <a:off x="381784" y="6564126"/>
            <a:ext cx="4100632"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chemeClr val="bg1"/>
                </a:solidFill>
                <a:latin typeface="+mn-lt"/>
              </a:rPr>
              <a:t>© 2025 The Chartis Group, LLC. All Rights Reserved.</a:t>
            </a:r>
          </a:p>
        </p:txBody>
      </p:sp>
      <p:sp>
        <p:nvSpPr>
          <p:cNvPr id="10" name="TextBox 9">
            <a:extLst>
              <a:ext uri="{FF2B5EF4-FFF2-40B4-BE49-F238E27FC236}">
                <a16:creationId xmlns:a16="http://schemas.microsoft.com/office/drawing/2014/main" id="{9ABC199B-B6BD-E8E4-6D18-0E25ED6ADA11}"/>
              </a:ext>
            </a:extLst>
          </p:cNvPr>
          <p:cNvSpPr txBox="1"/>
          <p:nvPr userDrawn="1"/>
        </p:nvSpPr>
        <p:spPr bwMode="invGray">
          <a:xfrm>
            <a:off x="11173186" y="6564126"/>
            <a:ext cx="960389" cy="238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a:solidFill>
                  <a:schemeClr val="bg1"/>
                </a:solidFill>
                <a:latin typeface="+mn-lt"/>
              </a:rPr>
              <a:t>Page </a:t>
            </a:r>
            <a:fld id="{7B71ACC0-F869-49CE-AD63-26A4A0FC4B00}" type="slidenum">
              <a:rPr lang="en-US" sz="900" smtClean="0">
                <a:solidFill>
                  <a:schemeClr val="bg1"/>
                </a:solidFill>
                <a:latin typeface="+mn-lt"/>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900">
              <a:solidFill>
                <a:schemeClr val="bg1"/>
              </a:solidFill>
              <a:latin typeface="+mn-lt"/>
            </a:endParaRPr>
          </a:p>
        </p:txBody>
      </p:sp>
    </p:spTree>
    <p:extLst>
      <p:ext uri="{BB962C8B-B14F-4D97-AF65-F5344CB8AC3E}">
        <p14:creationId xmlns:p14="http://schemas.microsoft.com/office/powerpoint/2010/main" val="124734599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 id="2147483824" r:id="rId26"/>
  </p:sldLayoutIdLst>
  <p:txStyles>
    <p:titleStyle>
      <a:lvl1pPr algn="l" defTabSz="914400" rtl="0" eaLnBrk="1" latinLnBrk="0" hangingPunct="1">
        <a:lnSpc>
          <a:spcPct val="108000"/>
        </a:lnSpc>
        <a:spcBef>
          <a:spcPct val="0"/>
        </a:spcBef>
        <a:buNone/>
        <a:defRPr sz="3200" b="0" kern="1200">
          <a:solidFill>
            <a:schemeClr val="tx2"/>
          </a:solidFill>
          <a:latin typeface="+mj-lt"/>
          <a:ea typeface="+mj-ea"/>
          <a:cs typeface="+mj-cs"/>
        </a:defRPr>
      </a:lvl1pPr>
    </p:titleStyle>
    <p:body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3.xml"/><Relationship Id="rId1" Type="http://schemas.openxmlformats.org/officeDocument/2006/relationships/tags" Target="../tags/tag41.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tags" Target="../tags/tag43.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3.xml"/><Relationship Id="rId1" Type="http://schemas.openxmlformats.org/officeDocument/2006/relationships/tags" Target="../tags/tag44.xml"/><Relationship Id="rId5" Type="http://schemas.openxmlformats.org/officeDocument/2006/relationships/image" Target="../media/image23.png"/><Relationship Id="rId4" Type="http://schemas.openxmlformats.org/officeDocument/2006/relationships/image" Target="../media/image18.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3.xml"/><Relationship Id="rId1" Type="http://schemas.openxmlformats.org/officeDocument/2006/relationships/tags" Target="../tags/tag45.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0.xml"/><Relationship Id="rId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3.xml"/><Relationship Id="rId1" Type="http://schemas.openxmlformats.org/officeDocument/2006/relationships/tags" Target="../tags/tag46.x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3.xml"/><Relationship Id="rId1" Type="http://schemas.openxmlformats.org/officeDocument/2006/relationships/tags" Target="../tags/tag47.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3.xml"/><Relationship Id="rId1" Type="http://schemas.openxmlformats.org/officeDocument/2006/relationships/tags" Target="../tags/tag48.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3.xml"/><Relationship Id="rId1" Type="http://schemas.openxmlformats.org/officeDocument/2006/relationships/tags" Target="../tags/tag49.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hyperlink" Target="mailto:awiesse@chartis.com" TargetMode="External"/><Relationship Id="rId13" Type="http://schemas.openxmlformats.org/officeDocument/2006/relationships/image" Target="../media/image32.jpeg"/><Relationship Id="rId3" Type="http://schemas.openxmlformats.org/officeDocument/2006/relationships/hyperlink" Target="mailto:mtopchik@chartis.com" TargetMode="External"/><Relationship Id="rId7" Type="http://schemas.openxmlformats.org/officeDocument/2006/relationships/hyperlink" Target="mailto:wbalfour@chartis.com" TargetMode="External"/><Relationship Id="rId12"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61.xml"/><Relationship Id="rId6" Type="http://schemas.openxmlformats.org/officeDocument/2006/relationships/image" Target="../media/image28.png"/><Relationship Id="rId11" Type="http://schemas.openxmlformats.org/officeDocument/2006/relationships/image" Target="../media/image30.jpeg"/><Relationship Id="rId5" Type="http://schemas.openxmlformats.org/officeDocument/2006/relationships/hyperlink" Target="mailto:mpinette@chartis.com" TargetMode="External"/><Relationship Id="rId15" Type="http://schemas.openxmlformats.org/officeDocument/2006/relationships/image" Target="../media/image34.jpeg"/><Relationship Id="rId10" Type="http://schemas.openxmlformats.org/officeDocument/2006/relationships/image" Target="../media/image29.jpg"/><Relationship Id="rId4" Type="http://schemas.openxmlformats.org/officeDocument/2006/relationships/hyperlink" Target="mailto:tbrown@chartis.com" TargetMode="External"/><Relationship Id="rId9" Type="http://schemas.openxmlformats.org/officeDocument/2006/relationships/hyperlink" Target="mailto:rburnham@chartis.com" TargetMode="External"/><Relationship Id="rId1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7.xml"/><Relationship Id="rId1" Type="http://schemas.openxmlformats.org/officeDocument/2006/relationships/tags" Target="../tags/tag35.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tags" Target="../tags/tag36.x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2.xml"/><Relationship Id="rId2" Type="http://schemas.openxmlformats.org/officeDocument/2006/relationships/slideLayout" Target="../slideLayouts/slideLayout23.xml"/><Relationship Id="rId1" Type="http://schemas.openxmlformats.org/officeDocument/2006/relationships/tags" Target="../tags/tag37.xml"/><Relationship Id="rId6" Type="http://schemas.openxmlformats.org/officeDocument/2006/relationships/chart" Target="../charts/chart1.xml"/><Relationship Id="rId5" Type="http://schemas.openxmlformats.org/officeDocument/2006/relationships/image" Target="../media/image18.e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7.xml"/><Relationship Id="rId1" Type="http://schemas.openxmlformats.org/officeDocument/2006/relationships/tags" Target="../tags/tag38.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3.xml"/><Relationship Id="rId1" Type="http://schemas.openxmlformats.org/officeDocument/2006/relationships/tags" Target="../tags/tag39.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56CDF-2905-57ED-09B0-05AA05904C32}"/>
              </a:ext>
            </a:extLst>
          </p:cNvPr>
          <p:cNvSpPr>
            <a:spLocks noGrp="1"/>
          </p:cNvSpPr>
          <p:nvPr>
            <p:ph type="title"/>
          </p:nvPr>
        </p:nvSpPr>
        <p:spPr>
          <a:xfrm>
            <a:off x="641061" y="1007061"/>
            <a:ext cx="10805464" cy="2852737"/>
          </a:xfrm>
        </p:spPr>
        <p:txBody>
          <a:bodyPr/>
          <a:lstStyle/>
          <a:p>
            <a:r>
              <a:rPr lang="en-US" dirty="0">
                <a:solidFill>
                  <a:schemeClr val="accent2"/>
                </a:solidFill>
              </a:rPr>
              <a:t>State of the State: </a:t>
            </a:r>
            <a:r>
              <a:rPr lang="en-US" dirty="0"/>
              <a:t>The Stability of the Rural Health Safety Net in Nebraska</a:t>
            </a:r>
          </a:p>
        </p:txBody>
      </p:sp>
      <p:sp>
        <p:nvSpPr>
          <p:cNvPr id="7" name="Text Placeholder 6">
            <a:extLst>
              <a:ext uri="{FF2B5EF4-FFF2-40B4-BE49-F238E27FC236}">
                <a16:creationId xmlns:a16="http://schemas.microsoft.com/office/drawing/2014/main" id="{D38617AC-AA42-5311-FF66-FAA8AC9AB64F}"/>
              </a:ext>
            </a:extLst>
          </p:cNvPr>
          <p:cNvSpPr>
            <a:spLocks noGrp="1"/>
          </p:cNvSpPr>
          <p:nvPr>
            <p:ph type="body" idx="1"/>
          </p:nvPr>
        </p:nvSpPr>
        <p:spPr/>
        <p:txBody>
          <a:bodyPr/>
          <a:lstStyle/>
          <a:p>
            <a:r>
              <a:rPr lang="en-US" sz="2000" dirty="0"/>
              <a:t>November 2025</a:t>
            </a:r>
          </a:p>
        </p:txBody>
      </p:sp>
      <p:sp>
        <p:nvSpPr>
          <p:cNvPr id="5" name="Text Placeholder 4">
            <a:extLst>
              <a:ext uri="{FF2B5EF4-FFF2-40B4-BE49-F238E27FC236}">
                <a16:creationId xmlns:a16="http://schemas.microsoft.com/office/drawing/2014/main" id="{4BF822A5-40A9-814F-C1C9-F977208EF956}"/>
              </a:ext>
            </a:extLst>
          </p:cNvPr>
          <p:cNvSpPr>
            <a:spLocks noGrp="1"/>
          </p:cNvSpPr>
          <p:nvPr>
            <p:ph type="body" sz="quarter" idx="10"/>
          </p:nvPr>
        </p:nvSpPr>
        <p:spPr>
          <a:xfrm>
            <a:off x="745694" y="6084439"/>
            <a:ext cx="5963449" cy="380155"/>
          </a:xfrm>
        </p:spPr>
        <p:txBody>
          <a:bodyPr/>
          <a:lstStyle/>
          <a:p>
            <a:r>
              <a:rPr lang="en-US" sz="2000" kern="0" dirty="0">
                <a:effectLst/>
                <a:latin typeface="+mj-lt"/>
                <a:ea typeface="Calibri" panose="020F0502020204030204" pitchFamily="34" charset="0"/>
              </a:rPr>
              <a:t>Nebraska Critical Access Hospitals and </a:t>
            </a:r>
            <a:br>
              <a:rPr lang="en-US" sz="2000" kern="0" dirty="0">
                <a:effectLst/>
                <a:latin typeface="+mj-lt"/>
                <a:ea typeface="Calibri" panose="020F0502020204030204" pitchFamily="34" charset="0"/>
              </a:rPr>
            </a:br>
            <a:r>
              <a:rPr lang="en-US" sz="2000" kern="0" dirty="0">
                <a:effectLst/>
                <a:latin typeface="+mj-lt"/>
                <a:ea typeface="Calibri" panose="020F0502020204030204" pitchFamily="34" charset="0"/>
              </a:rPr>
              <a:t>Rural Health Clinics Conference on Quality</a:t>
            </a:r>
            <a:endParaRPr lang="en-US" sz="2800" dirty="0">
              <a:latin typeface="+mj-lt"/>
            </a:endParaRPr>
          </a:p>
        </p:txBody>
      </p:sp>
      <p:pic>
        <p:nvPicPr>
          <p:cNvPr id="1026" name="Picture 2" descr="Nebraska Hospital Association">
            <a:extLst>
              <a:ext uri="{FF2B5EF4-FFF2-40B4-BE49-F238E27FC236}">
                <a16:creationId xmlns:a16="http://schemas.microsoft.com/office/drawing/2014/main" id="{4017FB7C-11C6-9817-D95A-456C8055A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055" y="5976104"/>
            <a:ext cx="3248484" cy="50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5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AA7FD5-0EF7-4A66-ACE1-DF2D35F5A918}"/>
              </a:ext>
            </a:extLst>
          </p:cNvPr>
          <p:cNvSpPr>
            <a:spLocks noGrp="1"/>
          </p:cNvSpPr>
          <p:nvPr>
            <p:ph type="title"/>
          </p:nvPr>
        </p:nvSpPr>
        <p:spPr/>
        <p:txBody>
          <a:bodyPr vert="horz"/>
          <a:lstStyle/>
          <a:p>
            <a:r>
              <a:rPr lang="en-US" dirty="0">
                <a:latin typeface="Georgia" panose="02040502050405020303" pitchFamily="18" charset="0"/>
              </a:rPr>
              <a:t>Where is Diabetes Prevalence Highest in Rural America?</a:t>
            </a:r>
          </a:p>
        </p:txBody>
      </p:sp>
      <p:grpSp>
        <p:nvGrpSpPr>
          <p:cNvPr id="224" name="State Shapes">
            <a:extLst>
              <a:ext uri="{FF2B5EF4-FFF2-40B4-BE49-F238E27FC236}">
                <a16:creationId xmlns:a16="http://schemas.microsoft.com/office/drawing/2014/main" id="{161D77B2-222F-4CD1-9A9C-B62046C3B585}"/>
              </a:ext>
            </a:extLst>
          </p:cNvPr>
          <p:cNvGrpSpPr/>
          <p:nvPr/>
        </p:nvGrpSpPr>
        <p:grpSpPr>
          <a:xfrm>
            <a:off x="4094548" y="1454100"/>
            <a:ext cx="7460222" cy="4266691"/>
            <a:chOff x="609598" y="1367242"/>
            <a:chExt cx="7460222" cy="4266691"/>
          </a:xfrm>
          <a:solidFill>
            <a:schemeClr val="bg2"/>
          </a:solidFill>
        </p:grpSpPr>
        <p:sp>
          <p:nvSpPr>
            <p:cNvPr id="283" name="Freeform 43">
              <a:extLst>
                <a:ext uri="{FF2B5EF4-FFF2-40B4-BE49-F238E27FC236}">
                  <a16:creationId xmlns:a16="http://schemas.microsoft.com/office/drawing/2014/main" id="{6D7DABA7-4756-459C-A6A9-5F6553B4A19C}"/>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grp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FF0005"/>
                </a:solidFill>
                <a:effectLst/>
                <a:uLnTx/>
                <a:uFillTx/>
                <a:latin typeface="Arial" charset="0"/>
                <a:ea typeface="+mn-ea"/>
                <a:cs typeface="+mn-cs"/>
              </a:endParaRPr>
            </a:p>
          </p:txBody>
        </p:sp>
        <p:sp>
          <p:nvSpPr>
            <p:cNvPr id="284" name="Freeform 45">
              <a:extLst>
                <a:ext uri="{FF2B5EF4-FFF2-40B4-BE49-F238E27FC236}">
                  <a16:creationId xmlns:a16="http://schemas.microsoft.com/office/drawing/2014/main" id="{CF888AF8-DC04-48B3-A009-A436CDF2D5B5}"/>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5" name="Freeform 56">
              <a:extLst>
                <a:ext uri="{FF2B5EF4-FFF2-40B4-BE49-F238E27FC236}">
                  <a16:creationId xmlns:a16="http://schemas.microsoft.com/office/drawing/2014/main" id="{E6BC2989-BB6A-4AF1-A664-867F4AC46523}"/>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6" name="Rectangle 62">
              <a:extLst>
                <a:ext uri="{FF2B5EF4-FFF2-40B4-BE49-F238E27FC236}">
                  <a16:creationId xmlns:a16="http://schemas.microsoft.com/office/drawing/2014/main" id="{9EB4B024-3780-42BA-A5EC-547DE70F46A1}"/>
                </a:ext>
              </a:extLst>
            </p:cNvPr>
            <p:cNvSpPr>
              <a:spLocks noChangeArrowheads="1"/>
            </p:cNvSpPr>
            <p:nvPr/>
          </p:nvSpPr>
          <p:spPr bwMode="auto">
            <a:xfrm>
              <a:off x="609598" y="4072830"/>
              <a:ext cx="1641055" cy="1561103"/>
            </a:xfrm>
            <a:prstGeom prst="rect">
              <a:avLst/>
            </a:prstGeom>
            <a:noFill/>
            <a:ln w="3175" cmpd="sng">
              <a:no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8" name="Wyoming">
              <a:extLst>
                <a:ext uri="{FF2B5EF4-FFF2-40B4-BE49-F238E27FC236}">
                  <a16:creationId xmlns:a16="http://schemas.microsoft.com/office/drawing/2014/main" id="{396A25BA-7CB2-4A9F-B1A2-6A7EB21D6479}"/>
                </a:ext>
              </a:extLst>
            </p:cNvPr>
            <p:cNvSpPr>
              <a:spLocks/>
            </p:cNvSpPr>
            <p:nvPr/>
          </p:nvSpPr>
          <p:spPr bwMode="auto">
            <a:xfrm>
              <a:off x="3240803" y="2318007"/>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9" name="Wisconsin">
              <a:extLst>
                <a:ext uri="{FF2B5EF4-FFF2-40B4-BE49-F238E27FC236}">
                  <a16:creationId xmlns:a16="http://schemas.microsoft.com/office/drawing/2014/main" id="{9053269C-D5CA-4FD4-8A1D-0912164C032D}"/>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0" name="West Virginia">
              <a:extLst>
                <a:ext uri="{FF2B5EF4-FFF2-40B4-BE49-F238E27FC236}">
                  <a16:creationId xmlns:a16="http://schemas.microsoft.com/office/drawing/2014/main" id="{6224DA94-02E1-4585-A54A-29324B6754A4}"/>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1" name="Washington DC">
              <a:extLst>
                <a:ext uri="{FF2B5EF4-FFF2-40B4-BE49-F238E27FC236}">
                  <a16:creationId xmlns:a16="http://schemas.microsoft.com/office/drawing/2014/main" id="{16ECCF1D-C995-4766-8410-7530988956C7}"/>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2" name="Washington">
              <a:extLst>
                <a:ext uri="{FF2B5EF4-FFF2-40B4-BE49-F238E27FC236}">
                  <a16:creationId xmlns:a16="http://schemas.microsoft.com/office/drawing/2014/main" id="{4AA1D69D-606B-4807-BCB3-1A8903ECB7D1}"/>
                </a:ext>
              </a:extLst>
            </p:cNvPr>
            <p:cNvSpPr>
              <a:spLocks/>
            </p:cNvSpPr>
            <p:nvPr/>
          </p:nvSpPr>
          <p:spPr bwMode="auto">
            <a:xfrm>
              <a:off x="1953607" y="1461964"/>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3" name="Virgina">
              <a:extLst>
                <a:ext uri="{FF2B5EF4-FFF2-40B4-BE49-F238E27FC236}">
                  <a16:creationId xmlns:a16="http://schemas.microsoft.com/office/drawing/2014/main" id="{CE08100D-18BE-43D9-BD74-B3EB2B4FB3BE}"/>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4" name="Vermont">
              <a:extLst>
                <a:ext uri="{FF2B5EF4-FFF2-40B4-BE49-F238E27FC236}">
                  <a16:creationId xmlns:a16="http://schemas.microsoft.com/office/drawing/2014/main" id="{CFB8D936-E544-4CB7-9409-9AE249DA09BF}"/>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5" name="Utah">
              <a:extLst>
                <a:ext uri="{FF2B5EF4-FFF2-40B4-BE49-F238E27FC236}">
                  <a16:creationId xmlns:a16="http://schemas.microsoft.com/office/drawing/2014/main" id="{37500BD9-4CEB-4759-AF67-FF946C8EF1C3}"/>
                </a:ext>
              </a:extLst>
            </p:cNvPr>
            <p:cNvSpPr>
              <a:spLocks/>
            </p:cNvSpPr>
            <p:nvPr/>
          </p:nvSpPr>
          <p:spPr bwMode="auto">
            <a:xfrm>
              <a:off x="2802540" y="2720035"/>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96" name="Texas">
              <a:extLst>
                <a:ext uri="{FF2B5EF4-FFF2-40B4-BE49-F238E27FC236}">
                  <a16:creationId xmlns:a16="http://schemas.microsoft.com/office/drawing/2014/main" id="{C9078F4B-C348-40A0-9D6C-32E25614ECE9}"/>
                </a:ext>
              </a:extLst>
            </p:cNvPr>
            <p:cNvSpPr>
              <a:spLocks/>
            </p:cNvSpPr>
            <p:nvPr/>
          </p:nvSpPr>
          <p:spPr bwMode="auto">
            <a:xfrm>
              <a:off x="3674198" y="3700790"/>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7" name="Tennessee">
              <a:extLst>
                <a:ext uri="{FF2B5EF4-FFF2-40B4-BE49-F238E27FC236}">
                  <a16:creationId xmlns:a16="http://schemas.microsoft.com/office/drawing/2014/main" id="{9E4C40B6-9640-46F2-9116-B26AB49C2391}"/>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8" name="South Dakota">
              <a:extLst>
                <a:ext uri="{FF2B5EF4-FFF2-40B4-BE49-F238E27FC236}">
                  <a16:creationId xmlns:a16="http://schemas.microsoft.com/office/drawing/2014/main" id="{596DDE2A-BCE6-48D5-9FA6-EF44F730685A}"/>
                </a:ext>
              </a:extLst>
            </p:cNvPr>
            <p:cNvSpPr>
              <a:spLocks/>
            </p:cNvSpPr>
            <p:nvPr/>
          </p:nvSpPr>
          <p:spPr bwMode="auto">
            <a:xfrm>
              <a:off x="4079997" y="2269375"/>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99" name="South Carolina">
              <a:extLst>
                <a:ext uri="{FF2B5EF4-FFF2-40B4-BE49-F238E27FC236}">
                  <a16:creationId xmlns:a16="http://schemas.microsoft.com/office/drawing/2014/main" id="{7CB13354-7B5D-4F94-ADC4-46157D246228}"/>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0" name="Rhode Island">
              <a:extLst>
                <a:ext uri="{FF2B5EF4-FFF2-40B4-BE49-F238E27FC236}">
                  <a16:creationId xmlns:a16="http://schemas.microsoft.com/office/drawing/2014/main" id="{C837170B-C8AB-4A07-B9FC-D31F740FB5FD}"/>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1" name="Pennsylvania">
              <a:extLst>
                <a:ext uri="{FF2B5EF4-FFF2-40B4-BE49-F238E27FC236}">
                  <a16:creationId xmlns:a16="http://schemas.microsoft.com/office/drawing/2014/main" id="{B6A346CF-6A29-4115-B371-C0AD64FE7623}"/>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2" name="Oregon">
              <a:extLst>
                <a:ext uri="{FF2B5EF4-FFF2-40B4-BE49-F238E27FC236}">
                  <a16:creationId xmlns:a16="http://schemas.microsoft.com/office/drawing/2014/main" id="{08D8444A-1B34-41A4-8A30-204073D5BC4A}"/>
                </a:ext>
              </a:extLst>
            </p:cNvPr>
            <p:cNvSpPr>
              <a:spLocks/>
            </p:cNvSpPr>
            <p:nvPr/>
          </p:nvSpPr>
          <p:spPr bwMode="auto">
            <a:xfrm>
              <a:off x="1721490" y="1831681"/>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3" name="Oklahoma">
              <a:extLst>
                <a:ext uri="{FF2B5EF4-FFF2-40B4-BE49-F238E27FC236}">
                  <a16:creationId xmlns:a16="http://schemas.microsoft.com/office/drawing/2014/main" id="{06917B0F-42CA-409E-92F4-380D74292A88}"/>
                </a:ext>
              </a:extLst>
            </p:cNvPr>
            <p:cNvSpPr>
              <a:spLocks/>
            </p:cNvSpPr>
            <p:nvPr/>
          </p:nvSpPr>
          <p:spPr bwMode="auto">
            <a:xfrm>
              <a:off x="4169273" y="3585693"/>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4" name="Ohio">
              <a:extLst>
                <a:ext uri="{FF2B5EF4-FFF2-40B4-BE49-F238E27FC236}">
                  <a16:creationId xmlns:a16="http://schemas.microsoft.com/office/drawing/2014/main" id="{0607BFCD-E20E-4DCD-B14E-7CE6576A0FFD}"/>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5" name="North Dakota">
              <a:extLst>
                <a:ext uri="{FF2B5EF4-FFF2-40B4-BE49-F238E27FC236}">
                  <a16:creationId xmlns:a16="http://schemas.microsoft.com/office/drawing/2014/main" id="{F42D4F28-C6E7-4FAD-8E0A-60A690397A30}"/>
                </a:ext>
              </a:extLst>
            </p:cNvPr>
            <p:cNvSpPr>
              <a:spLocks/>
            </p:cNvSpPr>
            <p:nvPr/>
          </p:nvSpPr>
          <p:spPr bwMode="auto">
            <a:xfrm>
              <a:off x="4096230" y="1807366"/>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6" name="North Carolina">
              <a:extLst>
                <a:ext uri="{FF2B5EF4-FFF2-40B4-BE49-F238E27FC236}">
                  <a16:creationId xmlns:a16="http://schemas.microsoft.com/office/drawing/2014/main" id="{35611E12-87FF-47EB-9152-D7BCB8553182}"/>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07" name="New York">
              <a:extLst>
                <a:ext uri="{FF2B5EF4-FFF2-40B4-BE49-F238E27FC236}">
                  <a16:creationId xmlns:a16="http://schemas.microsoft.com/office/drawing/2014/main" id="{2BF1179B-9F71-445B-B20D-48D3DDA8D359}"/>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08" name="New Mexico">
              <a:extLst>
                <a:ext uri="{FF2B5EF4-FFF2-40B4-BE49-F238E27FC236}">
                  <a16:creationId xmlns:a16="http://schemas.microsoft.com/office/drawing/2014/main" id="{75C84904-9DA3-4B8B-BDAF-4D857EFFB23D}"/>
                </a:ext>
              </a:extLst>
            </p:cNvPr>
            <p:cNvSpPr>
              <a:spLocks/>
            </p:cNvSpPr>
            <p:nvPr/>
          </p:nvSpPr>
          <p:spPr bwMode="auto">
            <a:xfrm>
              <a:off x="3357674" y="3584073"/>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9" name="New Jersey">
              <a:extLst>
                <a:ext uri="{FF2B5EF4-FFF2-40B4-BE49-F238E27FC236}">
                  <a16:creationId xmlns:a16="http://schemas.microsoft.com/office/drawing/2014/main" id="{74763C71-9DD9-45E7-B191-913201B09860}"/>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0" name="New Hampshire">
              <a:extLst>
                <a:ext uri="{FF2B5EF4-FFF2-40B4-BE49-F238E27FC236}">
                  <a16:creationId xmlns:a16="http://schemas.microsoft.com/office/drawing/2014/main" id="{C54092B6-87CE-4543-A102-BA1BCA282B90}"/>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1" name="Nevada">
              <a:extLst>
                <a:ext uri="{FF2B5EF4-FFF2-40B4-BE49-F238E27FC236}">
                  <a16:creationId xmlns:a16="http://schemas.microsoft.com/office/drawing/2014/main" id="{FB55C3F2-1883-4239-9113-FE5C643EC162}"/>
                </a:ext>
              </a:extLst>
            </p:cNvPr>
            <p:cNvSpPr>
              <a:spLocks/>
            </p:cNvSpPr>
            <p:nvPr/>
          </p:nvSpPr>
          <p:spPr bwMode="auto">
            <a:xfrm>
              <a:off x="2130536" y="2577379"/>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2" name="Nebraska">
              <a:extLst>
                <a:ext uri="{FF2B5EF4-FFF2-40B4-BE49-F238E27FC236}">
                  <a16:creationId xmlns:a16="http://schemas.microsoft.com/office/drawing/2014/main" id="{4CD41F56-4266-4913-87E2-3A58772F6A60}"/>
                </a:ext>
              </a:extLst>
            </p:cNvPr>
            <p:cNvSpPr>
              <a:spLocks/>
            </p:cNvSpPr>
            <p:nvPr/>
          </p:nvSpPr>
          <p:spPr bwMode="auto">
            <a:xfrm>
              <a:off x="4070258" y="2718415"/>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3" name="Montana">
              <a:extLst>
                <a:ext uri="{FF2B5EF4-FFF2-40B4-BE49-F238E27FC236}">
                  <a16:creationId xmlns:a16="http://schemas.microsoft.com/office/drawing/2014/main" id="{01133ED6-92DE-4C77-8BAC-C375AF285CB4}"/>
                </a:ext>
              </a:extLst>
            </p:cNvPr>
            <p:cNvSpPr>
              <a:spLocks/>
            </p:cNvSpPr>
            <p:nvPr/>
          </p:nvSpPr>
          <p:spPr bwMode="auto">
            <a:xfrm>
              <a:off x="2864222" y="1640393"/>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4" name="Missouri">
              <a:extLst>
                <a:ext uri="{FF2B5EF4-FFF2-40B4-BE49-F238E27FC236}">
                  <a16:creationId xmlns:a16="http://schemas.microsoft.com/office/drawing/2014/main" id="{F1E375D0-A3B6-4463-A783-E1D4B68E278E}"/>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5" name="Mississippi">
              <a:extLst>
                <a:ext uri="{FF2B5EF4-FFF2-40B4-BE49-F238E27FC236}">
                  <a16:creationId xmlns:a16="http://schemas.microsoft.com/office/drawing/2014/main" id="{33609F5B-03C1-4CBE-A7B1-09061D81DDD7}"/>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6" name="Minnesota">
              <a:extLst>
                <a:ext uri="{FF2B5EF4-FFF2-40B4-BE49-F238E27FC236}">
                  <a16:creationId xmlns:a16="http://schemas.microsoft.com/office/drawing/2014/main" id="{8B3A8132-DA00-499E-BD6A-ABE793F7D992}"/>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17" name="Michigan">
              <a:extLst>
                <a:ext uri="{FF2B5EF4-FFF2-40B4-BE49-F238E27FC236}">
                  <a16:creationId xmlns:a16="http://schemas.microsoft.com/office/drawing/2014/main" id="{C77FD254-0681-462E-861E-053AD79E6D80}"/>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8" name="Massachusetts">
              <a:extLst>
                <a:ext uri="{FF2B5EF4-FFF2-40B4-BE49-F238E27FC236}">
                  <a16:creationId xmlns:a16="http://schemas.microsoft.com/office/drawing/2014/main" id="{17574997-853F-4A6F-AC6A-C2AC641C9D43}"/>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9" name="Maryland">
              <a:extLst>
                <a:ext uri="{FF2B5EF4-FFF2-40B4-BE49-F238E27FC236}">
                  <a16:creationId xmlns:a16="http://schemas.microsoft.com/office/drawing/2014/main" id="{BB88A735-EFA2-4F02-AC5E-648560FE5872}"/>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0" name="Maine">
              <a:extLst>
                <a:ext uri="{FF2B5EF4-FFF2-40B4-BE49-F238E27FC236}">
                  <a16:creationId xmlns:a16="http://schemas.microsoft.com/office/drawing/2014/main" id="{D6B483F6-76D9-4B80-9FB3-62325628D303}"/>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21" name="Lousiana">
              <a:extLst>
                <a:ext uri="{FF2B5EF4-FFF2-40B4-BE49-F238E27FC236}">
                  <a16:creationId xmlns:a16="http://schemas.microsoft.com/office/drawing/2014/main" id="{8E7DC235-1962-4FA0-BE05-17553C57FE9D}"/>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2" name="Kentucky">
              <a:extLst>
                <a:ext uri="{FF2B5EF4-FFF2-40B4-BE49-F238E27FC236}">
                  <a16:creationId xmlns:a16="http://schemas.microsoft.com/office/drawing/2014/main" id="{6B5CDC32-F139-4B1D-9ECF-D1D002DA8009}"/>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3" name="Kansas">
              <a:extLst>
                <a:ext uri="{FF2B5EF4-FFF2-40B4-BE49-F238E27FC236}">
                  <a16:creationId xmlns:a16="http://schemas.microsoft.com/office/drawing/2014/main" id="{96837915-F53B-4FE2-A900-32EA80E3B22A}"/>
                </a:ext>
              </a:extLst>
            </p:cNvPr>
            <p:cNvSpPr>
              <a:spLocks/>
            </p:cNvSpPr>
            <p:nvPr/>
          </p:nvSpPr>
          <p:spPr bwMode="auto">
            <a:xfrm>
              <a:off x="4294260" y="3122064"/>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4" name="Iowa">
              <a:extLst>
                <a:ext uri="{FF2B5EF4-FFF2-40B4-BE49-F238E27FC236}">
                  <a16:creationId xmlns:a16="http://schemas.microsoft.com/office/drawing/2014/main" id="{F77EAD38-3CE4-4B6D-BC0F-B7A5303F8A92}"/>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9FE6E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5" name="Indiana">
              <a:extLst>
                <a:ext uri="{FF2B5EF4-FFF2-40B4-BE49-F238E27FC236}">
                  <a16:creationId xmlns:a16="http://schemas.microsoft.com/office/drawing/2014/main" id="{580975CE-2AC6-4860-A203-745E505003FF}"/>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6" name="Illiniois">
              <a:extLst>
                <a:ext uri="{FF2B5EF4-FFF2-40B4-BE49-F238E27FC236}">
                  <a16:creationId xmlns:a16="http://schemas.microsoft.com/office/drawing/2014/main" id="{6409C261-9760-4CF0-8830-F5D64C8BCF4E}"/>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7" name="Idaho">
              <a:extLst>
                <a:ext uri="{FF2B5EF4-FFF2-40B4-BE49-F238E27FC236}">
                  <a16:creationId xmlns:a16="http://schemas.microsoft.com/office/drawing/2014/main" id="{2FAE670C-0208-4222-BFE5-2C13B277F9CB}"/>
                </a:ext>
              </a:extLst>
            </p:cNvPr>
            <p:cNvSpPr>
              <a:spLocks/>
            </p:cNvSpPr>
            <p:nvPr/>
          </p:nvSpPr>
          <p:spPr bwMode="auto">
            <a:xfrm>
              <a:off x="2572046" y="1620941"/>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8" name="Hawaii">
              <a:extLst>
                <a:ext uri="{FF2B5EF4-FFF2-40B4-BE49-F238E27FC236}">
                  <a16:creationId xmlns:a16="http://schemas.microsoft.com/office/drawing/2014/main" id="{47A7D3C5-C3E8-498F-B39A-2547B6D1B5B3}"/>
                </a:ext>
              </a:extLst>
            </p:cNvPr>
            <p:cNvSpPr>
              <a:spLocks/>
            </p:cNvSpPr>
            <p:nvPr/>
          </p:nvSpPr>
          <p:spPr bwMode="auto">
            <a:xfrm>
              <a:off x="2137841" y="4733445"/>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CFF2F2"/>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9" name="Georgia">
              <a:extLst>
                <a:ext uri="{FF2B5EF4-FFF2-40B4-BE49-F238E27FC236}">
                  <a16:creationId xmlns:a16="http://schemas.microsoft.com/office/drawing/2014/main" id="{50BAE184-D6D9-43F3-B961-D868243D5B9D}"/>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0" name="Florida">
              <a:extLst>
                <a:ext uri="{FF2B5EF4-FFF2-40B4-BE49-F238E27FC236}">
                  <a16:creationId xmlns:a16="http://schemas.microsoft.com/office/drawing/2014/main" id="{B5175027-9D67-4F57-98B0-5DD4D67E9833}"/>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2F9999"/>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1" name="Delaware">
              <a:extLst>
                <a:ext uri="{FF2B5EF4-FFF2-40B4-BE49-F238E27FC236}">
                  <a16:creationId xmlns:a16="http://schemas.microsoft.com/office/drawing/2014/main" id="{DD921D3B-AFF6-46B4-B68B-4F7A850895F3}"/>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2" name="Connecticut">
              <a:extLst>
                <a:ext uri="{FF2B5EF4-FFF2-40B4-BE49-F238E27FC236}">
                  <a16:creationId xmlns:a16="http://schemas.microsoft.com/office/drawing/2014/main" id="{FDAFB147-648E-4551-B1EC-4B30FEA7B0A6}"/>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3" name="Colorado">
              <a:extLst>
                <a:ext uri="{FF2B5EF4-FFF2-40B4-BE49-F238E27FC236}">
                  <a16:creationId xmlns:a16="http://schemas.microsoft.com/office/drawing/2014/main" id="{9AC307BA-644D-4F8B-8F8F-B5C31719D709}"/>
                </a:ext>
              </a:extLst>
            </p:cNvPr>
            <p:cNvSpPr>
              <a:spLocks/>
            </p:cNvSpPr>
            <p:nvPr/>
          </p:nvSpPr>
          <p:spPr bwMode="auto">
            <a:xfrm>
              <a:off x="3425849" y="2955092"/>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4" name="California">
              <a:extLst>
                <a:ext uri="{FF2B5EF4-FFF2-40B4-BE49-F238E27FC236}">
                  <a16:creationId xmlns:a16="http://schemas.microsoft.com/office/drawing/2014/main" id="{A2945149-23C9-4E1A-9F03-978E6A05432C}"/>
                </a:ext>
              </a:extLst>
            </p:cNvPr>
            <p:cNvSpPr>
              <a:spLocks/>
            </p:cNvSpPr>
            <p:nvPr/>
          </p:nvSpPr>
          <p:spPr bwMode="auto">
            <a:xfrm>
              <a:off x="1650069" y="2431482"/>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5" name="Arkansas">
              <a:extLst>
                <a:ext uri="{FF2B5EF4-FFF2-40B4-BE49-F238E27FC236}">
                  <a16:creationId xmlns:a16="http://schemas.microsoft.com/office/drawing/2014/main" id="{F36C04E9-0C08-4718-8032-A946F984B662}"/>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6" name="Arizona">
              <a:extLst>
                <a:ext uri="{FF2B5EF4-FFF2-40B4-BE49-F238E27FC236}">
                  <a16:creationId xmlns:a16="http://schemas.microsoft.com/office/drawing/2014/main" id="{CA08787B-5313-40CE-B6FB-1E0E6FFB5A9B}"/>
                </a:ext>
              </a:extLst>
            </p:cNvPr>
            <p:cNvSpPr>
              <a:spLocks/>
            </p:cNvSpPr>
            <p:nvPr/>
          </p:nvSpPr>
          <p:spPr bwMode="auto">
            <a:xfrm>
              <a:off x="2614249" y="3491671"/>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3ECCCC"/>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7" name="Alaska">
              <a:extLst>
                <a:ext uri="{FF2B5EF4-FFF2-40B4-BE49-F238E27FC236}">
                  <a16:creationId xmlns:a16="http://schemas.microsoft.com/office/drawing/2014/main" id="{5D02EF36-7F1B-40CB-BCD3-EBDADCC702F5}"/>
                </a:ext>
              </a:extLst>
            </p:cNvPr>
            <p:cNvSpPr>
              <a:spLocks/>
            </p:cNvSpPr>
            <p:nvPr/>
          </p:nvSpPr>
          <p:spPr bwMode="auto">
            <a:xfrm>
              <a:off x="691098" y="4040632"/>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CFF2F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8" name="Alabama">
              <a:extLst>
                <a:ext uri="{FF2B5EF4-FFF2-40B4-BE49-F238E27FC236}">
                  <a16:creationId xmlns:a16="http://schemas.microsoft.com/office/drawing/2014/main" id="{4BD55D78-231A-4F1A-9ECF-74DF7EB4573A}"/>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19545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225" name="State Abbreviations">
            <a:extLst>
              <a:ext uri="{FF2B5EF4-FFF2-40B4-BE49-F238E27FC236}">
                <a16:creationId xmlns:a16="http://schemas.microsoft.com/office/drawing/2014/main" id="{9285BC25-95A3-4128-8DAE-5A79BCCA4B63}"/>
              </a:ext>
            </a:extLst>
          </p:cNvPr>
          <p:cNvGrpSpPr/>
          <p:nvPr/>
        </p:nvGrpSpPr>
        <p:grpSpPr>
          <a:xfrm>
            <a:off x="4796193" y="1648190"/>
            <a:ext cx="6795181" cy="3856487"/>
            <a:chOff x="1311242" y="1561331"/>
            <a:chExt cx="6795181" cy="3856487"/>
          </a:xfrm>
        </p:grpSpPr>
        <p:sp>
          <p:nvSpPr>
            <p:cNvPr id="226" name="Wyoming">
              <a:extLst>
                <a:ext uri="{FF2B5EF4-FFF2-40B4-BE49-F238E27FC236}">
                  <a16:creationId xmlns:a16="http://schemas.microsoft.com/office/drawing/2014/main" id="{0D87D85D-7645-4270-9404-2F846A22080C}"/>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WY</a:t>
              </a:r>
            </a:p>
          </p:txBody>
        </p:sp>
        <p:sp>
          <p:nvSpPr>
            <p:cNvPr id="227" name="Wisconsin">
              <a:extLst>
                <a:ext uri="{FF2B5EF4-FFF2-40B4-BE49-F238E27FC236}">
                  <a16:creationId xmlns:a16="http://schemas.microsoft.com/office/drawing/2014/main" id="{5DB703B1-ED84-41B8-BD22-7141634EC102}"/>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WI</a:t>
              </a:r>
            </a:p>
          </p:txBody>
        </p:sp>
        <p:sp>
          <p:nvSpPr>
            <p:cNvPr id="228" name="West Virginia">
              <a:extLst>
                <a:ext uri="{FF2B5EF4-FFF2-40B4-BE49-F238E27FC236}">
                  <a16:creationId xmlns:a16="http://schemas.microsoft.com/office/drawing/2014/main" id="{29DB5465-72D1-4143-B418-B37AA19ED5AA}"/>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WV</a:t>
              </a:r>
            </a:p>
          </p:txBody>
        </p:sp>
        <p:sp>
          <p:nvSpPr>
            <p:cNvPr id="230" name="Washington">
              <a:extLst>
                <a:ext uri="{FF2B5EF4-FFF2-40B4-BE49-F238E27FC236}">
                  <a16:creationId xmlns:a16="http://schemas.microsoft.com/office/drawing/2014/main" id="{88F676C3-7392-46C8-8E79-EF9A923095AB}"/>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WA</a:t>
              </a:r>
            </a:p>
          </p:txBody>
        </p:sp>
        <p:sp>
          <p:nvSpPr>
            <p:cNvPr id="231" name="Virginia">
              <a:extLst>
                <a:ext uri="{FF2B5EF4-FFF2-40B4-BE49-F238E27FC236}">
                  <a16:creationId xmlns:a16="http://schemas.microsoft.com/office/drawing/2014/main" id="{ED57C666-9B7A-407C-A6D1-F3427CBEC89D}"/>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VA</a:t>
              </a:r>
            </a:p>
          </p:txBody>
        </p:sp>
        <p:sp>
          <p:nvSpPr>
            <p:cNvPr id="232" name="Vermont">
              <a:extLst>
                <a:ext uri="{FF2B5EF4-FFF2-40B4-BE49-F238E27FC236}">
                  <a16:creationId xmlns:a16="http://schemas.microsoft.com/office/drawing/2014/main" id="{564EA427-52E8-47D2-9F32-C08DFDDAD4CA}"/>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VT</a:t>
              </a:r>
            </a:p>
          </p:txBody>
        </p:sp>
        <p:sp>
          <p:nvSpPr>
            <p:cNvPr id="233" name="Utah">
              <a:extLst>
                <a:ext uri="{FF2B5EF4-FFF2-40B4-BE49-F238E27FC236}">
                  <a16:creationId xmlns:a16="http://schemas.microsoft.com/office/drawing/2014/main" id="{3DCEAEEF-D1A8-431D-AD00-FD7C4782A0A2}"/>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UT</a:t>
              </a:r>
            </a:p>
          </p:txBody>
        </p:sp>
        <p:sp>
          <p:nvSpPr>
            <p:cNvPr id="234" name="Texas">
              <a:extLst>
                <a:ext uri="{FF2B5EF4-FFF2-40B4-BE49-F238E27FC236}">
                  <a16:creationId xmlns:a16="http://schemas.microsoft.com/office/drawing/2014/main" id="{CDF74BB6-A371-4D32-9539-930E0B4038F1}"/>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TX</a:t>
              </a:r>
            </a:p>
          </p:txBody>
        </p:sp>
        <p:sp>
          <p:nvSpPr>
            <p:cNvPr id="235" name="Tennessee">
              <a:extLst>
                <a:ext uri="{FF2B5EF4-FFF2-40B4-BE49-F238E27FC236}">
                  <a16:creationId xmlns:a16="http://schemas.microsoft.com/office/drawing/2014/main" id="{7050CE12-0AD1-47C5-911A-4AADE7CF93A1}"/>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TN</a:t>
              </a:r>
            </a:p>
          </p:txBody>
        </p:sp>
        <p:sp>
          <p:nvSpPr>
            <p:cNvPr id="236" name="South Dakota">
              <a:extLst>
                <a:ext uri="{FF2B5EF4-FFF2-40B4-BE49-F238E27FC236}">
                  <a16:creationId xmlns:a16="http://schemas.microsoft.com/office/drawing/2014/main" id="{ED1662ED-1A74-4A24-A47E-86DE27291D33}"/>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SD</a:t>
              </a:r>
            </a:p>
          </p:txBody>
        </p:sp>
        <p:sp>
          <p:nvSpPr>
            <p:cNvPr id="237" name="South Carolina">
              <a:extLst>
                <a:ext uri="{FF2B5EF4-FFF2-40B4-BE49-F238E27FC236}">
                  <a16:creationId xmlns:a16="http://schemas.microsoft.com/office/drawing/2014/main" id="{C8950C75-2A32-4D82-BF37-A3948DE62E3A}"/>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238" name="Rhode Island">
              <a:extLst>
                <a:ext uri="{FF2B5EF4-FFF2-40B4-BE49-F238E27FC236}">
                  <a16:creationId xmlns:a16="http://schemas.microsoft.com/office/drawing/2014/main" id="{39F74050-848A-40DC-A407-A9C272DEDC31}"/>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239" name="Pennsylvania">
              <a:extLst>
                <a:ext uri="{FF2B5EF4-FFF2-40B4-BE49-F238E27FC236}">
                  <a16:creationId xmlns:a16="http://schemas.microsoft.com/office/drawing/2014/main" id="{DDA31F71-90EC-4C7E-8780-EC1EEFA45B41}"/>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a:t>
              </a:r>
            </a:p>
          </p:txBody>
        </p:sp>
        <p:sp>
          <p:nvSpPr>
            <p:cNvPr id="240" name="Oregon">
              <a:extLst>
                <a:ext uri="{FF2B5EF4-FFF2-40B4-BE49-F238E27FC236}">
                  <a16:creationId xmlns:a16="http://schemas.microsoft.com/office/drawing/2014/main" id="{E56D420A-9152-4E89-B4A6-CB320487D560}"/>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OR</a:t>
              </a:r>
            </a:p>
          </p:txBody>
        </p:sp>
        <p:sp>
          <p:nvSpPr>
            <p:cNvPr id="241" name="Oklahoma">
              <a:extLst>
                <a:ext uri="{FF2B5EF4-FFF2-40B4-BE49-F238E27FC236}">
                  <a16:creationId xmlns:a16="http://schemas.microsoft.com/office/drawing/2014/main" id="{70E334C2-F4DF-43DC-85BC-903EA4ECFB4C}"/>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242" name="Ohio">
              <a:extLst>
                <a:ext uri="{FF2B5EF4-FFF2-40B4-BE49-F238E27FC236}">
                  <a16:creationId xmlns:a16="http://schemas.microsoft.com/office/drawing/2014/main" id="{F4E13CC2-25F3-46C7-AD1F-7F2809B2D031}"/>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OH</a:t>
              </a:r>
            </a:p>
          </p:txBody>
        </p:sp>
        <p:sp>
          <p:nvSpPr>
            <p:cNvPr id="243" name="North Dakota">
              <a:extLst>
                <a:ext uri="{FF2B5EF4-FFF2-40B4-BE49-F238E27FC236}">
                  <a16:creationId xmlns:a16="http://schemas.microsoft.com/office/drawing/2014/main" id="{0034D122-B877-4489-B95A-533C95BDF47D}"/>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ND</a:t>
              </a:r>
            </a:p>
          </p:txBody>
        </p:sp>
        <p:sp>
          <p:nvSpPr>
            <p:cNvPr id="244" name="North Carolina">
              <a:extLst>
                <a:ext uri="{FF2B5EF4-FFF2-40B4-BE49-F238E27FC236}">
                  <a16:creationId xmlns:a16="http://schemas.microsoft.com/office/drawing/2014/main" id="{75E50D44-BEC1-4FC3-9B26-EB8A186C1E9A}"/>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245" name="New York">
              <a:extLst>
                <a:ext uri="{FF2B5EF4-FFF2-40B4-BE49-F238E27FC236}">
                  <a16:creationId xmlns:a16="http://schemas.microsoft.com/office/drawing/2014/main" id="{663A1F1F-4301-4037-B168-147AC611DFB0}"/>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NY</a:t>
              </a:r>
            </a:p>
          </p:txBody>
        </p:sp>
        <p:sp>
          <p:nvSpPr>
            <p:cNvPr id="246" name="New Mexico">
              <a:extLst>
                <a:ext uri="{FF2B5EF4-FFF2-40B4-BE49-F238E27FC236}">
                  <a16:creationId xmlns:a16="http://schemas.microsoft.com/office/drawing/2014/main" id="{1F6D7EF8-A08A-456D-B005-D769F3B29F52}"/>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NM</a:t>
              </a:r>
            </a:p>
          </p:txBody>
        </p:sp>
        <p:sp>
          <p:nvSpPr>
            <p:cNvPr id="247" name="New Jersey">
              <a:extLst>
                <a:ext uri="{FF2B5EF4-FFF2-40B4-BE49-F238E27FC236}">
                  <a16:creationId xmlns:a16="http://schemas.microsoft.com/office/drawing/2014/main" id="{8AC9553B-1422-4066-A843-6CEEEC7397C8}"/>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NJ</a:t>
              </a:r>
            </a:p>
          </p:txBody>
        </p:sp>
        <p:sp>
          <p:nvSpPr>
            <p:cNvPr id="248" name="New Hampshire">
              <a:extLst>
                <a:ext uri="{FF2B5EF4-FFF2-40B4-BE49-F238E27FC236}">
                  <a16:creationId xmlns:a16="http://schemas.microsoft.com/office/drawing/2014/main" id="{D5281F6D-096B-431F-A472-7EF3A68E9762}"/>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NH</a:t>
              </a:r>
            </a:p>
          </p:txBody>
        </p:sp>
        <p:sp>
          <p:nvSpPr>
            <p:cNvPr id="249" name="Nevada">
              <a:extLst>
                <a:ext uri="{FF2B5EF4-FFF2-40B4-BE49-F238E27FC236}">
                  <a16:creationId xmlns:a16="http://schemas.microsoft.com/office/drawing/2014/main" id="{8A4CFD14-C96A-40EC-9E6B-CBB0D26A267C}"/>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NV</a:t>
              </a:r>
            </a:p>
          </p:txBody>
        </p:sp>
        <p:sp>
          <p:nvSpPr>
            <p:cNvPr id="250" name="Nebraska">
              <a:extLst>
                <a:ext uri="{FF2B5EF4-FFF2-40B4-BE49-F238E27FC236}">
                  <a16:creationId xmlns:a16="http://schemas.microsoft.com/office/drawing/2014/main" id="{40FFADD2-4B63-448A-9C58-5C26A990CA66}"/>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a:t>
              </a:r>
            </a:p>
          </p:txBody>
        </p:sp>
        <p:sp>
          <p:nvSpPr>
            <p:cNvPr id="251" name="Montana">
              <a:extLst>
                <a:ext uri="{FF2B5EF4-FFF2-40B4-BE49-F238E27FC236}">
                  <a16:creationId xmlns:a16="http://schemas.microsoft.com/office/drawing/2014/main" id="{150B5709-B544-420E-88E9-DE7C06B8499F}"/>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MT</a:t>
              </a:r>
            </a:p>
          </p:txBody>
        </p:sp>
        <p:sp>
          <p:nvSpPr>
            <p:cNvPr id="252" name="Missouri">
              <a:extLst>
                <a:ext uri="{FF2B5EF4-FFF2-40B4-BE49-F238E27FC236}">
                  <a16:creationId xmlns:a16="http://schemas.microsoft.com/office/drawing/2014/main" id="{A6831991-263E-4E4E-8BAB-E0D73876D1E6}"/>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a:t>
              </a:r>
            </a:p>
          </p:txBody>
        </p:sp>
        <p:sp>
          <p:nvSpPr>
            <p:cNvPr id="253" name="Mississippi">
              <a:extLst>
                <a:ext uri="{FF2B5EF4-FFF2-40B4-BE49-F238E27FC236}">
                  <a16:creationId xmlns:a16="http://schemas.microsoft.com/office/drawing/2014/main" id="{925E6383-7943-44B5-9A15-9AAF8BA9FA00}"/>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254" name="Minnesota">
              <a:extLst>
                <a:ext uri="{FF2B5EF4-FFF2-40B4-BE49-F238E27FC236}">
                  <a16:creationId xmlns:a16="http://schemas.microsoft.com/office/drawing/2014/main" id="{251A2F83-AF07-44D8-BA51-DAE343698E29}"/>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MN</a:t>
              </a:r>
            </a:p>
          </p:txBody>
        </p:sp>
        <p:sp>
          <p:nvSpPr>
            <p:cNvPr id="255" name="Michigan">
              <a:extLst>
                <a:ext uri="{FF2B5EF4-FFF2-40B4-BE49-F238E27FC236}">
                  <a16:creationId xmlns:a16="http://schemas.microsoft.com/office/drawing/2014/main" id="{236F5932-86D7-454B-86D0-C57EFCE8BCB2}"/>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MI</a:t>
              </a:r>
            </a:p>
          </p:txBody>
        </p:sp>
        <p:sp>
          <p:nvSpPr>
            <p:cNvPr id="256" name="Massachusetts">
              <a:extLst>
                <a:ext uri="{FF2B5EF4-FFF2-40B4-BE49-F238E27FC236}">
                  <a16:creationId xmlns:a16="http://schemas.microsoft.com/office/drawing/2014/main" id="{4E5ED53B-37DF-4FA9-B996-6DF8DBA73F2A}"/>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257" name="Maryland">
              <a:extLst>
                <a:ext uri="{FF2B5EF4-FFF2-40B4-BE49-F238E27FC236}">
                  <a16:creationId xmlns:a16="http://schemas.microsoft.com/office/drawing/2014/main" id="{8994022F-8741-4CD1-BB27-B9B9C5A3C4B3}"/>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258" name="Maine">
              <a:extLst>
                <a:ext uri="{FF2B5EF4-FFF2-40B4-BE49-F238E27FC236}">
                  <a16:creationId xmlns:a16="http://schemas.microsoft.com/office/drawing/2014/main" id="{AB903CA9-B0F8-44BE-8872-68665D6752D8}"/>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259" name="Lousiana">
              <a:extLst>
                <a:ext uri="{FF2B5EF4-FFF2-40B4-BE49-F238E27FC236}">
                  <a16:creationId xmlns:a16="http://schemas.microsoft.com/office/drawing/2014/main" id="{8D6AA8B1-3191-4FD8-AAB5-9B08AFB01E62}"/>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LA</a:t>
              </a:r>
            </a:p>
          </p:txBody>
        </p:sp>
        <p:sp>
          <p:nvSpPr>
            <p:cNvPr id="260" name="Kentucky">
              <a:extLst>
                <a:ext uri="{FF2B5EF4-FFF2-40B4-BE49-F238E27FC236}">
                  <a16:creationId xmlns:a16="http://schemas.microsoft.com/office/drawing/2014/main" id="{42ACFD1B-61C8-4AA8-A70F-F0EDDE1FB89F}"/>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KY</a:t>
              </a:r>
            </a:p>
          </p:txBody>
        </p:sp>
        <p:sp>
          <p:nvSpPr>
            <p:cNvPr id="261" name="Kansas">
              <a:extLst>
                <a:ext uri="{FF2B5EF4-FFF2-40B4-BE49-F238E27FC236}">
                  <a16:creationId xmlns:a16="http://schemas.microsoft.com/office/drawing/2014/main" id="{1EA1E654-B554-4F85-ADEB-F3BA05A08323}"/>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KS</a:t>
              </a:r>
            </a:p>
          </p:txBody>
        </p:sp>
        <p:sp>
          <p:nvSpPr>
            <p:cNvPr id="262" name="Iowa">
              <a:extLst>
                <a:ext uri="{FF2B5EF4-FFF2-40B4-BE49-F238E27FC236}">
                  <a16:creationId xmlns:a16="http://schemas.microsoft.com/office/drawing/2014/main" id="{25BFE4EF-4D33-497B-B775-F14DC9D0E6EE}"/>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IA</a:t>
              </a:r>
            </a:p>
          </p:txBody>
        </p:sp>
        <p:sp>
          <p:nvSpPr>
            <p:cNvPr id="263" name="Indiana">
              <a:extLst>
                <a:ext uri="{FF2B5EF4-FFF2-40B4-BE49-F238E27FC236}">
                  <a16:creationId xmlns:a16="http://schemas.microsoft.com/office/drawing/2014/main" id="{4FE138CB-E933-4256-9E2E-E5DE94FEA762}"/>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264" name="Illinois">
              <a:extLst>
                <a:ext uri="{FF2B5EF4-FFF2-40B4-BE49-F238E27FC236}">
                  <a16:creationId xmlns:a16="http://schemas.microsoft.com/office/drawing/2014/main" id="{C7912F7E-D090-4636-A370-A62FC053AFB3}"/>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IL</a:t>
              </a:r>
            </a:p>
          </p:txBody>
        </p:sp>
        <p:sp>
          <p:nvSpPr>
            <p:cNvPr id="265" name="Idaho">
              <a:extLst>
                <a:ext uri="{FF2B5EF4-FFF2-40B4-BE49-F238E27FC236}">
                  <a16:creationId xmlns:a16="http://schemas.microsoft.com/office/drawing/2014/main" id="{5FF72687-9EB7-4746-A0D9-A1868FCBF566}"/>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ID</a:t>
              </a:r>
            </a:p>
          </p:txBody>
        </p:sp>
        <p:sp>
          <p:nvSpPr>
            <p:cNvPr id="266" name="Hawaii">
              <a:extLst>
                <a:ext uri="{FF2B5EF4-FFF2-40B4-BE49-F238E27FC236}">
                  <a16:creationId xmlns:a16="http://schemas.microsoft.com/office/drawing/2014/main" id="{CB19F9A4-A2D4-41E0-B2B8-4EDAA7C97AC9}"/>
                </a:ext>
              </a:extLst>
            </p:cNvPr>
            <p:cNvSpPr>
              <a:spLocks noChangeArrowheads="1"/>
            </p:cNvSpPr>
            <p:nvPr/>
          </p:nvSpPr>
          <p:spPr bwMode="auto">
            <a:xfrm>
              <a:off x="2885237" y="5202409"/>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267" name="Georgia">
              <a:extLst>
                <a:ext uri="{FF2B5EF4-FFF2-40B4-BE49-F238E27FC236}">
                  <a16:creationId xmlns:a16="http://schemas.microsoft.com/office/drawing/2014/main" id="{6E490E49-08F6-4CD2-A71E-279C0FA8D967}"/>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268" name="Florida">
              <a:extLst>
                <a:ext uri="{FF2B5EF4-FFF2-40B4-BE49-F238E27FC236}">
                  <a16:creationId xmlns:a16="http://schemas.microsoft.com/office/drawing/2014/main" id="{18539FC4-C1AC-4FC3-9A00-4046F648448D}"/>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FL</a:t>
              </a:r>
            </a:p>
          </p:txBody>
        </p:sp>
        <p:sp>
          <p:nvSpPr>
            <p:cNvPr id="269" name="Delaware">
              <a:extLst>
                <a:ext uri="{FF2B5EF4-FFF2-40B4-BE49-F238E27FC236}">
                  <a16:creationId xmlns:a16="http://schemas.microsoft.com/office/drawing/2014/main" id="{2EBEE892-76B4-49A9-911C-E7D95B804D60}"/>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270" name="Connecticut">
              <a:extLst>
                <a:ext uri="{FF2B5EF4-FFF2-40B4-BE49-F238E27FC236}">
                  <a16:creationId xmlns:a16="http://schemas.microsoft.com/office/drawing/2014/main" id="{01D5DFBD-AE42-468A-B257-5A6B4ACA742F}"/>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271" name="Colorado">
              <a:extLst>
                <a:ext uri="{FF2B5EF4-FFF2-40B4-BE49-F238E27FC236}">
                  <a16:creationId xmlns:a16="http://schemas.microsoft.com/office/drawing/2014/main" id="{692205E7-1022-4C5F-BE6B-9888C6FAC877}"/>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CO</a:t>
              </a:r>
            </a:p>
          </p:txBody>
        </p:sp>
        <p:sp>
          <p:nvSpPr>
            <p:cNvPr id="272" name="California">
              <a:extLst>
                <a:ext uri="{FF2B5EF4-FFF2-40B4-BE49-F238E27FC236}">
                  <a16:creationId xmlns:a16="http://schemas.microsoft.com/office/drawing/2014/main" id="{551C17DE-B902-40D1-B12E-3B237C1F7D09}"/>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CA</a:t>
              </a:r>
            </a:p>
          </p:txBody>
        </p:sp>
        <p:sp>
          <p:nvSpPr>
            <p:cNvPr id="273" name="Arkansas">
              <a:extLst>
                <a:ext uri="{FF2B5EF4-FFF2-40B4-BE49-F238E27FC236}">
                  <a16:creationId xmlns:a16="http://schemas.microsoft.com/office/drawing/2014/main" id="{8E3198E2-5571-42FC-A6E8-4DF9253398E5}"/>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AR</a:t>
              </a:r>
            </a:p>
          </p:txBody>
        </p:sp>
        <p:sp>
          <p:nvSpPr>
            <p:cNvPr id="274" name="Arizona">
              <a:extLst>
                <a:ext uri="{FF2B5EF4-FFF2-40B4-BE49-F238E27FC236}">
                  <a16:creationId xmlns:a16="http://schemas.microsoft.com/office/drawing/2014/main" id="{1312FA68-4D61-4E08-BE63-ACA9C1EB4F0C}"/>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AZ</a:t>
              </a:r>
            </a:p>
          </p:txBody>
        </p:sp>
        <p:sp>
          <p:nvSpPr>
            <p:cNvPr id="275" name="Alaska">
              <a:extLst>
                <a:ext uri="{FF2B5EF4-FFF2-40B4-BE49-F238E27FC236}">
                  <a16:creationId xmlns:a16="http://schemas.microsoft.com/office/drawing/2014/main" id="{C9FAEA09-3D7B-4893-B62A-16A79003AB6C}"/>
                </a:ext>
              </a:extLst>
            </p:cNvPr>
            <p:cNvSpPr>
              <a:spLocks noChangeArrowheads="1"/>
            </p:cNvSpPr>
            <p:nvPr/>
          </p:nvSpPr>
          <p:spPr bwMode="auto">
            <a:xfrm>
              <a:off x="1311242" y="43799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AK</a:t>
              </a:r>
            </a:p>
          </p:txBody>
        </p:sp>
        <p:sp>
          <p:nvSpPr>
            <p:cNvPr id="276" name="Alabama">
              <a:extLst>
                <a:ext uri="{FF2B5EF4-FFF2-40B4-BE49-F238E27FC236}">
                  <a16:creationId xmlns:a16="http://schemas.microsoft.com/office/drawing/2014/main" id="{D50E2CF5-C0D6-4F38-8616-3000C0CF97E9}"/>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277" name="Straight Connector 276">
              <a:extLst>
                <a:ext uri="{FF2B5EF4-FFF2-40B4-BE49-F238E27FC236}">
                  <a16:creationId xmlns:a16="http://schemas.microsoft.com/office/drawing/2014/main" id="{CCE36ED0-CC6A-48A8-A678-34B1337F53F1}"/>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0444B63-3A5E-435A-A8FD-22A4A132319F}"/>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716E8D9-4930-436A-87D0-F47E1C3CE97B}"/>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9C33DF0-E944-486E-9D05-14A595C24356}"/>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3C30F42-6F47-456B-8F77-F40170310211}"/>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91C60E9C-A7A3-455C-9925-BCBCA8BE7158}"/>
              </a:ext>
            </a:extLst>
          </p:cNvPr>
          <p:cNvSpPr txBox="1"/>
          <p:nvPr/>
        </p:nvSpPr>
        <p:spPr>
          <a:xfrm>
            <a:off x="313550" y="6218149"/>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a:t>
            </a:r>
            <a:r>
              <a:rPr lang="en-US" sz="800" dirty="0">
                <a:solidFill>
                  <a:prstClr val="black"/>
                </a:solidFill>
                <a:latin typeface="Segoe UI"/>
                <a:ea typeface="Verdana" panose="020B0604030504040204" pitchFamily="34" charset="0"/>
                <a:cs typeface="Verdana" panose="020B0604030504040204" pitchFamily="34" charset="0"/>
              </a:rPr>
              <a:t>O</a:t>
            </a:r>
            <a:r>
              <a:rPr kumimoji="0" lang="en-US" sz="8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ctober</a:t>
            </a: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2024</a:t>
            </a:r>
          </a:p>
        </p:txBody>
      </p:sp>
      <p:grpSp>
        <p:nvGrpSpPr>
          <p:cNvPr id="3" name="Group 2">
            <a:extLst>
              <a:ext uri="{FF2B5EF4-FFF2-40B4-BE49-F238E27FC236}">
                <a16:creationId xmlns:a16="http://schemas.microsoft.com/office/drawing/2014/main" id="{CC3BDEB4-570A-CF42-C9C7-86A9787463D8}"/>
              </a:ext>
            </a:extLst>
          </p:cNvPr>
          <p:cNvGrpSpPr/>
          <p:nvPr/>
        </p:nvGrpSpPr>
        <p:grpSpPr>
          <a:xfrm>
            <a:off x="6154257" y="5966352"/>
            <a:ext cx="4711888" cy="446181"/>
            <a:chOff x="5782687" y="6038350"/>
            <a:chExt cx="4386426" cy="316843"/>
          </a:xfrm>
        </p:grpSpPr>
        <p:sp>
          <p:nvSpPr>
            <p:cNvPr id="4" name="Rectangle 3">
              <a:extLst>
                <a:ext uri="{FF2B5EF4-FFF2-40B4-BE49-F238E27FC236}">
                  <a16:creationId xmlns:a16="http://schemas.microsoft.com/office/drawing/2014/main" id="{33236F6F-272F-EEE8-4640-927B26DE8552}"/>
                </a:ext>
              </a:extLst>
            </p:cNvPr>
            <p:cNvSpPr/>
            <p:nvPr/>
          </p:nvSpPr>
          <p:spPr>
            <a:xfrm>
              <a:off x="6490212" y="6272909"/>
              <a:ext cx="485368" cy="73890"/>
            </a:xfrm>
            <a:prstGeom prst="rect">
              <a:avLst/>
            </a:prstGeom>
            <a:solidFill>
              <a:srgbClr val="CFF2F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5" name="Rectangle 4">
              <a:extLst>
                <a:ext uri="{FF2B5EF4-FFF2-40B4-BE49-F238E27FC236}">
                  <a16:creationId xmlns:a16="http://schemas.microsoft.com/office/drawing/2014/main" id="{ED49294A-6640-7290-FF3F-C643CE1E5624}"/>
                </a:ext>
              </a:extLst>
            </p:cNvPr>
            <p:cNvSpPr/>
            <p:nvPr/>
          </p:nvSpPr>
          <p:spPr>
            <a:xfrm>
              <a:off x="7252815" y="6272909"/>
              <a:ext cx="485368" cy="73890"/>
            </a:xfrm>
            <a:prstGeom prst="rect">
              <a:avLst/>
            </a:prstGeom>
            <a:solidFill>
              <a:srgbClr val="9FE6E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6" name="Rectangle 5">
              <a:extLst>
                <a:ext uri="{FF2B5EF4-FFF2-40B4-BE49-F238E27FC236}">
                  <a16:creationId xmlns:a16="http://schemas.microsoft.com/office/drawing/2014/main" id="{D8A568CC-4B77-A276-8441-28D02A60A5D0}"/>
                </a:ext>
              </a:extLst>
            </p:cNvPr>
            <p:cNvSpPr/>
            <p:nvPr/>
          </p:nvSpPr>
          <p:spPr>
            <a:xfrm>
              <a:off x="8015418" y="6272909"/>
              <a:ext cx="485368" cy="73890"/>
            </a:xfrm>
            <a:prstGeom prst="rect">
              <a:avLst/>
            </a:prstGeom>
            <a:solidFill>
              <a:srgbClr val="3ECC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48CFEA19-FB96-54B8-A26D-4ACD23472187}"/>
                </a:ext>
              </a:extLst>
            </p:cNvPr>
            <p:cNvSpPr/>
            <p:nvPr/>
          </p:nvSpPr>
          <p:spPr>
            <a:xfrm>
              <a:off x="8772640" y="6272909"/>
              <a:ext cx="485368" cy="73890"/>
            </a:xfrm>
            <a:prstGeom prst="rect">
              <a:avLst/>
            </a:prstGeom>
            <a:solidFill>
              <a:srgbClr val="2F99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8" name="Rectangle 7">
              <a:extLst>
                <a:ext uri="{FF2B5EF4-FFF2-40B4-BE49-F238E27FC236}">
                  <a16:creationId xmlns:a16="http://schemas.microsoft.com/office/drawing/2014/main" id="{32194C30-60A7-9B6B-416D-4C1602133A98}"/>
                </a:ext>
              </a:extLst>
            </p:cNvPr>
            <p:cNvSpPr/>
            <p:nvPr/>
          </p:nvSpPr>
          <p:spPr>
            <a:xfrm>
              <a:off x="9529862" y="6272909"/>
              <a:ext cx="485368" cy="73890"/>
            </a:xfrm>
            <a:prstGeom prst="rect">
              <a:avLst/>
            </a:prstGeom>
            <a:solidFill>
              <a:srgbClr val="19545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9" name="TextBox 8">
              <a:extLst>
                <a:ext uri="{FF2B5EF4-FFF2-40B4-BE49-F238E27FC236}">
                  <a16:creationId xmlns:a16="http://schemas.microsoft.com/office/drawing/2014/main" id="{D821AD0F-C46E-0BE8-AA53-9B2B6E2C9DDF}"/>
                </a:ext>
              </a:extLst>
            </p:cNvPr>
            <p:cNvSpPr txBox="1"/>
            <p:nvPr/>
          </p:nvSpPr>
          <p:spPr>
            <a:xfrm>
              <a:off x="6404915" y="6038350"/>
              <a:ext cx="645843"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1%-19%</a:t>
              </a:r>
            </a:p>
          </p:txBody>
        </p:sp>
        <p:sp>
          <p:nvSpPr>
            <p:cNvPr id="10" name="TextBox 9">
              <a:extLst>
                <a:ext uri="{FF2B5EF4-FFF2-40B4-BE49-F238E27FC236}">
                  <a16:creationId xmlns:a16="http://schemas.microsoft.com/office/drawing/2014/main" id="{6A117D62-0554-0375-4752-5EFF98510FFD}"/>
                </a:ext>
              </a:extLst>
            </p:cNvPr>
            <p:cNvSpPr txBox="1"/>
            <p:nvPr/>
          </p:nvSpPr>
          <p:spPr>
            <a:xfrm>
              <a:off x="7104748" y="6038350"/>
              <a:ext cx="775421"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20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%-39%</a:t>
              </a:r>
            </a:p>
          </p:txBody>
        </p:sp>
        <p:sp>
          <p:nvSpPr>
            <p:cNvPr id="11" name="TextBox 10">
              <a:extLst>
                <a:ext uri="{FF2B5EF4-FFF2-40B4-BE49-F238E27FC236}">
                  <a16:creationId xmlns:a16="http://schemas.microsoft.com/office/drawing/2014/main" id="{2E8C0A9A-6E6F-C13B-731D-D01FAA2DBC1D}"/>
                </a:ext>
              </a:extLst>
            </p:cNvPr>
            <p:cNvSpPr txBox="1"/>
            <p:nvPr/>
          </p:nvSpPr>
          <p:spPr>
            <a:xfrm>
              <a:off x="7873651" y="6038350"/>
              <a:ext cx="805366"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40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%-59%</a:t>
              </a:r>
            </a:p>
          </p:txBody>
        </p:sp>
        <p:sp>
          <p:nvSpPr>
            <p:cNvPr id="12" name="TextBox 11">
              <a:extLst>
                <a:ext uri="{FF2B5EF4-FFF2-40B4-BE49-F238E27FC236}">
                  <a16:creationId xmlns:a16="http://schemas.microsoft.com/office/drawing/2014/main" id="{2F35A330-EFF5-E6FB-4F82-6335F10F6FD1}"/>
                </a:ext>
              </a:extLst>
            </p:cNvPr>
            <p:cNvSpPr txBox="1"/>
            <p:nvPr/>
          </p:nvSpPr>
          <p:spPr>
            <a:xfrm>
              <a:off x="8624440" y="6038350"/>
              <a:ext cx="783580"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60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%-79%</a:t>
              </a:r>
            </a:p>
          </p:txBody>
        </p:sp>
        <p:sp>
          <p:nvSpPr>
            <p:cNvPr id="13" name="TextBox 12">
              <a:extLst>
                <a:ext uri="{FF2B5EF4-FFF2-40B4-BE49-F238E27FC236}">
                  <a16:creationId xmlns:a16="http://schemas.microsoft.com/office/drawing/2014/main" id="{73A76DFA-AB3A-BD72-6198-0927828C1E60}"/>
                </a:ext>
              </a:extLst>
            </p:cNvPr>
            <p:cNvSpPr txBox="1"/>
            <p:nvPr/>
          </p:nvSpPr>
          <p:spPr>
            <a:xfrm>
              <a:off x="9347682" y="6038350"/>
              <a:ext cx="821431"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80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a:t>
              </a:r>
              <a:r>
                <a:rPr lang="en-US" sz="1100" kern="0">
                  <a:solidFill>
                    <a:prstClr val="black"/>
                  </a:solidFill>
                  <a:ea typeface="Verdana" panose="020B0604030504040204" pitchFamily="34" charset="0"/>
                  <a:cs typeface="Verdana" panose="020B0604030504040204" pitchFamily="34" charset="0"/>
                </a:rPr>
                <a:t>1</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00%</a:t>
              </a:r>
            </a:p>
          </p:txBody>
        </p:sp>
        <p:sp>
          <p:nvSpPr>
            <p:cNvPr id="14" name="Rectangle 13">
              <a:extLst>
                <a:ext uri="{FF2B5EF4-FFF2-40B4-BE49-F238E27FC236}">
                  <a16:creationId xmlns:a16="http://schemas.microsoft.com/office/drawing/2014/main" id="{450ADD43-E8E6-7E26-2E4B-69240D9CE460}"/>
                </a:ext>
              </a:extLst>
            </p:cNvPr>
            <p:cNvSpPr/>
            <p:nvPr/>
          </p:nvSpPr>
          <p:spPr>
            <a:xfrm>
              <a:off x="5782687" y="6281303"/>
              <a:ext cx="485368" cy="73890"/>
            </a:xfrm>
            <a:prstGeom prst="rect">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5" name="TextBox 14">
              <a:extLst>
                <a:ext uri="{FF2B5EF4-FFF2-40B4-BE49-F238E27FC236}">
                  <a16:creationId xmlns:a16="http://schemas.microsoft.com/office/drawing/2014/main" id="{FBD0DEF1-1DA2-FCBC-509C-E7F3DE687C6D}"/>
                </a:ext>
              </a:extLst>
            </p:cNvPr>
            <p:cNvSpPr txBox="1"/>
            <p:nvPr/>
          </p:nvSpPr>
          <p:spPr>
            <a:xfrm>
              <a:off x="5791069" y="6038350"/>
              <a:ext cx="485368"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0</a:t>
              </a:r>
            </a:p>
          </p:txBody>
        </p:sp>
      </p:grpSp>
      <p:sp>
        <p:nvSpPr>
          <p:cNvPr id="16" name="TextBox 15">
            <a:extLst>
              <a:ext uri="{FF2B5EF4-FFF2-40B4-BE49-F238E27FC236}">
                <a16:creationId xmlns:a16="http://schemas.microsoft.com/office/drawing/2014/main" id="{F2029006-F227-E051-5B88-E9A9D1716E86}"/>
              </a:ext>
            </a:extLst>
          </p:cNvPr>
          <p:cNvSpPr txBox="1"/>
          <p:nvPr/>
        </p:nvSpPr>
        <p:spPr>
          <a:xfrm>
            <a:off x="5889115" y="5652293"/>
            <a:ext cx="5353189"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Rural percentile ranking for Diabetes Prevalence.</a:t>
            </a:r>
          </a:p>
        </p:txBody>
      </p:sp>
      <p:sp>
        <p:nvSpPr>
          <p:cNvPr id="17" name="TextBox 16">
            <a:extLst>
              <a:ext uri="{FF2B5EF4-FFF2-40B4-BE49-F238E27FC236}">
                <a16:creationId xmlns:a16="http://schemas.microsoft.com/office/drawing/2014/main" id="{0FAB01C6-F147-7525-F813-3815FD917E67}"/>
              </a:ext>
            </a:extLst>
          </p:cNvPr>
          <p:cNvSpPr txBox="1"/>
          <p:nvPr/>
        </p:nvSpPr>
        <p:spPr>
          <a:xfrm>
            <a:off x="430144" y="2954289"/>
            <a:ext cx="3787658" cy="830997"/>
          </a:xfrm>
          <a:prstGeom prst="rect">
            <a:avLst/>
          </a:prstGeom>
          <a:noFill/>
        </p:spPr>
        <p:txBody>
          <a:bodyPr wrap="square" rtlCol="0">
            <a:spAutoFit/>
          </a:bodyPr>
          <a:lstStyle/>
          <a:p>
            <a:pPr marR="0" lvl="0">
              <a:spcBef>
                <a:spcPts val="0"/>
              </a:spcBef>
              <a:spcAft>
                <a:spcPts val="0"/>
              </a:spcAft>
            </a:pPr>
            <a:r>
              <a:rPr lang="en-US" sz="1600" kern="0" dirty="0">
                <a:ea typeface="Times New Roman" panose="02020603050405020304" pitchFamily="18" charset="0"/>
              </a:rPr>
              <a:t>The </a:t>
            </a:r>
            <a:r>
              <a:rPr lang="en-US" sz="1600" b="1" kern="0" dirty="0">
                <a:ea typeface="Times New Roman" panose="02020603050405020304" pitchFamily="18" charset="0"/>
              </a:rPr>
              <a:t>prevalence of diabetes </a:t>
            </a:r>
            <a:r>
              <a:rPr lang="en-US" sz="1600" kern="0" dirty="0">
                <a:ea typeface="Times New Roman" panose="02020603050405020304" pitchFamily="18" charset="0"/>
              </a:rPr>
              <a:t>within rural communities is highest in </a:t>
            </a:r>
            <a:r>
              <a:rPr lang="en-US" sz="1600" kern="0" dirty="0">
                <a:effectLst/>
                <a:ea typeface="Times New Roman" panose="02020603050405020304" pitchFamily="18" charset="0"/>
              </a:rPr>
              <a:t>Mississippi, South Carolina, Louisiana, and Georgia. </a:t>
            </a:r>
          </a:p>
        </p:txBody>
      </p:sp>
    </p:spTree>
    <p:extLst>
      <p:ext uri="{BB962C8B-B14F-4D97-AF65-F5344CB8AC3E}">
        <p14:creationId xmlns:p14="http://schemas.microsoft.com/office/powerpoint/2010/main" val="2469340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DEF7-B316-5C4E-6DC2-BA944E4367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47EBB3D-CFDA-BB6D-8CF6-561CAA657A6A}"/>
              </a:ext>
            </a:extLst>
          </p:cNvPr>
          <p:cNvSpPr>
            <a:spLocks noGrp="1"/>
          </p:cNvSpPr>
          <p:nvPr>
            <p:ph type="title"/>
          </p:nvPr>
        </p:nvSpPr>
        <p:spPr>
          <a:xfrm>
            <a:off x="831850" y="1195386"/>
            <a:ext cx="8971369" cy="2852737"/>
          </a:xfrm>
        </p:spPr>
        <p:txBody>
          <a:bodyPr/>
          <a:lstStyle/>
          <a:p>
            <a:r>
              <a:rPr lang="en-US" dirty="0"/>
              <a:t>Rural Healthcare and the One Big Beautiful Bill Act (OB3A/H.R. 1)</a:t>
            </a:r>
          </a:p>
        </p:txBody>
      </p:sp>
    </p:spTree>
    <p:extLst>
      <p:ext uri="{BB962C8B-B14F-4D97-AF65-F5344CB8AC3E}">
        <p14:creationId xmlns:p14="http://schemas.microsoft.com/office/powerpoint/2010/main" val="386609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4080D-33E6-9A80-5E67-E80C501DC086}"/>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80CE44B-B3B2-3E8A-3B21-E47958EF3D1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480CE44B-B3B2-3E8A-3B21-E47958EF3D15}"/>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FE0FA70C-F32A-B9AC-B18F-669A55787228}"/>
              </a:ext>
            </a:extLst>
          </p:cNvPr>
          <p:cNvSpPr>
            <a:spLocks noGrp="1"/>
          </p:cNvSpPr>
          <p:nvPr>
            <p:ph type="title"/>
          </p:nvPr>
        </p:nvSpPr>
        <p:spPr/>
        <p:txBody>
          <a:bodyPr vert="horz"/>
          <a:lstStyle/>
          <a:p>
            <a:r>
              <a:rPr lang="en-US" dirty="0"/>
              <a:t>How Will OB3A/H.R. 1 Impact Rural Healthcare?</a:t>
            </a:r>
          </a:p>
        </p:txBody>
      </p:sp>
      <p:sp>
        <p:nvSpPr>
          <p:cNvPr id="9" name="Rectangle 8">
            <a:extLst>
              <a:ext uri="{FF2B5EF4-FFF2-40B4-BE49-F238E27FC236}">
                <a16:creationId xmlns:a16="http://schemas.microsoft.com/office/drawing/2014/main" id="{DA0630B0-F91A-A75E-48AB-71E7D6D5B417}"/>
              </a:ext>
            </a:extLst>
          </p:cNvPr>
          <p:cNvSpPr/>
          <p:nvPr/>
        </p:nvSpPr>
        <p:spPr>
          <a:xfrm>
            <a:off x="0" y="1278294"/>
            <a:ext cx="1940767" cy="5225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D1075A5-B7F6-0202-F12C-6436D41BF229}"/>
              </a:ext>
            </a:extLst>
          </p:cNvPr>
          <p:cNvSpPr/>
          <p:nvPr/>
        </p:nvSpPr>
        <p:spPr>
          <a:xfrm>
            <a:off x="1578935" y="1915402"/>
            <a:ext cx="681134" cy="214604"/>
          </a:xfrm>
          <a:prstGeom prst="rect">
            <a:avLst/>
          </a:prstGeom>
          <a:ln w="57150">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F2C1343-55FA-F603-23D0-E2EB619F8760}"/>
              </a:ext>
            </a:extLst>
          </p:cNvPr>
          <p:cNvSpPr/>
          <p:nvPr/>
        </p:nvSpPr>
        <p:spPr>
          <a:xfrm>
            <a:off x="1578935" y="2891370"/>
            <a:ext cx="681134" cy="214604"/>
          </a:xfrm>
          <a:prstGeom prst="rect">
            <a:avLst/>
          </a:prstGeom>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8CBC74BD-5F3D-5EFB-9B9F-AC242B5C3FC0}"/>
              </a:ext>
            </a:extLst>
          </p:cNvPr>
          <p:cNvSpPr/>
          <p:nvPr/>
        </p:nvSpPr>
        <p:spPr>
          <a:xfrm>
            <a:off x="1578935" y="3828644"/>
            <a:ext cx="681134" cy="214604"/>
          </a:xfrm>
          <a:prstGeom prst="rect">
            <a:avLst/>
          </a:prstGeom>
          <a:solidFill>
            <a:schemeClr val="accent5"/>
          </a:solidFill>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3" name="Content Placeholder 6">
            <a:extLst>
              <a:ext uri="{FF2B5EF4-FFF2-40B4-BE49-F238E27FC236}">
                <a16:creationId xmlns:a16="http://schemas.microsoft.com/office/drawing/2014/main" id="{C1EC78E8-35F9-6EF8-DB28-451F16E93521}"/>
              </a:ext>
            </a:extLst>
          </p:cNvPr>
          <p:cNvSpPr txBox="1">
            <a:spLocks/>
          </p:cNvSpPr>
          <p:nvPr/>
        </p:nvSpPr>
        <p:spPr>
          <a:xfrm>
            <a:off x="2490160" y="1797899"/>
            <a:ext cx="9194800" cy="3417887"/>
          </a:xfrm>
          <a:prstGeom prst="rect">
            <a:avLst/>
          </a:prstGeom>
        </p:spPr>
        <p:txBody>
          <a:bodyPr vert="horz" lIns="91440" tIns="45720" rIns="91440" bIns="45720" rtlCol="0">
            <a:noAutofit/>
          </a:bodyPr>
          <a:lstStyle>
            <a:lvl1pPr marL="3444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2000" kern="1200">
                <a:solidFill>
                  <a:schemeClr val="tx1"/>
                </a:solidFill>
                <a:latin typeface="+mn-lt"/>
                <a:ea typeface="+mn-ea"/>
                <a:cs typeface="+mn-cs"/>
              </a:defRPr>
            </a:lvl1pPr>
            <a:lvl2pPr marL="801688" indent="-344488" algn="l" defTabSz="914400" rtl="0" eaLnBrk="1" latinLnBrk="0" hangingPunct="1">
              <a:lnSpc>
                <a:spcPct val="108000"/>
              </a:lnSpc>
              <a:spcBef>
                <a:spcPts val="300"/>
              </a:spcBef>
              <a:spcAft>
                <a:spcPts val="900"/>
              </a:spcAft>
              <a:buClr>
                <a:schemeClr val="tx2"/>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108000"/>
              </a:lnSpc>
              <a:spcBef>
                <a:spcPts val="300"/>
              </a:spcBef>
              <a:spcAft>
                <a:spcPts val="900"/>
              </a:spcAft>
              <a:buClr>
                <a:schemeClr val="tx2"/>
              </a:buClr>
              <a:buFont typeface="Segoe UI" panose="020B0502040204020203"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2400" dirty="0"/>
              <a:t>Decrease in Medicaid enrollment within rural communities</a:t>
            </a:r>
            <a:br>
              <a:rPr lang="en-US" sz="2400" dirty="0"/>
            </a:br>
            <a:endParaRPr lang="en-US" sz="2400" dirty="0"/>
          </a:p>
          <a:p>
            <a:pPr marL="0" indent="0">
              <a:buFont typeface="Wingdings" panose="05000000000000000000" pitchFamily="2" charset="2"/>
              <a:buNone/>
            </a:pPr>
            <a:r>
              <a:rPr lang="en-US" sz="2400" dirty="0"/>
              <a:t>Higher levels of uninsured = more uncompensated/charity care</a:t>
            </a:r>
          </a:p>
          <a:p>
            <a:pPr marL="0" indent="0">
              <a:buFont typeface="Wingdings" panose="05000000000000000000" pitchFamily="2" charset="2"/>
              <a:buNone/>
            </a:pPr>
            <a:br>
              <a:rPr lang="en-US" sz="2400" dirty="0"/>
            </a:br>
            <a:r>
              <a:rPr lang="en-US" sz="2400" dirty="0"/>
              <a:t>Provider Tax adjustments will negatively impact balance sheets</a:t>
            </a:r>
          </a:p>
          <a:p>
            <a:pPr marL="0" indent="0">
              <a:buFont typeface="Wingdings" panose="05000000000000000000" pitchFamily="2" charset="2"/>
              <a:buNone/>
            </a:pPr>
            <a:br>
              <a:rPr lang="en-US" sz="2400" dirty="0"/>
            </a:br>
            <a:r>
              <a:rPr lang="en-US" sz="2400" dirty="0"/>
              <a:t>Revenue loses may push hospitals to close or reduce service lines</a:t>
            </a:r>
          </a:p>
          <a:p>
            <a:pPr marL="0" indent="0">
              <a:buFont typeface="Wingdings" panose="05000000000000000000" pitchFamily="2" charset="2"/>
              <a:buNone/>
            </a:pPr>
            <a:br>
              <a:rPr lang="en-US" sz="2400" dirty="0"/>
            </a:br>
            <a:r>
              <a:rPr lang="en-US" sz="2400" dirty="0"/>
              <a:t>Worsening outcomes among an already vulnerable population</a:t>
            </a:r>
          </a:p>
        </p:txBody>
      </p:sp>
      <p:sp>
        <p:nvSpPr>
          <p:cNvPr id="14" name="Rectangle 13">
            <a:extLst>
              <a:ext uri="{FF2B5EF4-FFF2-40B4-BE49-F238E27FC236}">
                <a16:creationId xmlns:a16="http://schemas.microsoft.com/office/drawing/2014/main" id="{D83A10CB-4F61-82C2-C1CA-1570DFCA62B4}"/>
              </a:ext>
            </a:extLst>
          </p:cNvPr>
          <p:cNvSpPr/>
          <p:nvPr/>
        </p:nvSpPr>
        <p:spPr>
          <a:xfrm>
            <a:off x="1578935" y="4767632"/>
            <a:ext cx="681134" cy="214604"/>
          </a:xfrm>
          <a:prstGeom prst="rect">
            <a:avLst/>
          </a:prstGeom>
          <a:solidFill>
            <a:schemeClr val="accent2"/>
          </a:solidFill>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0894C58-F9E3-20B7-6E3D-8C4A794B87BF}"/>
              </a:ext>
            </a:extLst>
          </p:cNvPr>
          <p:cNvSpPr/>
          <p:nvPr/>
        </p:nvSpPr>
        <p:spPr>
          <a:xfrm>
            <a:off x="1578935" y="5679682"/>
            <a:ext cx="681134" cy="214604"/>
          </a:xfrm>
          <a:prstGeom prst="rect">
            <a:avLst/>
          </a:prstGeom>
          <a:solidFill>
            <a:schemeClr val="accent1"/>
          </a:solidFill>
          <a:ln w="57150">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56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AA7FD5-0EF7-4A66-ACE1-DF2D35F5A918}"/>
              </a:ext>
            </a:extLst>
          </p:cNvPr>
          <p:cNvSpPr>
            <a:spLocks noGrp="1"/>
          </p:cNvSpPr>
          <p:nvPr>
            <p:ph type="title"/>
          </p:nvPr>
        </p:nvSpPr>
        <p:spPr>
          <a:xfrm>
            <a:off x="613052" y="433015"/>
            <a:ext cx="10515600" cy="756933"/>
          </a:xfrm>
        </p:spPr>
        <p:txBody>
          <a:bodyPr vert="horz"/>
          <a:lstStyle/>
          <a:p>
            <a:r>
              <a:rPr lang="en-US" sz="3200" dirty="0">
                <a:latin typeface="Georgia" panose="02040502050405020303" pitchFamily="18" charset="0"/>
              </a:rPr>
              <a:t>Importance of Medicaid in Rural </a:t>
            </a:r>
            <a:r>
              <a:rPr lang="en-US" sz="3200">
                <a:latin typeface="Georgia" panose="02040502050405020303" pitchFamily="18" charset="0"/>
              </a:rPr>
              <a:t>Hospital Communities</a:t>
            </a:r>
            <a:endParaRPr lang="en-US" sz="3200" dirty="0">
              <a:latin typeface="Georgia" panose="02040502050405020303" pitchFamily="18" charset="0"/>
            </a:endParaRPr>
          </a:p>
        </p:txBody>
      </p:sp>
      <p:sp>
        <p:nvSpPr>
          <p:cNvPr id="161" name="TextBox 160">
            <a:extLst>
              <a:ext uri="{FF2B5EF4-FFF2-40B4-BE49-F238E27FC236}">
                <a16:creationId xmlns:a16="http://schemas.microsoft.com/office/drawing/2014/main" id="{B87EECB4-EAB9-430A-93CC-E58663F64CA9}"/>
              </a:ext>
            </a:extLst>
          </p:cNvPr>
          <p:cNvSpPr txBox="1"/>
          <p:nvPr/>
        </p:nvSpPr>
        <p:spPr>
          <a:xfrm>
            <a:off x="8297395" y="2368145"/>
            <a:ext cx="3419684" cy="897233"/>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An estimated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10.2 million </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people living in rural hospital communities are enrolled in Medicaid.*</a:t>
            </a:r>
          </a:p>
        </p:txBody>
      </p:sp>
      <p:sp>
        <p:nvSpPr>
          <p:cNvPr id="169" name="TextBox 168">
            <a:extLst>
              <a:ext uri="{FF2B5EF4-FFF2-40B4-BE49-F238E27FC236}">
                <a16:creationId xmlns:a16="http://schemas.microsoft.com/office/drawing/2014/main" id="{8A2E8FA8-A7E3-48A2-811F-17CD0DCDC568}"/>
              </a:ext>
            </a:extLst>
          </p:cNvPr>
          <p:cNvSpPr txBox="1"/>
          <p:nvPr/>
        </p:nvSpPr>
        <p:spPr>
          <a:xfrm>
            <a:off x="8297395" y="3702004"/>
            <a:ext cx="3558742" cy="897233"/>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In 33 states, the estimated number of rural hospital community Medicaid enrollees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exceeds 100,000</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p>
        </p:txBody>
      </p:sp>
      <p:cxnSp>
        <p:nvCxnSpPr>
          <p:cNvPr id="168" name="Straight Connector 167">
            <a:extLst>
              <a:ext uri="{FF2B5EF4-FFF2-40B4-BE49-F238E27FC236}">
                <a16:creationId xmlns:a16="http://schemas.microsoft.com/office/drawing/2014/main" id="{468B8B37-48E4-4001-B2D9-C4C1F14DBA8F}"/>
              </a:ext>
            </a:extLst>
          </p:cNvPr>
          <p:cNvCxnSpPr/>
          <p:nvPr/>
        </p:nvCxnSpPr>
        <p:spPr>
          <a:xfrm>
            <a:off x="8637065" y="3347796"/>
            <a:ext cx="2605548"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29" name="Group 128">
            <a:extLst>
              <a:ext uri="{FF2B5EF4-FFF2-40B4-BE49-F238E27FC236}">
                <a16:creationId xmlns:a16="http://schemas.microsoft.com/office/drawing/2014/main" id="{1B2A8FCC-C3FC-89EF-76F2-8847B7B083B1}"/>
              </a:ext>
            </a:extLst>
          </p:cNvPr>
          <p:cNvGrpSpPr/>
          <p:nvPr/>
        </p:nvGrpSpPr>
        <p:grpSpPr>
          <a:xfrm>
            <a:off x="120580" y="5914650"/>
            <a:ext cx="5522753" cy="413868"/>
            <a:chOff x="6523633" y="5876873"/>
            <a:chExt cx="5522753" cy="413868"/>
          </a:xfrm>
        </p:grpSpPr>
        <p:sp>
          <p:nvSpPr>
            <p:cNvPr id="138" name="TextBox 137">
              <a:extLst>
                <a:ext uri="{FF2B5EF4-FFF2-40B4-BE49-F238E27FC236}">
                  <a16:creationId xmlns:a16="http://schemas.microsoft.com/office/drawing/2014/main" id="{F9D4FB67-D9E4-4E1F-A861-98D73FB18346}"/>
                </a:ext>
              </a:extLst>
            </p:cNvPr>
            <p:cNvSpPr txBox="1"/>
            <p:nvPr/>
          </p:nvSpPr>
          <p:spPr>
            <a:xfrm>
              <a:off x="6523633" y="5876873"/>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May 2025</a:t>
              </a:r>
            </a:p>
          </p:txBody>
        </p:sp>
        <p:sp>
          <p:nvSpPr>
            <p:cNvPr id="141" name="TextBox 140">
              <a:extLst>
                <a:ext uri="{FF2B5EF4-FFF2-40B4-BE49-F238E27FC236}">
                  <a16:creationId xmlns:a16="http://schemas.microsoft.com/office/drawing/2014/main" id="{00E8AFA4-10E7-44EE-B955-FCE45BCB9098}"/>
                </a:ext>
              </a:extLst>
            </p:cNvPr>
            <p:cNvSpPr txBox="1"/>
            <p:nvPr/>
          </p:nvSpPr>
          <p:spPr>
            <a:xfrm>
              <a:off x="6523633" y="6075297"/>
              <a:ext cx="552275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*Rural hospital community defined as a county in which 1 or more rural hospitals is located. </a:t>
              </a:r>
            </a:p>
          </p:txBody>
        </p:sp>
      </p:grpSp>
      <p:grpSp>
        <p:nvGrpSpPr>
          <p:cNvPr id="3" name="State Shapes">
            <a:extLst>
              <a:ext uri="{FF2B5EF4-FFF2-40B4-BE49-F238E27FC236}">
                <a16:creationId xmlns:a16="http://schemas.microsoft.com/office/drawing/2014/main" id="{30351439-5CE8-692B-5679-AAA07D10BFFD}"/>
              </a:ext>
            </a:extLst>
          </p:cNvPr>
          <p:cNvGrpSpPr/>
          <p:nvPr/>
        </p:nvGrpSpPr>
        <p:grpSpPr>
          <a:xfrm>
            <a:off x="0" y="1423674"/>
            <a:ext cx="7460222" cy="4266691"/>
            <a:chOff x="609598" y="1367242"/>
            <a:chExt cx="7460222" cy="4266691"/>
          </a:xfrm>
          <a:solidFill>
            <a:schemeClr val="bg2">
              <a:lumMod val="95000"/>
            </a:schemeClr>
          </a:solidFill>
        </p:grpSpPr>
        <p:sp>
          <p:nvSpPr>
            <p:cNvPr id="4" name="Freeform 43">
              <a:extLst>
                <a:ext uri="{FF2B5EF4-FFF2-40B4-BE49-F238E27FC236}">
                  <a16:creationId xmlns:a16="http://schemas.microsoft.com/office/drawing/2014/main" id="{9AF93531-5FB7-8A7F-740D-A4331CFDC3CD}"/>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 name="Freeform 45">
              <a:extLst>
                <a:ext uri="{FF2B5EF4-FFF2-40B4-BE49-F238E27FC236}">
                  <a16:creationId xmlns:a16="http://schemas.microsoft.com/office/drawing/2014/main" id="{F844D8CB-D16C-55D0-565C-F13176786005}"/>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6" name="Freeform 56">
              <a:extLst>
                <a:ext uri="{FF2B5EF4-FFF2-40B4-BE49-F238E27FC236}">
                  <a16:creationId xmlns:a16="http://schemas.microsoft.com/office/drawing/2014/main" id="{C3DF3B41-C549-5DD9-F1DA-6B3AFA09E2B9}"/>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7" name="Rectangle 62">
              <a:extLst>
                <a:ext uri="{FF2B5EF4-FFF2-40B4-BE49-F238E27FC236}">
                  <a16:creationId xmlns:a16="http://schemas.microsoft.com/office/drawing/2014/main" id="{05D5EBDD-4000-3355-AB4A-B160CC1062DA}"/>
                </a:ext>
              </a:extLst>
            </p:cNvPr>
            <p:cNvSpPr>
              <a:spLocks noChangeArrowheads="1"/>
            </p:cNvSpPr>
            <p:nvPr/>
          </p:nvSpPr>
          <p:spPr bwMode="auto">
            <a:xfrm>
              <a:off x="609598" y="4072830"/>
              <a:ext cx="1641055" cy="1561103"/>
            </a:xfrm>
            <a:prstGeom prst="rect">
              <a:avLst/>
            </a:prstGeom>
            <a:noFill/>
            <a:ln w="3175"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8" name="Wyoming">
              <a:extLst>
                <a:ext uri="{FF2B5EF4-FFF2-40B4-BE49-F238E27FC236}">
                  <a16:creationId xmlns:a16="http://schemas.microsoft.com/office/drawing/2014/main" id="{B0E6D1E9-13F9-568C-92B3-5D91D79998B0}"/>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9" name="Wisconsin">
              <a:extLst>
                <a:ext uri="{FF2B5EF4-FFF2-40B4-BE49-F238E27FC236}">
                  <a16:creationId xmlns:a16="http://schemas.microsoft.com/office/drawing/2014/main" id="{25578AE3-412C-174D-C079-1DC023B862F8}"/>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0" name="West Virginia">
              <a:extLst>
                <a:ext uri="{FF2B5EF4-FFF2-40B4-BE49-F238E27FC236}">
                  <a16:creationId xmlns:a16="http://schemas.microsoft.com/office/drawing/2014/main" id="{A7E01B1D-35EE-4F2B-070F-DF649F2CF537}"/>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1" name="Washington DC">
              <a:extLst>
                <a:ext uri="{FF2B5EF4-FFF2-40B4-BE49-F238E27FC236}">
                  <a16:creationId xmlns:a16="http://schemas.microsoft.com/office/drawing/2014/main" id="{3B3D20AC-364B-6747-699B-B739961A38C7}"/>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2" name="Washington">
              <a:extLst>
                <a:ext uri="{FF2B5EF4-FFF2-40B4-BE49-F238E27FC236}">
                  <a16:creationId xmlns:a16="http://schemas.microsoft.com/office/drawing/2014/main" id="{184BD1E3-F5C1-EE5D-2554-06AD871AAB93}"/>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3" name="Virgina">
              <a:extLst>
                <a:ext uri="{FF2B5EF4-FFF2-40B4-BE49-F238E27FC236}">
                  <a16:creationId xmlns:a16="http://schemas.microsoft.com/office/drawing/2014/main" id="{F814206F-9AF8-DDC3-5D4B-D86196214EF5}"/>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 name="Vermont">
              <a:extLst>
                <a:ext uri="{FF2B5EF4-FFF2-40B4-BE49-F238E27FC236}">
                  <a16:creationId xmlns:a16="http://schemas.microsoft.com/office/drawing/2014/main" id="{5176EE7D-7986-07BF-8561-57246DC4791F}"/>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 name="Utah">
              <a:extLst>
                <a:ext uri="{FF2B5EF4-FFF2-40B4-BE49-F238E27FC236}">
                  <a16:creationId xmlns:a16="http://schemas.microsoft.com/office/drawing/2014/main" id="{106E6C6B-2EE1-3234-2C91-597A385ADCDE}"/>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6" name="Texas">
              <a:extLst>
                <a:ext uri="{FF2B5EF4-FFF2-40B4-BE49-F238E27FC236}">
                  <a16:creationId xmlns:a16="http://schemas.microsoft.com/office/drawing/2014/main" id="{F8610AD6-CC79-06FE-EF85-BA44CD3637A4}"/>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 name="Tennessee">
              <a:extLst>
                <a:ext uri="{FF2B5EF4-FFF2-40B4-BE49-F238E27FC236}">
                  <a16:creationId xmlns:a16="http://schemas.microsoft.com/office/drawing/2014/main" id="{94FC7571-505E-C56B-6187-A4718B9EA640}"/>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 name="South Dakota">
              <a:extLst>
                <a:ext uri="{FF2B5EF4-FFF2-40B4-BE49-F238E27FC236}">
                  <a16:creationId xmlns:a16="http://schemas.microsoft.com/office/drawing/2014/main" id="{1C2612EF-A16D-5622-7951-8A07706759C2}"/>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 name="South Carolina">
              <a:extLst>
                <a:ext uri="{FF2B5EF4-FFF2-40B4-BE49-F238E27FC236}">
                  <a16:creationId xmlns:a16="http://schemas.microsoft.com/office/drawing/2014/main" id="{BD63B456-D581-F76A-5144-AAADF429ECA3}"/>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0" name="Rhode Island">
              <a:extLst>
                <a:ext uri="{FF2B5EF4-FFF2-40B4-BE49-F238E27FC236}">
                  <a16:creationId xmlns:a16="http://schemas.microsoft.com/office/drawing/2014/main" id="{695F20E8-91DA-FB93-04D4-67F4A156A715}"/>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1" name="Pennsylvania">
              <a:extLst>
                <a:ext uri="{FF2B5EF4-FFF2-40B4-BE49-F238E27FC236}">
                  <a16:creationId xmlns:a16="http://schemas.microsoft.com/office/drawing/2014/main" id="{2C922FE7-6B16-0CAC-D7BB-2C66E1483E23}"/>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2" name="Oregon">
              <a:extLst>
                <a:ext uri="{FF2B5EF4-FFF2-40B4-BE49-F238E27FC236}">
                  <a16:creationId xmlns:a16="http://schemas.microsoft.com/office/drawing/2014/main" id="{B868F9B5-5BAE-1AEC-8A10-19879BB07A8E}"/>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3" name="Oklahoma">
              <a:extLst>
                <a:ext uri="{FF2B5EF4-FFF2-40B4-BE49-F238E27FC236}">
                  <a16:creationId xmlns:a16="http://schemas.microsoft.com/office/drawing/2014/main" id="{0B05587F-E07F-7D46-51D6-BF11F624A6E4}"/>
                </a:ext>
              </a:extLst>
            </p:cNvPr>
            <p:cNvSpPr>
              <a:spLocks/>
            </p:cNvSpPr>
            <p:nvPr/>
          </p:nvSpPr>
          <p:spPr bwMode="auto">
            <a:xfrm>
              <a:off x="4169273" y="3657832"/>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4" name="Ohio">
              <a:extLst>
                <a:ext uri="{FF2B5EF4-FFF2-40B4-BE49-F238E27FC236}">
                  <a16:creationId xmlns:a16="http://schemas.microsoft.com/office/drawing/2014/main" id="{5320351F-38D5-7D41-DFE5-5C791D46F294}"/>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5" name="North Dakota">
              <a:extLst>
                <a:ext uri="{FF2B5EF4-FFF2-40B4-BE49-F238E27FC236}">
                  <a16:creationId xmlns:a16="http://schemas.microsoft.com/office/drawing/2014/main" id="{FC9C5E63-BBA3-23ED-B0F3-CB83EF5E7A82}"/>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6" name="North Carolina">
              <a:extLst>
                <a:ext uri="{FF2B5EF4-FFF2-40B4-BE49-F238E27FC236}">
                  <a16:creationId xmlns:a16="http://schemas.microsoft.com/office/drawing/2014/main" id="{ED6334F3-9D47-4584-05FA-45D76229CE9B}"/>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7" name="New York">
              <a:extLst>
                <a:ext uri="{FF2B5EF4-FFF2-40B4-BE49-F238E27FC236}">
                  <a16:creationId xmlns:a16="http://schemas.microsoft.com/office/drawing/2014/main" id="{E67539E5-CDF0-71E4-FC80-5575E45179C8}"/>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28" name="New Mexico">
              <a:extLst>
                <a:ext uri="{FF2B5EF4-FFF2-40B4-BE49-F238E27FC236}">
                  <a16:creationId xmlns:a16="http://schemas.microsoft.com/office/drawing/2014/main" id="{F9544666-ED8D-A9FB-CFA6-C48C5907BFF1}"/>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 name="New Jersey">
              <a:extLst>
                <a:ext uri="{FF2B5EF4-FFF2-40B4-BE49-F238E27FC236}">
                  <a16:creationId xmlns:a16="http://schemas.microsoft.com/office/drawing/2014/main" id="{FA2D7D73-495C-0C04-73E3-2D1A70E1822E}"/>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 name="New Hampshire">
              <a:extLst>
                <a:ext uri="{FF2B5EF4-FFF2-40B4-BE49-F238E27FC236}">
                  <a16:creationId xmlns:a16="http://schemas.microsoft.com/office/drawing/2014/main" id="{A2DAE354-11B8-279E-1783-9FFCD060D6C6}"/>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 name="Nevada">
              <a:extLst>
                <a:ext uri="{FF2B5EF4-FFF2-40B4-BE49-F238E27FC236}">
                  <a16:creationId xmlns:a16="http://schemas.microsoft.com/office/drawing/2014/main" id="{FE96FDB5-9627-B6DA-20D5-D83DB40BCD16}"/>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 name="Nebraska">
              <a:extLst>
                <a:ext uri="{FF2B5EF4-FFF2-40B4-BE49-F238E27FC236}">
                  <a16:creationId xmlns:a16="http://schemas.microsoft.com/office/drawing/2014/main" id="{26510882-68FC-0770-0C39-C52E69835FFA}"/>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 name="Montana">
              <a:extLst>
                <a:ext uri="{FF2B5EF4-FFF2-40B4-BE49-F238E27FC236}">
                  <a16:creationId xmlns:a16="http://schemas.microsoft.com/office/drawing/2014/main" id="{35522C13-CAE1-50D0-C43B-0BA2E478A8FD}"/>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4" name="Missouri">
              <a:extLst>
                <a:ext uri="{FF2B5EF4-FFF2-40B4-BE49-F238E27FC236}">
                  <a16:creationId xmlns:a16="http://schemas.microsoft.com/office/drawing/2014/main" id="{0B8C7008-6FAB-0E38-5919-1359913A3346}"/>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5" name="Mississippi">
              <a:extLst>
                <a:ext uri="{FF2B5EF4-FFF2-40B4-BE49-F238E27FC236}">
                  <a16:creationId xmlns:a16="http://schemas.microsoft.com/office/drawing/2014/main" id="{D7262D9B-8ACD-472D-F895-95AD01E55BF4}"/>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6" name="Minnesota">
              <a:extLst>
                <a:ext uri="{FF2B5EF4-FFF2-40B4-BE49-F238E27FC236}">
                  <a16:creationId xmlns:a16="http://schemas.microsoft.com/office/drawing/2014/main" id="{1EAEA63E-137D-52F9-70CC-8A30A41915C9}"/>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 name="Michigan">
              <a:extLst>
                <a:ext uri="{FF2B5EF4-FFF2-40B4-BE49-F238E27FC236}">
                  <a16:creationId xmlns:a16="http://schemas.microsoft.com/office/drawing/2014/main" id="{B28A8CED-76A6-BEC9-0CF5-ABB98E46497F}"/>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 name="Massachusetts">
              <a:extLst>
                <a:ext uri="{FF2B5EF4-FFF2-40B4-BE49-F238E27FC236}">
                  <a16:creationId xmlns:a16="http://schemas.microsoft.com/office/drawing/2014/main" id="{3D33EB61-CD5E-6407-F550-8AB1B1E85ADE}"/>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 name="Maryland">
              <a:extLst>
                <a:ext uri="{FF2B5EF4-FFF2-40B4-BE49-F238E27FC236}">
                  <a16:creationId xmlns:a16="http://schemas.microsoft.com/office/drawing/2014/main" id="{2B6954FF-A3BC-E626-2DB0-7E908F230AE8}"/>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 name="Maine">
              <a:extLst>
                <a:ext uri="{FF2B5EF4-FFF2-40B4-BE49-F238E27FC236}">
                  <a16:creationId xmlns:a16="http://schemas.microsoft.com/office/drawing/2014/main" id="{B493D50B-FDC7-591E-19BF-8BD634959E90}"/>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41" name="Lousiana">
              <a:extLst>
                <a:ext uri="{FF2B5EF4-FFF2-40B4-BE49-F238E27FC236}">
                  <a16:creationId xmlns:a16="http://schemas.microsoft.com/office/drawing/2014/main" id="{31B5C516-E434-CC60-AC73-33319F8F1CB3}"/>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2" name="Kentucky">
              <a:extLst>
                <a:ext uri="{FF2B5EF4-FFF2-40B4-BE49-F238E27FC236}">
                  <a16:creationId xmlns:a16="http://schemas.microsoft.com/office/drawing/2014/main" id="{12B8ED4C-7626-39D1-CA7E-E12CD092CA38}"/>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3" name="Kansas">
              <a:extLst>
                <a:ext uri="{FF2B5EF4-FFF2-40B4-BE49-F238E27FC236}">
                  <a16:creationId xmlns:a16="http://schemas.microsoft.com/office/drawing/2014/main" id="{27011970-B0AE-4D0F-5B10-F3C974A5DA2D}"/>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4" name="Iowa">
              <a:extLst>
                <a:ext uri="{FF2B5EF4-FFF2-40B4-BE49-F238E27FC236}">
                  <a16:creationId xmlns:a16="http://schemas.microsoft.com/office/drawing/2014/main" id="{F658D8C9-625C-ECEE-67C6-4FCFF4FAFDF2}"/>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5" name="Indiana">
              <a:extLst>
                <a:ext uri="{FF2B5EF4-FFF2-40B4-BE49-F238E27FC236}">
                  <a16:creationId xmlns:a16="http://schemas.microsoft.com/office/drawing/2014/main" id="{52627B5E-4B23-7F44-E2DA-15B276E15858}"/>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6" name="Illiniois">
              <a:extLst>
                <a:ext uri="{FF2B5EF4-FFF2-40B4-BE49-F238E27FC236}">
                  <a16:creationId xmlns:a16="http://schemas.microsoft.com/office/drawing/2014/main" id="{86FE6800-2750-8E1F-22F9-F468615DE0D5}"/>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 name="Idaho">
              <a:extLst>
                <a:ext uri="{FF2B5EF4-FFF2-40B4-BE49-F238E27FC236}">
                  <a16:creationId xmlns:a16="http://schemas.microsoft.com/office/drawing/2014/main" id="{9B6952F6-935D-CDB6-AD6B-41549F71B58C}"/>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 name="Hawaii">
              <a:extLst>
                <a:ext uri="{FF2B5EF4-FFF2-40B4-BE49-F238E27FC236}">
                  <a16:creationId xmlns:a16="http://schemas.microsoft.com/office/drawing/2014/main" id="{FBC1D1C5-6CB4-814C-B036-2E8422C71F09}"/>
                </a:ext>
              </a:extLst>
            </p:cNvPr>
            <p:cNvSpPr>
              <a:spLocks/>
            </p:cNvSpPr>
            <p:nvPr/>
          </p:nvSpPr>
          <p:spPr bwMode="auto">
            <a:xfrm>
              <a:off x="2617092" y="4838586"/>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chemeClr val="accent1">
                <a:lumMod val="10000"/>
                <a:lumOff val="90000"/>
              </a:schemeClr>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 name="Georgia">
              <a:extLst>
                <a:ext uri="{FF2B5EF4-FFF2-40B4-BE49-F238E27FC236}">
                  <a16:creationId xmlns:a16="http://schemas.microsoft.com/office/drawing/2014/main" id="{14EDAFD3-ACFF-DA60-D46E-91AEA516F45E}"/>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accent1">
                <a:lumMod val="75000"/>
                <a:lumOff val="2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 name="Florida">
              <a:extLst>
                <a:ext uri="{FF2B5EF4-FFF2-40B4-BE49-F238E27FC236}">
                  <a16:creationId xmlns:a16="http://schemas.microsoft.com/office/drawing/2014/main" id="{8EE895B4-502F-4AF0-A15B-FD4D981A4B0B}"/>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1" name="Delaware">
              <a:extLst>
                <a:ext uri="{FF2B5EF4-FFF2-40B4-BE49-F238E27FC236}">
                  <a16:creationId xmlns:a16="http://schemas.microsoft.com/office/drawing/2014/main" id="{F96B971C-115B-964E-5210-D44FFD6AA449}"/>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 name="Connecticut">
              <a:extLst>
                <a:ext uri="{FF2B5EF4-FFF2-40B4-BE49-F238E27FC236}">
                  <a16:creationId xmlns:a16="http://schemas.microsoft.com/office/drawing/2014/main" id="{9BCDDAC3-E3D4-2000-5795-3C405E5C2DCC}"/>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3" name="Colorado">
              <a:extLst>
                <a:ext uri="{FF2B5EF4-FFF2-40B4-BE49-F238E27FC236}">
                  <a16:creationId xmlns:a16="http://schemas.microsoft.com/office/drawing/2014/main" id="{8EC4B773-9808-94EF-034E-108E83CB22C3}"/>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chemeClr val="accent1">
                <a:lumMod val="25000"/>
                <a:lumOff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4" name="California">
              <a:extLst>
                <a:ext uri="{FF2B5EF4-FFF2-40B4-BE49-F238E27FC236}">
                  <a16:creationId xmlns:a16="http://schemas.microsoft.com/office/drawing/2014/main" id="{D3E2A7FC-76BA-EFEC-8AD7-BD67CE4C5933}"/>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accent1">
                <a:lumMod val="90000"/>
                <a:lumOff val="1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5" name="Arkansas">
              <a:extLst>
                <a:ext uri="{FF2B5EF4-FFF2-40B4-BE49-F238E27FC236}">
                  <a16:creationId xmlns:a16="http://schemas.microsoft.com/office/drawing/2014/main" id="{27724EB7-F086-D66F-1F32-1A8168B6F436}"/>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6" name="Arizona">
              <a:extLst>
                <a:ext uri="{FF2B5EF4-FFF2-40B4-BE49-F238E27FC236}">
                  <a16:creationId xmlns:a16="http://schemas.microsoft.com/office/drawing/2014/main" id="{8A888697-B472-971D-374E-E6B4975D3EBD}"/>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accent1">
                <a:lumMod val="10000"/>
                <a:lumOff val="9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7" name="Alaska">
              <a:extLst>
                <a:ext uri="{FF2B5EF4-FFF2-40B4-BE49-F238E27FC236}">
                  <a16:creationId xmlns:a16="http://schemas.microsoft.com/office/drawing/2014/main" id="{DF42E096-179A-7B88-E65B-B07814F526D4}"/>
                </a:ext>
              </a:extLst>
            </p:cNvPr>
            <p:cNvSpPr>
              <a:spLocks/>
            </p:cNvSpPr>
            <p:nvPr/>
          </p:nvSpPr>
          <p:spPr bwMode="auto">
            <a:xfrm>
              <a:off x="1115477" y="4230887"/>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D4E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8" name="Alabama">
              <a:extLst>
                <a:ext uri="{FF2B5EF4-FFF2-40B4-BE49-F238E27FC236}">
                  <a16:creationId xmlns:a16="http://schemas.microsoft.com/office/drawing/2014/main" id="{D798849D-68B4-4783-CFC4-AFA9CC3B914F}"/>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accent1">
                <a:lumMod val="50000"/>
                <a:lumOff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59" name="State Abbreviations">
            <a:extLst>
              <a:ext uri="{FF2B5EF4-FFF2-40B4-BE49-F238E27FC236}">
                <a16:creationId xmlns:a16="http://schemas.microsoft.com/office/drawing/2014/main" id="{80DBD824-2456-4129-8493-83E0E7521B73}"/>
              </a:ext>
            </a:extLst>
          </p:cNvPr>
          <p:cNvGrpSpPr/>
          <p:nvPr/>
        </p:nvGrpSpPr>
        <p:grpSpPr>
          <a:xfrm>
            <a:off x="1080617" y="1617764"/>
            <a:ext cx="6416209" cy="3866723"/>
            <a:chOff x="1690214" y="1561331"/>
            <a:chExt cx="6416209" cy="3866723"/>
          </a:xfrm>
        </p:grpSpPr>
        <p:sp>
          <p:nvSpPr>
            <p:cNvPr id="60" name="Wyoming">
              <a:extLst>
                <a:ext uri="{FF2B5EF4-FFF2-40B4-BE49-F238E27FC236}">
                  <a16:creationId xmlns:a16="http://schemas.microsoft.com/office/drawing/2014/main" id="{241C6D5D-3887-8B31-0EB2-F4E97427F6D3}"/>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WY</a:t>
              </a:r>
            </a:p>
          </p:txBody>
        </p:sp>
        <p:sp>
          <p:nvSpPr>
            <p:cNvPr id="61" name="Wisconsin">
              <a:extLst>
                <a:ext uri="{FF2B5EF4-FFF2-40B4-BE49-F238E27FC236}">
                  <a16:creationId xmlns:a16="http://schemas.microsoft.com/office/drawing/2014/main" id="{890269E1-9A1B-0E62-1911-6885168348A9}"/>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WI</a:t>
              </a:r>
            </a:p>
          </p:txBody>
        </p:sp>
        <p:sp>
          <p:nvSpPr>
            <p:cNvPr id="62" name="West Virginia">
              <a:extLst>
                <a:ext uri="{FF2B5EF4-FFF2-40B4-BE49-F238E27FC236}">
                  <a16:creationId xmlns:a16="http://schemas.microsoft.com/office/drawing/2014/main" id="{5999E530-3C68-3235-F847-BEB90C475DC1}"/>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WV</a:t>
              </a:r>
            </a:p>
          </p:txBody>
        </p:sp>
        <p:sp>
          <p:nvSpPr>
            <p:cNvPr id="63" name="Washington">
              <a:extLst>
                <a:ext uri="{FF2B5EF4-FFF2-40B4-BE49-F238E27FC236}">
                  <a16:creationId xmlns:a16="http://schemas.microsoft.com/office/drawing/2014/main" id="{66849D7C-963E-5A91-33C7-5D2555A3A019}"/>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WA</a:t>
              </a:r>
            </a:p>
          </p:txBody>
        </p:sp>
        <p:sp>
          <p:nvSpPr>
            <p:cNvPr id="460" name="Virginia">
              <a:extLst>
                <a:ext uri="{FF2B5EF4-FFF2-40B4-BE49-F238E27FC236}">
                  <a16:creationId xmlns:a16="http://schemas.microsoft.com/office/drawing/2014/main" id="{278D512D-8069-E5E0-54C4-9C0BBFB5B4B4}"/>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VA</a:t>
              </a:r>
            </a:p>
          </p:txBody>
        </p:sp>
        <p:sp>
          <p:nvSpPr>
            <p:cNvPr id="461" name="Vermont">
              <a:extLst>
                <a:ext uri="{FF2B5EF4-FFF2-40B4-BE49-F238E27FC236}">
                  <a16:creationId xmlns:a16="http://schemas.microsoft.com/office/drawing/2014/main" id="{E255BCFC-44B6-406F-D085-BA7A19121201}"/>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VT</a:t>
              </a:r>
            </a:p>
          </p:txBody>
        </p:sp>
        <p:sp>
          <p:nvSpPr>
            <p:cNvPr id="462" name="Utah">
              <a:extLst>
                <a:ext uri="{FF2B5EF4-FFF2-40B4-BE49-F238E27FC236}">
                  <a16:creationId xmlns:a16="http://schemas.microsoft.com/office/drawing/2014/main" id="{9E98E6B2-DDE9-DA1F-B3F2-BBD739EB52A4}"/>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UT</a:t>
              </a:r>
            </a:p>
          </p:txBody>
        </p:sp>
        <p:sp>
          <p:nvSpPr>
            <p:cNvPr id="463" name="Texas">
              <a:extLst>
                <a:ext uri="{FF2B5EF4-FFF2-40B4-BE49-F238E27FC236}">
                  <a16:creationId xmlns:a16="http://schemas.microsoft.com/office/drawing/2014/main" id="{919D80A2-35C3-99C0-545B-563978EA832D}"/>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TX</a:t>
              </a:r>
            </a:p>
          </p:txBody>
        </p:sp>
        <p:sp>
          <p:nvSpPr>
            <p:cNvPr id="464" name="Tennessee">
              <a:extLst>
                <a:ext uri="{FF2B5EF4-FFF2-40B4-BE49-F238E27FC236}">
                  <a16:creationId xmlns:a16="http://schemas.microsoft.com/office/drawing/2014/main" id="{BEDCEBD1-8A70-DDFB-6247-DA84AB38CAE6}"/>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TN</a:t>
              </a:r>
            </a:p>
          </p:txBody>
        </p:sp>
        <p:sp>
          <p:nvSpPr>
            <p:cNvPr id="465" name="South Dakota">
              <a:extLst>
                <a:ext uri="{FF2B5EF4-FFF2-40B4-BE49-F238E27FC236}">
                  <a16:creationId xmlns:a16="http://schemas.microsoft.com/office/drawing/2014/main" id="{CD2AF31D-E881-B4FB-F514-71CFFCE684CB}"/>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SD</a:t>
              </a:r>
            </a:p>
          </p:txBody>
        </p:sp>
        <p:sp>
          <p:nvSpPr>
            <p:cNvPr id="466" name="South Carolina">
              <a:extLst>
                <a:ext uri="{FF2B5EF4-FFF2-40B4-BE49-F238E27FC236}">
                  <a16:creationId xmlns:a16="http://schemas.microsoft.com/office/drawing/2014/main" id="{9E14238C-A8CC-B148-0513-DE7DD558040E}"/>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467" name="Rhode Island">
              <a:extLst>
                <a:ext uri="{FF2B5EF4-FFF2-40B4-BE49-F238E27FC236}">
                  <a16:creationId xmlns:a16="http://schemas.microsoft.com/office/drawing/2014/main" id="{BFD4D673-BAD4-FA73-BBBF-5A7121BDAB5E}"/>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468" name="Pennsylvania">
              <a:extLst>
                <a:ext uri="{FF2B5EF4-FFF2-40B4-BE49-F238E27FC236}">
                  <a16:creationId xmlns:a16="http://schemas.microsoft.com/office/drawing/2014/main" id="{D4E0F2FC-1140-29F0-34BF-1DE05A78D18F}"/>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PA</a:t>
              </a:r>
            </a:p>
          </p:txBody>
        </p:sp>
        <p:sp>
          <p:nvSpPr>
            <p:cNvPr id="469" name="Oregon">
              <a:extLst>
                <a:ext uri="{FF2B5EF4-FFF2-40B4-BE49-F238E27FC236}">
                  <a16:creationId xmlns:a16="http://schemas.microsoft.com/office/drawing/2014/main" id="{11EF7958-0F67-FF95-A320-02B7AB08DB17}"/>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OR</a:t>
              </a:r>
            </a:p>
          </p:txBody>
        </p:sp>
        <p:sp>
          <p:nvSpPr>
            <p:cNvPr id="470" name="Oklahoma">
              <a:extLst>
                <a:ext uri="{FF2B5EF4-FFF2-40B4-BE49-F238E27FC236}">
                  <a16:creationId xmlns:a16="http://schemas.microsoft.com/office/drawing/2014/main" id="{87088F20-34B6-2E1F-6DB6-CA264EBB5DF6}"/>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471" name="Ohio">
              <a:extLst>
                <a:ext uri="{FF2B5EF4-FFF2-40B4-BE49-F238E27FC236}">
                  <a16:creationId xmlns:a16="http://schemas.microsoft.com/office/drawing/2014/main" id="{FBE72C22-11FB-E7EB-86AE-3B3E62ABD66D}"/>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OH</a:t>
              </a:r>
            </a:p>
          </p:txBody>
        </p:sp>
        <p:sp>
          <p:nvSpPr>
            <p:cNvPr id="472" name="North Dakota">
              <a:extLst>
                <a:ext uri="{FF2B5EF4-FFF2-40B4-BE49-F238E27FC236}">
                  <a16:creationId xmlns:a16="http://schemas.microsoft.com/office/drawing/2014/main" id="{B46BCF4E-A6B4-8393-FD5A-626F8A221383}"/>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ND</a:t>
              </a:r>
            </a:p>
          </p:txBody>
        </p:sp>
        <p:sp>
          <p:nvSpPr>
            <p:cNvPr id="473" name="North Carolina">
              <a:extLst>
                <a:ext uri="{FF2B5EF4-FFF2-40B4-BE49-F238E27FC236}">
                  <a16:creationId xmlns:a16="http://schemas.microsoft.com/office/drawing/2014/main" id="{3C2E0DE7-6DE3-9B09-C763-7392D3F4A5E8}"/>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474" name="New York">
              <a:extLst>
                <a:ext uri="{FF2B5EF4-FFF2-40B4-BE49-F238E27FC236}">
                  <a16:creationId xmlns:a16="http://schemas.microsoft.com/office/drawing/2014/main" id="{1FD01791-3839-DDB2-4BB8-EF0F0DFC718F}"/>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NY</a:t>
              </a:r>
            </a:p>
          </p:txBody>
        </p:sp>
        <p:sp>
          <p:nvSpPr>
            <p:cNvPr id="475" name="New Mexico">
              <a:extLst>
                <a:ext uri="{FF2B5EF4-FFF2-40B4-BE49-F238E27FC236}">
                  <a16:creationId xmlns:a16="http://schemas.microsoft.com/office/drawing/2014/main" id="{57352EDF-4AD7-81B8-A8A0-5275BF31DD30}"/>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NM</a:t>
              </a:r>
            </a:p>
          </p:txBody>
        </p:sp>
        <p:sp>
          <p:nvSpPr>
            <p:cNvPr id="476" name="New Jersey">
              <a:extLst>
                <a:ext uri="{FF2B5EF4-FFF2-40B4-BE49-F238E27FC236}">
                  <a16:creationId xmlns:a16="http://schemas.microsoft.com/office/drawing/2014/main" id="{452530B8-BD56-D8E2-44F1-2D2D2493EC25}"/>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NJ</a:t>
              </a:r>
            </a:p>
          </p:txBody>
        </p:sp>
        <p:sp>
          <p:nvSpPr>
            <p:cNvPr id="477" name="New Hampshire">
              <a:extLst>
                <a:ext uri="{FF2B5EF4-FFF2-40B4-BE49-F238E27FC236}">
                  <a16:creationId xmlns:a16="http://schemas.microsoft.com/office/drawing/2014/main" id="{E4CACD5E-56AB-802A-30D4-A7498F090A7B}"/>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NH</a:t>
              </a:r>
            </a:p>
          </p:txBody>
        </p:sp>
        <p:sp>
          <p:nvSpPr>
            <p:cNvPr id="478" name="Nevada">
              <a:extLst>
                <a:ext uri="{FF2B5EF4-FFF2-40B4-BE49-F238E27FC236}">
                  <a16:creationId xmlns:a16="http://schemas.microsoft.com/office/drawing/2014/main" id="{ECDC9990-6C0B-EFC2-4EB3-88CAB6D9CECB}"/>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NV</a:t>
              </a:r>
            </a:p>
          </p:txBody>
        </p:sp>
        <p:sp>
          <p:nvSpPr>
            <p:cNvPr id="479" name="Nebraska">
              <a:extLst>
                <a:ext uri="{FF2B5EF4-FFF2-40B4-BE49-F238E27FC236}">
                  <a16:creationId xmlns:a16="http://schemas.microsoft.com/office/drawing/2014/main" id="{DDB08379-115C-6C5B-FC5C-80D2D6D56D79}"/>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NE</a:t>
              </a:r>
            </a:p>
          </p:txBody>
        </p:sp>
        <p:sp>
          <p:nvSpPr>
            <p:cNvPr id="480" name="Montana">
              <a:extLst>
                <a:ext uri="{FF2B5EF4-FFF2-40B4-BE49-F238E27FC236}">
                  <a16:creationId xmlns:a16="http://schemas.microsoft.com/office/drawing/2014/main" id="{F9287CDF-39C5-2742-1096-ECD1A3372496}"/>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MT</a:t>
              </a:r>
            </a:p>
          </p:txBody>
        </p:sp>
        <p:sp>
          <p:nvSpPr>
            <p:cNvPr id="481" name="Missouri">
              <a:extLst>
                <a:ext uri="{FF2B5EF4-FFF2-40B4-BE49-F238E27FC236}">
                  <a16:creationId xmlns:a16="http://schemas.microsoft.com/office/drawing/2014/main" id="{8294E387-D28E-E081-3D86-9422431E0D27}"/>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MO</a:t>
              </a:r>
            </a:p>
          </p:txBody>
        </p:sp>
        <p:sp>
          <p:nvSpPr>
            <p:cNvPr id="482" name="Mississippi">
              <a:extLst>
                <a:ext uri="{FF2B5EF4-FFF2-40B4-BE49-F238E27FC236}">
                  <a16:creationId xmlns:a16="http://schemas.microsoft.com/office/drawing/2014/main" id="{10C25329-5205-D620-0F17-7A28DACFE157}"/>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483" name="Minnesota">
              <a:extLst>
                <a:ext uri="{FF2B5EF4-FFF2-40B4-BE49-F238E27FC236}">
                  <a16:creationId xmlns:a16="http://schemas.microsoft.com/office/drawing/2014/main" id="{91EAC715-57FE-8A0F-C3BA-C9FFB0DE6F06}"/>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MN</a:t>
              </a:r>
            </a:p>
          </p:txBody>
        </p:sp>
        <p:sp>
          <p:nvSpPr>
            <p:cNvPr id="484" name="Michigan">
              <a:extLst>
                <a:ext uri="{FF2B5EF4-FFF2-40B4-BE49-F238E27FC236}">
                  <a16:creationId xmlns:a16="http://schemas.microsoft.com/office/drawing/2014/main" id="{8CC7FE0D-2CF9-6B0E-FB38-91384678C79B}"/>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MI</a:t>
              </a:r>
            </a:p>
          </p:txBody>
        </p:sp>
        <p:sp>
          <p:nvSpPr>
            <p:cNvPr id="485" name="Massachusetts">
              <a:extLst>
                <a:ext uri="{FF2B5EF4-FFF2-40B4-BE49-F238E27FC236}">
                  <a16:creationId xmlns:a16="http://schemas.microsoft.com/office/drawing/2014/main" id="{31D236F4-AC12-B43A-ED38-A79867A3EFD4}"/>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486" name="Maryland">
              <a:extLst>
                <a:ext uri="{FF2B5EF4-FFF2-40B4-BE49-F238E27FC236}">
                  <a16:creationId xmlns:a16="http://schemas.microsoft.com/office/drawing/2014/main" id="{79FE460D-30A8-CA8D-FE80-CF3DAEDFC7B6}"/>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487" name="Maine">
              <a:extLst>
                <a:ext uri="{FF2B5EF4-FFF2-40B4-BE49-F238E27FC236}">
                  <a16:creationId xmlns:a16="http://schemas.microsoft.com/office/drawing/2014/main" id="{FFE6FB9C-8D36-768A-8400-D7FF6A053F53}"/>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488" name="Lousiana">
              <a:extLst>
                <a:ext uri="{FF2B5EF4-FFF2-40B4-BE49-F238E27FC236}">
                  <a16:creationId xmlns:a16="http://schemas.microsoft.com/office/drawing/2014/main" id="{9CA6F231-6882-C7E1-7951-4AD298859F9C}"/>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LA</a:t>
              </a:r>
            </a:p>
          </p:txBody>
        </p:sp>
        <p:sp>
          <p:nvSpPr>
            <p:cNvPr id="489" name="Kentucky">
              <a:extLst>
                <a:ext uri="{FF2B5EF4-FFF2-40B4-BE49-F238E27FC236}">
                  <a16:creationId xmlns:a16="http://schemas.microsoft.com/office/drawing/2014/main" id="{310674B4-A1EB-7CD0-08C7-2FBCD1CA30F7}"/>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KY</a:t>
              </a:r>
            </a:p>
          </p:txBody>
        </p:sp>
        <p:sp>
          <p:nvSpPr>
            <p:cNvPr id="490" name="Kansas">
              <a:extLst>
                <a:ext uri="{FF2B5EF4-FFF2-40B4-BE49-F238E27FC236}">
                  <a16:creationId xmlns:a16="http://schemas.microsoft.com/office/drawing/2014/main" id="{3ED05611-5D44-2D8D-601C-6E180AE0AC4E}"/>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KS</a:t>
              </a:r>
            </a:p>
          </p:txBody>
        </p:sp>
        <p:sp>
          <p:nvSpPr>
            <p:cNvPr id="491" name="Iowa">
              <a:extLst>
                <a:ext uri="{FF2B5EF4-FFF2-40B4-BE49-F238E27FC236}">
                  <a16:creationId xmlns:a16="http://schemas.microsoft.com/office/drawing/2014/main" id="{6D6DC833-14B3-5C7A-EE7E-F323B84D54C5}"/>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IA</a:t>
              </a:r>
            </a:p>
          </p:txBody>
        </p:sp>
        <p:sp>
          <p:nvSpPr>
            <p:cNvPr id="492" name="Indiana">
              <a:extLst>
                <a:ext uri="{FF2B5EF4-FFF2-40B4-BE49-F238E27FC236}">
                  <a16:creationId xmlns:a16="http://schemas.microsoft.com/office/drawing/2014/main" id="{E5C6FB50-8CB6-76F0-1EF3-5B7002E0BA3D}"/>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493" name="Illinois">
              <a:extLst>
                <a:ext uri="{FF2B5EF4-FFF2-40B4-BE49-F238E27FC236}">
                  <a16:creationId xmlns:a16="http://schemas.microsoft.com/office/drawing/2014/main" id="{91DCC7F1-29FF-EF96-5F9B-0DA8F543B85F}"/>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IL</a:t>
              </a:r>
            </a:p>
          </p:txBody>
        </p:sp>
        <p:sp>
          <p:nvSpPr>
            <p:cNvPr id="494" name="Idaho">
              <a:extLst>
                <a:ext uri="{FF2B5EF4-FFF2-40B4-BE49-F238E27FC236}">
                  <a16:creationId xmlns:a16="http://schemas.microsoft.com/office/drawing/2014/main" id="{C15EE65B-8F7A-5D35-336D-5B30E78975DA}"/>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ID</a:t>
              </a:r>
            </a:p>
          </p:txBody>
        </p:sp>
        <p:sp>
          <p:nvSpPr>
            <p:cNvPr id="495" name="Hawaii">
              <a:extLst>
                <a:ext uri="{FF2B5EF4-FFF2-40B4-BE49-F238E27FC236}">
                  <a16:creationId xmlns:a16="http://schemas.microsoft.com/office/drawing/2014/main" id="{9CBCCE61-DE3C-4C70-8A6F-91EF3F6E9E0C}"/>
                </a:ext>
              </a:extLst>
            </p:cNvPr>
            <p:cNvSpPr>
              <a:spLocks noChangeArrowheads="1"/>
            </p:cNvSpPr>
            <p:nvPr/>
          </p:nvSpPr>
          <p:spPr bwMode="auto">
            <a:xfrm>
              <a:off x="3386003" y="5212645"/>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496" name="Georgia">
              <a:extLst>
                <a:ext uri="{FF2B5EF4-FFF2-40B4-BE49-F238E27FC236}">
                  <a16:creationId xmlns:a16="http://schemas.microsoft.com/office/drawing/2014/main" id="{1E78A54E-40B9-AB02-927E-ACC8B3AF5F3A}"/>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497" name="Florida">
              <a:extLst>
                <a:ext uri="{FF2B5EF4-FFF2-40B4-BE49-F238E27FC236}">
                  <a16:creationId xmlns:a16="http://schemas.microsoft.com/office/drawing/2014/main" id="{D6B9C729-EE98-A45A-D29B-1BF0EE14D32F}"/>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FL</a:t>
              </a:r>
            </a:p>
          </p:txBody>
        </p:sp>
        <p:sp>
          <p:nvSpPr>
            <p:cNvPr id="498" name="Delaware">
              <a:extLst>
                <a:ext uri="{FF2B5EF4-FFF2-40B4-BE49-F238E27FC236}">
                  <a16:creationId xmlns:a16="http://schemas.microsoft.com/office/drawing/2014/main" id="{89A492AB-F543-02C0-03E6-F590CB452E44}"/>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499" name="Connecticut">
              <a:extLst>
                <a:ext uri="{FF2B5EF4-FFF2-40B4-BE49-F238E27FC236}">
                  <a16:creationId xmlns:a16="http://schemas.microsoft.com/office/drawing/2014/main" id="{30974719-27EB-72BC-CB60-64D492A5A733}"/>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500" name="Colorado">
              <a:extLst>
                <a:ext uri="{FF2B5EF4-FFF2-40B4-BE49-F238E27FC236}">
                  <a16:creationId xmlns:a16="http://schemas.microsoft.com/office/drawing/2014/main" id="{09EAB4A9-852D-7E1F-9D62-D86DD01783FA}"/>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CO</a:t>
              </a:r>
            </a:p>
          </p:txBody>
        </p:sp>
        <p:sp>
          <p:nvSpPr>
            <p:cNvPr id="501" name="California">
              <a:extLst>
                <a:ext uri="{FF2B5EF4-FFF2-40B4-BE49-F238E27FC236}">
                  <a16:creationId xmlns:a16="http://schemas.microsoft.com/office/drawing/2014/main" id="{55F2DB6E-0F69-D717-342B-E286156D9E04}"/>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CA</a:t>
              </a:r>
            </a:p>
          </p:txBody>
        </p:sp>
        <p:sp>
          <p:nvSpPr>
            <p:cNvPr id="502" name="Arkansas">
              <a:extLst>
                <a:ext uri="{FF2B5EF4-FFF2-40B4-BE49-F238E27FC236}">
                  <a16:creationId xmlns:a16="http://schemas.microsoft.com/office/drawing/2014/main" id="{1F55CA46-80DD-0BCD-4E88-671D3146C1D7}"/>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AR</a:t>
              </a:r>
            </a:p>
          </p:txBody>
        </p:sp>
        <p:sp>
          <p:nvSpPr>
            <p:cNvPr id="503" name="Arizona">
              <a:extLst>
                <a:ext uri="{FF2B5EF4-FFF2-40B4-BE49-F238E27FC236}">
                  <a16:creationId xmlns:a16="http://schemas.microsoft.com/office/drawing/2014/main" id="{9A805E72-0558-3738-D751-FCAB94EC1C6B}"/>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AZ</a:t>
              </a:r>
            </a:p>
          </p:txBody>
        </p:sp>
        <p:sp>
          <p:nvSpPr>
            <p:cNvPr id="504" name="Alaska">
              <a:extLst>
                <a:ext uri="{FF2B5EF4-FFF2-40B4-BE49-F238E27FC236}">
                  <a16:creationId xmlns:a16="http://schemas.microsoft.com/office/drawing/2014/main" id="{7A4742A1-02B3-6989-0B37-45DE92CF87FB}"/>
                </a:ext>
              </a:extLst>
            </p:cNvPr>
            <p:cNvSpPr>
              <a:spLocks noChangeArrowheads="1"/>
            </p:cNvSpPr>
            <p:nvPr/>
          </p:nvSpPr>
          <p:spPr bwMode="auto">
            <a:xfrm>
              <a:off x="1690214" y="4611842"/>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AK</a:t>
              </a:r>
            </a:p>
          </p:txBody>
        </p:sp>
        <p:sp>
          <p:nvSpPr>
            <p:cNvPr id="505" name="Alabama">
              <a:extLst>
                <a:ext uri="{FF2B5EF4-FFF2-40B4-BE49-F238E27FC236}">
                  <a16:creationId xmlns:a16="http://schemas.microsoft.com/office/drawing/2014/main" id="{1468DE52-DB67-272D-46E0-20F19E6AC0E0}"/>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506" name="Straight Connector 505">
              <a:extLst>
                <a:ext uri="{FF2B5EF4-FFF2-40B4-BE49-F238E27FC236}">
                  <a16:creationId xmlns:a16="http://schemas.microsoft.com/office/drawing/2014/main" id="{960EC755-7CA7-FDC7-4755-04D67B0D8E7A}"/>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F6349F6F-B4A2-43D9-F880-FCD059A217FB}"/>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2FC29DA4-8526-53DE-0288-6AAF4743F8C7}"/>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BD238FA-2E6C-99FA-825C-0B23F9573E0A}"/>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BA15C1F7-C936-8669-0927-3621FFAE29D2}"/>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0D128853-8FF6-CC93-5341-E8997AC8C647}"/>
              </a:ext>
            </a:extLst>
          </p:cNvPr>
          <p:cNvSpPr txBox="1"/>
          <p:nvPr/>
        </p:nvSpPr>
        <p:spPr>
          <a:xfrm>
            <a:off x="120580" y="6524147"/>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2025, The Chartis Group, LLC. All rights reserved.  </a:t>
            </a:r>
          </a:p>
        </p:txBody>
      </p:sp>
      <p:grpSp>
        <p:nvGrpSpPr>
          <p:cNvPr id="133" name="Group 132">
            <a:extLst>
              <a:ext uri="{FF2B5EF4-FFF2-40B4-BE49-F238E27FC236}">
                <a16:creationId xmlns:a16="http://schemas.microsoft.com/office/drawing/2014/main" id="{8EB74EBD-BAB4-ACAB-5CE2-94D03DE91D68}"/>
              </a:ext>
            </a:extLst>
          </p:cNvPr>
          <p:cNvGrpSpPr/>
          <p:nvPr/>
        </p:nvGrpSpPr>
        <p:grpSpPr>
          <a:xfrm>
            <a:off x="7044007" y="5817910"/>
            <a:ext cx="4640602" cy="565434"/>
            <a:chOff x="7044007" y="5817910"/>
            <a:chExt cx="4640602" cy="565434"/>
          </a:xfrm>
        </p:grpSpPr>
        <p:sp>
          <p:nvSpPr>
            <p:cNvPr id="445" name="TextBox 444">
              <a:extLst>
                <a:ext uri="{FF2B5EF4-FFF2-40B4-BE49-F238E27FC236}">
                  <a16:creationId xmlns:a16="http://schemas.microsoft.com/office/drawing/2014/main" id="{99BEBB59-71C6-4E3C-9FAA-C638B48C44AC}"/>
                </a:ext>
              </a:extLst>
            </p:cNvPr>
            <p:cNvSpPr txBox="1"/>
            <p:nvPr/>
          </p:nvSpPr>
          <p:spPr>
            <a:xfrm>
              <a:off x="7044007" y="5817910"/>
              <a:ext cx="4640602"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Estimated total Medicaid enrollees withing rural hospital communities.</a:t>
              </a:r>
            </a:p>
          </p:txBody>
        </p:sp>
        <p:sp>
          <p:nvSpPr>
            <p:cNvPr id="453" name="Rectangle 452">
              <a:extLst>
                <a:ext uri="{FF2B5EF4-FFF2-40B4-BE49-F238E27FC236}">
                  <a16:creationId xmlns:a16="http://schemas.microsoft.com/office/drawing/2014/main" id="{366517E9-2DB5-459B-8787-609417D9AA09}"/>
                </a:ext>
              </a:extLst>
            </p:cNvPr>
            <p:cNvSpPr/>
            <p:nvPr/>
          </p:nvSpPr>
          <p:spPr>
            <a:xfrm>
              <a:off x="7285612" y="6309454"/>
              <a:ext cx="485368" cy="7389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4" name="Rectangle 453">
              <a:extLst>
                <a:ext uri="{FF2B5EF4-FFF2-40B4-BE49-F238E27FC236}">
                  <a16:creationId xmlns:a16="http://schemas.microsoft.com/office/drawing/2014/main" id="{4879FA85-51CE-45D5-8B9C-D92F3ACA4C9C}"/>
                </a:ext>
              </a:extLst>
            </p:cNvPr>
            <p:cNvSpPr/>
            <p:nvPr/>
          </p:nvSpPr>
          <p:spPr>
            <a:xfrm>
              <a:off x="8960886" y="6309454"/>
              <a:ext cx="485368" cy="7389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5" name="Rectangle 454">
              <a:extLst>
                <a:ext uri="{FF2B5EF4-FFF2-40B4-BE49-F238E27FC236}">
                  <a16:creationId xmlns:a16="http://schemas.microsoft.com/office/drawing/2014/main" id="{38DAE3A0-78F2-4A68-B7F1-6DDA4693EF87}"/>
                </a:ext>
              </a:extLst>
            </p:cNvPr>
            <p:cNvSpPr/>
            <p:nvPr/>
          </p:nvSpPr>
          <p:spPr>
            <a:xfrm>
              <a:off x="9853392" y="6309454"/>
              <a:ext cx="485368" cy="7389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6" name="Rectangle 455">
              <a:extLst>
                <a:ext uri="{FF2B5EF4-FFF2-40B4-BE49-F238E27FC236}">
                  <a16:creationId xmlns:a16="http://schemas.microsoft.com/office/drawing/2014/main" id="{527053B2-1B14-48B2-8C98-04A927780FD0}"/>
                </a:ext>
              </a:extLst>
            </p:cNvPr>
            <p:cNvSpPr/>
            <p:nvPr/>
          </p:nvSpPr>
          <p:spPr>
            <a:xfrm>
              <a:off x="10745898" y="6309454"/>
              <a:ext cx="485368" cy="7389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8" name="Rectangle 457">
              <a:extLst>
                <a:ext uri="{FF2B5EF4-FFF2-40B4-BE49-F238E27FC236}">
                  <a16:creationId xmlns:a16="http://schemas.microsoft.com/office/drawing/2014/main" id="{04D8D9EC-D8E4-49B0-9D10-B2B4BD7DE9B3}"/>
                </a:ext>
              </a:extLst>
            </p:cNvPr>
            <p:cNvSpPr/>
            <p:nvPr/>
          </p:nvSpPr>
          <p:spPr>
            <a:xfrm>
              <a:off x="8074093" y="6309454"/>
              <a:ext cx="485368" cy="7389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nvGrpSpPr>
            <p:cNvPr id="132" name="Group 131">
              <a:extLst>
                <a:ext uri="{FF2B5EF4-FFF2-40B4-BE49-F238E27FC236}">
                  <a16:creationId xmlns:a16="http://schemas.microsoft.com/office/drawing/2014/main" id="{FF26314A-2432-4068-DAA8-ECE79E2C8AD7}"/>
                </a:ext>
              </a:extLst>
            </p:cNvPr>
            <p:cNvGrpSpPr/>
            <p:nvPr/>
          </p:nvGrpSpPr>
          <p:grpSpPr>
            <a:xfrm>
              <a:off x="7226150" y="6084996"/>
              <a:ext cx="4362843" cy="215444"/>
              <a:chOff x="7204249" y="4909029"/>
              <a:chExt cx="4362843" cy="215444"/>
            </a:xfrm>
          </p:grpSpPr>
          <p:sp>
            <p:nvSpPr>
              <p:cNvPr id="448" name="TextBox 447">
                <a:extLst>
                  <a:ext uri="{FF2B5EF4-FFF2-40B4-BE49-F238E27FC236}">
                    <a16:creationId xmlns:a16="http://schemas.microsoft.com/office/drawing/2014/main" id="{BC7EF83F-76D1-40B2-B52D-B8EED645F593}"/>
                  </a:ext>
                </a:extLst>
              </p:cNvPr>
              <p:cNvSpPr txBox="1"/>
              <p:nvPr/>
            </p:nvSpPr>
            <p:spPr>
              <a:xfrm>
                <a:off x="7845960" y="4909029"/>
                <a:ext cx="10962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100,001-200,000</a:t>
                </a:r>
              </a:p>
            </p:txBody>
          </p:sp>
          <p:sp>
            <p:nvSpPr>
              <p:cNvPr id="459" name="TextBox 458">
                <a:extLst>
                  <a:ext uri="{FF2B5EF4-FFF2-40B4-BE49-F238E27FC236}">
                    <a16:creationId xmlns:a16="http://schemas.microsoft.com/office/drawing/2014/main" id="{1AE8729D-849A-4164-A0F6-E9ABF2F9BD78}"/>
                  </a:ext>
                </a:extLst>
              </p:cNvPr>
              <p:cNvSpPr txBox="1"/>
              <p:nvPr/>
            </p:nvSpPr>
            <p:spPr>
              <a:xfrm>
                <a:off x="7204249" y="4909029"/>
                <a:ext cx="758171"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&lt;100,000</a:t>
                </a:r>
              </a:p>
            </p:txBody>
          </p:sp>
          <p:sp>
            <p:nvSpPr>
              <p:cNvPr id="511" name="TextBox 510">
                <a:extLst>
                  <a:ext uri="{FF2B5EF4-FFF2-40B4-BE49-F238E27FC236}">
                    <a16:creationId xmlns:a16="http://schemas.microsoft.com/office/drawing/2014/main" id="{6F210A5F-A432-B26A-6460-1FEBA7FA6B2A}"/>
                  </a:ext>
                </a:extLst>
              </p:cNvPr>
              <p:cNvSpPr txBox="1"/>
              <p:nvPr/>
            </p:nvSpPr>
            <p:spPr>
              <a:xfrm>
                <a:off x="8709615" y="4909029"/>
                <a:ext cx="10962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200,001-300,000</a:t>
                </a:r>
              </a:p>
            </p:txBody>
          </p:sp>
          <p:sp>
            <p:nvSpPr>
              <p:cNvPr id="130" name="TextBox 129">
                <a:extLst>
                  <a:ext uri="{FF2B5EF4-FFF2-40B4-BE49-F238E27FC236}">
                    <a16:creationId xmlns:a16="http://schemas.microsoft.com/office/drawing/2014/main" id="{9771F214-E5A3-39F9-7339-0B8DB8909224}"/>
                  </a:ext>
                </a:extLst>
              </p:cNvPr>
              <p:cNvSpPr txBox="1"/>
              <p:nvPr/>
            </p:nvSpPr>
            <p:spPr>
              <a:xfrm>
                <a:off x="9590250" y="4909029"/>
                <a:ext cx="10962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300,001-400,000</a:t>
                </a:r>
              </a:p>
            </p:txBody>
          </p:sp>
          <p:sp>
            <p:nvSpPr>
              <p:cNvPr id="131" name="TextBox 130">
                <a:extLst>
                  <a:ext uri="{FF2B5EF4-FFF2-40B4-BE49-F238E27FC236}">
                    <a16:creationId xmlns:a16="http://schemas.microsoft.com/office/drawing/2014/main" id="{20531B53-B0B7-7235-BC1A-4BF705E58A48}"/>
                  </a:ext>
                </a:extLst>
              </p:cNvPr>
              <p:cNvSpPr txBox="1"/>
              <p:nvPr/>
            </p:nvSpPr>
            <p:spPr>
              <a:xfrm>
                <a:off x="10470885" y="4909029"/>
                <a:ext cx="10962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400,001-500,000</a:t>
                </a:r>
              </a:p>
            </p:txBody>
          </p:sp>
        </p:grpSp>
      </p:grpSp>
    </p:spTree>
    <p:extLst>
      <p:ext uri="{BB962C8B-B14F-4D97-AF65-F5344CB8AC3E}">
        <p14:creationId xmlns:p14="http://schemas.microsoft.com/office/powerpoint/2010/main" val="441031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4" name="TextBox 133">
            <a:extLst>
              <a:ext uri="{FF2B5EF4-FFF2-40B4-BE49-F238E27FC236}">
                <a16:creationId xmlns:a16="http://schemas.microsoft.com/office/drawing/2014/main" id="{5BBFB064-EDE0-4A2E-9ED4-C7A8232EA083}"/>
              </a:ext>
            </a:extLst>
          </p:cNvPr>
          <p:cNvSpPr txBox="1"/>
          <p:nvPr/>
        </p:nvSpPr>
        <p:spPr>
          <a:xfrm>
            <a:off x="6689676" y="5733757"/>
            <a:ext cx="484216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State Rural Hospital Median Medicaid Net Revenue</a:t>
            </a:r>
          </a:p>
        </p:txBody>
      </p:sp>
      <p:grpSp>
        <p:nvGrpSpPr>
          <p:cNvPr id="7" name="Group 6">
            <a:extLst>
              <a:ext uri="{FF2B5EF4-FFF2-40B4-BE49-F238E27FC236}">
                <a16:creationId xmlns:a16="http://schemas.microsoft.com/office/drawing/2014/main" id="{0887D502-F694-1D33-A90C-8A5403CF4CE3}"/>
              </a:ext>
            </a:extLst>
          </p:cNvPr>
          <p:cNvGrpSpPr/>
          <p:nvPr/>
        </p:nvGrpSpPr>
        <p:grpSpPr>
          <a:xfrm>
            <a:off x="8157760" y="3429000"/>
            <a:ext cx="3669136" cy="1086048"/>
            <a:chOff x="430341" y="3047201"/>
            <a:chExt cx="3669136" cy="1086048"/>
          </a:xfrm>
        </p:grpSpPr>
        <p:sp>
          <p:nvSpPr>
            <p:cNvPr id="169" name="TextBox 168">
              <a:extLst>
                <a:ext uri="{FF2B5EF4-FFF2-40B4-BE49-F238E27FC236}">
                  <a16:creationId xmlns:a16="http://schemas.microsoft.com/office/drawing/2014/main" id="{8A2E8FA8-A7E3-48A2-811F-17CD0DCDC568}"/>
                </a:ext>
              </a:extLst>
            </p:cNvPr>
            <p:cNvSpPr txBox="1"/>
            <p:nvPr/>
          </p:nvSpPr>
          <p:spPr>
            <a:xfrm>
              <a:off x="430341" y="3236016"/>
              <a:ext cx="3669136" cy="897233"/>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In 12 states, the median net Medicaid revenue for rural hospitals exceeds $8 million.</a:t>
              </a:r>
            </a:p>
          </p:txBody>
        </p:sp>
        <p:cxnSp>
          <p:nvCxnSpPr>
            <p:cNvPr id="167" name="Straight Connector 166">
              <a:extLst>
                <a:ext uri="{FF2B5EF4-FFF2-40B4-BE49-F238E27FC236}">
                  <a16:creationId xmlns:a16="http://schemas.microsoft.com/office/drawing/2014/main" id="{C394CECA-62E6-4693-86B7-B01AF4DEBAF4}"/>
                </a:ext>
              </a:extLst>
            </p:cNvPr>
            <p:cNvCxnSpPr/>
            <p:nvPr/>
          </p:nvCxnSpPr>
          <p:spPr>
            <a:xfrm>
              <a:off x="852546" y="3047201"/>
              <a:ext cx="2605548" cy="0"/>
            </a:xfrm>
            <a:prstGeom prst="line">
              <a:avLst/>
            </a:prstGeom>
            <a:ln/>
          </p:spPr>
          <p:style>
            <a:lnRef idx="1">
              <a:schemeClr val="accent5"/>
            </a:lnRef>
            <a:fillRef idx="0">
              <a:schemeClr val="accent5"/>
            </a:fillRef>
            <a:effectRef idx="0">
              <a:schemeClr val="accent5"/>
            </a:effectRef>
            <a:fontRef idx="minor">
              <a:schemeClr val="tx1"/>
            </a:fontRef>
          </p:style>
        </p:cxnSp>
      </p:grpSp>
      <p:sp>
        <p:nvSpPr>
          <p:cNvPr id="153" name="TextBox 152">
            <a:extLst>
              <a:ext uri="{FF2B5EF4-FFF2-40B4-BE49-F238E27FC236}">
                <a16:creationId xmlns:a16="http://schemas.microsoft.com/office/drawing/2014/main" id="{91C60E9C-A7A3-455C-9925-BCBCA8BE7158}"/>
              </a:ext>
            </a:extLst>
          </p:cNvPr>
          <p:cNvSpPr txBox="1"/>
          <p:nvPr/>
        </p:nvSpPr>
        <p:spPr>
          <a:xfrm>
            <a:off x="195711" y="6144206"/>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May 2025</a:t>
            </a:r>
          </a:p>
        </p:txBody>
      </p:sp>
      <p:sp>
        <p:nvSpPr>
          <p:cNvPr id="6" name="Title 1">
            <a:extLst>
              <a:ext uri="{FF2B5EF4-FFF2-40B4-BE49-F238E27FC236}">
                <a16:creationId xmlns:a16="http://schemas.microsoft.com/office/drawing/2014/main" id="{852FC834-BB66-62A3-7BC6-67DFE34C864E}"/>
              </a:ext>
            </a:extLst>
          </p:cNvPr>
          <p:cNvSpPr>
            <a:spLocks noGrp="1"/>
          </p:cNvSpPr>
          <p:nvPr>
            <p:ph type="title"/>
          </p:nvPr>
        </p:nvSpPr>
        <p:spPr>
          <a:xfrm>
            <a:off x="613052" y="433015"/>
            <a:ext cx="10853524" cy="756933"/>
          </a:xfrm>
        </p:spPr>
        <p:txBody>
          <a:bodyPr vert="horz"/>
          <a:lstStyle/>
          <a:p>
            <a:r>
              <a:rPr lang="en-US" sz="3200" dirty="0">
                <a:latin typeface="Georgia" panose="02040502050405020303" pitchFamily="18" charset="0"/>
              </a:rPr>
              <a:t>At Median, Medicaid Adds $3.9 million to the Bottom Line</a:t>
            </a:r>
          </a:p>
        </p:txBody>
      </p:sp>
      <p:sp>
        <p:nvSpPr>
          <p:cNvPr id="10" name="TextBox 9">
            <a:extLst>
              <a:ext uri="{FF2B5EF4-FFF2-40B4-BE49-F238E27FC236}">
                <a16:creationId xmlns:a16="http://schemas.microsoft.com/office/drawing/2014/main" id="{1A47BDCC-E679-2348-9846-25FAD96A8A41}"/>
              </a:ext>
            </a:extLst>
          </p:cNvPr>
          <p:cNvSpPr txBox="1"/>
          <p:nvPr/>
        </p:nvSpPr>
        <p:spPr>
          <a:xfrm>
            <a:off x="192036" y="6349414"/>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2025, The Chartis Group, LLC. All rights reserved.  </a:t>
            </a:r>
          </a:p>
        </p:txBody>
      </p:sp>
      <p:grpSp>
        <p:nvGrpSpPr>
          <p:cNvPr id="9" name="Group 8">
            <a:extLst>
              <a:ext uri="{FF2B5EF4-FFF2-40B4-BE49-F238E27FC236}">
                <a16:creationId xmlns:a16="http://schemas.microsoft.com/office/drawing/2014/main" id="{749C7110-F796-B4EC-4DD2-31490DED22B8}"/>
              </a:ext>
            </a:extLst>
          </p:cNvPr>
          <p:cNvGrpSpPr/>
          <p:nvPr/>
        </p:nvGrpSpPr>
        <p:grpSpPr>
          <a:xfrm>
            <a:off x="7098447" y="6044018"/>
            <a:ext cx="4044480" cy="315951"/>
            <a:chOff x="5805377" y="5993223"/>
            <a:chExt cx="4044480" cy="315951"/>
          </a:xfrm>
        </p:grpSpPr>
        <p:sp>
          <p:nvSpPr>
            <p:cNvPr id="149" name="Rectangle 148">
              <a:extLst>
                <a:ext uri="{FF2B5EF4-FFF2-40B4-BE49-F238E27FC236}">
                  <a16:creationId xmlns:a16="http://schemas.microsoft.com/office/drawing/2014/main" id="{76F6D632-B942-414D-B79A-A3C9EE7B21C9}"/>
                </a:ext>
              </a:extLst>
            </p:cNvPr>
            <p:cNvSpPr/>
            <p:nvPr/>
          </p:nvSpPr>
          <p:spPr>
            <a:xfrm>
              <a:off x="6728214" y="6234999"/>
              <a:ext cx="485368" cy="73890"/>
            </a:xfrm>
            <a:prstGeom prst="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0" name="Rectangle 149">
              <a:extLst>
                <a:ext uri="{FF2B5EF4-FFF2-40B4-BE49-F238E27FC236}">
                  <a16:creationId xmlns:a16="http://schemas.microsoft.com/office/drawing/2014/main" id="{92BDBFB7-C49E-4252-B5B6-FBD9148DD2BC}"/>
                </a:ext>
              </a:extLst>
            </p:cNvPr>
            <p:cNvSpPr/>
            <p:nvPr/>
          </p:nvSpPr>
          <p:spPr>
            <a:xfrm>
              <a:off x="7528012" y="6233966"/>
              <a:ext cx="485368" cy="73890"/>
            </a:xfrm>
            <a:prstGeom prst="rect">
              <a:avLst/>
            </a:prstGeom>
            <a:solidFill>
              <a:srgbClr val="DE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1" name="Rectangle 150">
              <a:extLst>
                <a:ext uri="{FF2B5EF4-FFF2-40B4-BE49-F238E27FC236}">
                  <a16:creationId xmlns:a16="http://schemas.microsoft.com/office/drawing/2014/main" id="{16E93AC7-2CEA-47A8-9F5B-8EB8661C9ACE}"/>
                </a:ext>
              </a:extLst>
            </p:cNvPr>
            <p:cNvSpPr/>
            <p:nvPr/>
          </p:nvSpPr>
          <p:spPr>
            <a:xfrm>
              <a:off x="8330968" y="6234999"/>
              <a:ext cx="485368" cy="73890"/>
            </a:xfrm>
            <a:prstGeom prst="rect">
              <a:avLst/>
            </a:prstGeom>
            <a:solidFill>
              <a:srgbClr val="9E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2" name="Rectangle 151">
              <a:extLst>
                <a:ext uri="{FF2B5EF4-FFF2-40B4-BE49-F238E27FC236}">
                  <a16:creationId xmlns:a16="http://schemas.microsoft.com/office/drawing/2014/main" id="{AEED3A5C-B031-40B5-85A8-BB0DD6379AF6}"/>
                </a:ext>
              </a:extLst>
            </p:cNvPr>
            <p:cNvSpPr/>
            <p:nvPr/>
          </p:nvSpPr>
          <p:spPr>
            <a:xfrm>
              <a:off x="9114818" y="6234999"/>
              <a:ext cx="485368" cy="73890"/>
            </a:xfrm>
            <a:prstGeom prst="rect">
              <a:avLst/>
            </a:prstGeom>
            <a:solidFill>
              <a:srgbClr val="46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38" name="TextBox 137">
              <a:extLst>
                <a:ext uri="{FF2B5EF4-FFF2-40B4-BE49-F238E27FC236}">
                  <a16:creationId xmlns:a16="http://schemas.microsoft.com/office/drawing/2014/main" id="{4A204DD7-5DEE-48BC-9835-254786B22078}"/>
                </a:ext>
              </a:extLst>
            </p:cNvPr>
            <p:cNvSpPr txBox="1"/>
            <p:nvPr/>
          </p:nvSpPr>
          <p:spPr>
            <a:xfrm>
              <a:off x="6490606" y="5993223"/>
              <a:ext cx="94255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$1M-$5M</a:t>
              </a:r>
            </a:p>
          </p:txBody>
        </p:sp>
        <p:sp>
          <p:nvSpPr>
            <p:cNvPr id="142" name="Rectangle 141">
              <a:extLst>
                <a:ext uri="{FF2B5EF4-FFF2-40B4-BE49-F238E27FC236}">
                  <a16:creationId xmlns:a16="http://schemas.microsoft.com/office/drawing/2014/main" id="{2DC1FB72-425F-4CE5-9683-5A5ED1BB35D1}"/>
                </a:ext>
              </a:extLst>
            </p:cNvPr>
            <p:cNvSpPr/>
            <p:nvPr/>
          </p:nvSpPr>
          <p:spPr>
            <a:xfrm>
              <a:off x="5949680" y="6235284"/>
              <a:ext cx="485368" cy="73890"/>
            </a:xfrm>
            <a:prstGeom prst="rect">
              <a:avLst/>
            </a:prstGeom>
            <a:solidFill>
              <a:srgbClr val="FFD9DA"/>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43" name="TextBox 142">
              <a:extLst>
                <a:ext uri="{FF2B5EF4-FFF2-40B4-BE49-F238E27FC236}">
                  <a16:creationId xmlns:a16="http://schemas.microsoft.com/office/drawing/2014/main" id="{A394674E-3B37-41E0-8A1D-512E33F4547C}"/>
                </a:ext>
              </a:extLst>
            </p:cNvPr>
            <p:cNvSpPr txBox="1"/>
            <p:nvPr/>
          </p:nvSpPr>
          <p:spPr>
            <a:xfrm>
              <a:off x="5805377" y="5993223"/>
              <a:ext cx="73207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&lt;$1M</a:t>
              </a:r>
            </a:p>
          </p:txBody>
        </p:sp>
        <p:sp>
          <p:nvSpPr>
            <p:cNvPr id="2" name="TextBox 1">
              <a:extLst>
                <a:ext uri="{FF2B5EF4-FFF2-40B4-BE49-F238E27FC236}">
                  <a16:creationId xmlns:a16="http://schemas.microsoft.com/office/drawing/2014/main" id="{7B6C8B02-5C89-4BA3-60F5-CBDC84AE28E3}"/>
                </a:ext>
              </a:extLst>
            </p:cNvPr>
            <p:cNvSpPr txBox="1"/>
            <p:nvPr/>
          </p:nvSpPr>
          <p:spPr>
            <a:xfrm>
              <a:off x="7307166" y="5993223"/>
              <a:ext cx="94255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$5M-$10M</a:t>
              </a:r>
            </a:p>
          </p:txBody>
        </p:sp>
        <p:sp>
          <p:nvSpPr>
            <p:cNvPr id="3" name="TextBox 2">
              <a:extLst>
                <a:ext uri="{FF2B5EF4-FFF2-40B4-BE49-F238E27FC236}">
                  <a16:creationId xmlns:a16="http://schemas.microsoft.com/office/drawing/2014/main" id="{0ADA0114-F37B-1541-6A42-0D244F2F2EDA}"/>
                </a:ext>
              </a:extLst>
            </p:cNvPr>
            <p:cNvSpPr txBox="1"/>
            <p:nvPr/>
          </p:nvSpPr>
          <p:spPr>
            <a:xfrm>
              <a:off x="8118391" y="5993223"/>
              <a:ext cx="94255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$10M-$15M</a:t>
              </a:r>
            </a:p>
          </p:txBody>
        </p:sp>
        <p:sp>
          <p:nvSpPr>
            <p:cNvPr id="4" name="TextBox 3">
              <a:extLst>
                <a:ext uri="{FF2B5EF4-FFF2-40B4-BE49-F238E27FC236}">
                  <a16:creationId xmlns:a16="http://schemas.microsoft.com/office/drawing/2014/main" id="{C455524A-7F9B-6ECE-AE79-0A2547CA7A2C}"/>
                </a:ext>
              </a:extLst>
            </p:cNvPr>
            <p:cNvSpPr txBox="1"/>
            <p:nvPr/>
          </p:nvSpPr>
          <p:spPr>
            <a:xfrm>
              <a:off x="8907301" y="5993223"/>
              <a:ext cx="942556"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&gt;$15M</a:t>
              </a:r>
            </a:p>
          </p:txBody>
        </p:sp>
      </p:grpSp>
      <p:sp>
        <p:nvSpPr>
          <p:cNvPr id="11" name="TextBox 10">
            <a:extLst>
              <a:ext uri="{FF2B5EF4-FFF2-40B4-BE49-F238E27FC236}">
                <a16:creationId xmlns:a16="http://schemas.microsoft.com/office/drawing/2014/main" id="{2B012AF0-3F52-C97C-C191-22396CE0CB1D}"/>
              </a:ext>
            </a:extLst>
          </p:cNvPr>
          <p:cNvSpPr txBox="1"/>
          <p:nvPr/>
        </p:nvSpPr>
        <p:spPr>
          <a:xfrm>
            <a:off x="8201820" y="2239946"/>
            <a:ext cx="3669136" cy="897233"/>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Nationally, rural hospitals generate nearly $4 million in net Medicaid revenue at the median. </a:t>
            </a:r>
          </a:p>
        </p:txBody>
      </p:sp>
      <p:grpSp>
        <p:nvGrpSpPr>
          <p:cNvPr id="5" name="Group 4">
            <a:extLst>
              <a:ext uri="{FF2B5EF4-FFF2-40B4-BE49-F238E27FC236}">
                <a16:creationId xmlns:a16="http://schemas.microsoft.com/office/drawing/2014/main" id="{0B5F0DE0-4C1A-41AB-84CB-D52CE5EDA31A}"/>
              </a:ext>
            </a:extLst>
          </p:cNvPr>
          <p:cNvGrpSpPr/>
          <p:nvPr/>
        </p:nvGrpSpPr>
        <p:grpSpPr>
          <a:xfrm>
            <a:off x="182889" y="1410756"/>
            <a:ext cx="7496826" cy="4266691"/>
            <a:chOff x="4094548" y="1454100"/>
            <a:chExt cx="7496826" cy="4266691"/>
          </a:xfrm>
        </p:grpSpPr>
        <p:grpSp>
          <p:nvGrpSpPr>
            <p:cNvPr id="12" name="State Shapes">
              <a:extLst>
                <a:ext uri="{FF2B5EF4-FFF2-40B4-BE49-F238E27FC236}">
                  <a16:creationId xmlns:a16="http://schemas.microsoft.com/office/drawing/2014/main" id="{F741618C-DBAD-73F7-A175-41AB376BC196}"/>
                </a:ext>
              </a:extLst>
            </p:cNvPr>
            <p:cNvGrpSpPr/>
            <p:nvPr/>
          </p:nvGrpSpPr>
          <p:grpSpPr>
            <a:xfrm>
              <a:off x="4094548" y="1454100"/>
              <a:ext cx="7460222" cy="4266691"/>
              <a:chOff x="609598" y="1367242"/>
              <a:chExt cx="7460222" cy="4266691"/>
            </a:xfrm>
          </p:grpSpPr>
          <p:sp>
            <p:nvSpPr>
              <p:cNvPr id="133" name="Freeform 43">
                <a:extLst>
                  <a:ext uri="{FF2B5EF4-FFF2-40B4-BE49-F238E27FC236}">
                    <a16:creationId xmlns:a16="http://schemas.microsoft.com/office/drawing/2014/main" id="{C37DE8B7-C177-8871-01AC-F12098BCAA84}"/>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bg2">
                  <a:lumMod val="85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FF0005"/>
                  </a:solidFill>
                  <a:effectLst/>
                  <a:uLnTx/>
                  <a:uFillTx/>
                  <a:latin typeface="Arial" charset="0"/>
                  <a:ea typeface="+mn-ea"/>
                  <a:cs typeface="+mn-cs"/>
                </a:endParaRPr>
              </a:p>
            </p:txBody>
          </p:sp>
          <p:sp>
            <p:nvSpPr>
              <p:cNvPr id="135" name="Freeform 45">
                <a:extLst>
                  <a:ext uri="{FF2B5EF4-FFF2-40B4-BE49-F238E27FC236}">
                    <a16:creationId xmlns:a16="http://schemas.microsoft.com/office/drawing/2014/main" id="{EB4DEB21-0418-E9B4-577A-9AA0BEEFE06F}"/>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36" name="Freeform 56">
                <a:extLst>
                  <a:ext uri="{FF2B5EF4-FFF2-40B4-BE49-F238E27FC236}">
                    <a16:creationId xmlns:a16="http://schemas.microsoft.com/office/drawing/2014/main" id="{7B299B07-187F-3F04-C597-D9E1F2FB0B76}"/>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37" name="Rectangle 62">
                <a:extLst>
                  <a:ext uri="{FF2B5EF4-FFF2-40B4-BE49-F238E27FC236}">
                    <a16:creationId xmlns:a16="http://schemas.microsoft.com/office/drawing/2014/main" id="{C2517247-2A42-B1DD-F82F-A73D28D7C2E2}"/>
                  </a:ext>
                </a:extLst>
              </p:cNvPr>
              <p:cNvSpPr>
                <a:spLocks noChangeArrowheads="1"/>
              </p:cNvSpPr>
              <p:nvPr/>
            </p:nvSpPr>
            <p:spPr bwMode="auto">
              <a:xfrm>
                <a:off x="609598" y="4072830"/>
                <a:ext cx="1641055" cy="1561103"/>
              </a:xfrm>
              <a:prstGeom prst="rect">
                <a:avLst/>
              </a:prstGeom>
              <a:noFill/>
              <a:ln w="3175"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39" name="Wyoming">
                <a:extLst>
                  <a:ext uri="{FF2B5EF4-FFF2-40B4-BE49-F238E27FC236}">
                    <a16:creationId xmlns:a16="http://schemas.microsoft.com/office/drawing/2014/main" id="{FD63CA0B-A050-B5FB-ABF3-4D3803B828CC}"/>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0" name="Wisconsin">
                <a:extLst>
                  <a:ext uri="{FF2B5EF4-FFF2-40B4-BE49-F238E27FC236}">
                    <a16:creationId xmlns:a16="http://schemas.microsoft.com/office/drawing/2014/main" id="{6DC56527-2FDD-5EF0-E7E0-BE255D4F63A3}"/>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1" name="West Virginia">
                <a:extLst>
                  <a:ext uri="{FF2B5EF4-FFF2-40B4-BE49-F238E27FC236}">
                    <a16:creationId xmlns:a16="http://schemas.microsoft.com/office/drawing/2014/main" id="{7806110F-DE42-E7E0-D275-7DB3B78AC31D}"/>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4" name="Washington DC">
                <a:extLst>
                  <a:ext uri="{FF2B5EF4-FFF2-40B4-BE49-F238E27FC236}">
                    <a16:creationId xmlns:a16="http://schemas.microsoft.com/office/drawing/2014/main" id="{5AD7EC8C-17BA-C683-DF2E-0DE766FEDDAA}"/>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5" name="Washington">
                <a:extLst>
                  <a:ext uri="{FF2B5EF4-FFF2-40B4-BE49-F238E27FC236}">
                    <a16:creationId xmlns:a16="http://schemas.microsoft.com/office/drawing/2014/main" id="{D2C838E8-ABD0-63CC-BCF0-5660E05B571D}"/>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6" name="Virgina">
                <a:extLst>
                  <a:ext uri="{FF2B5EF4-FFF2-40B4-BE49-F238E27FC236}">
                    <a16:creationId xmlns:a16="http://schemas.microsoft.com/office/drawing/2014/main" id="{5800547F-05F3-B48A-0DA5-9D6D69BE5900}"/>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7" name="Vermont">
                <a:extLst>
                  <a:ext uri="{FF2B5EF4-FFF2-40B4-BE49-F238E27FC236}">
                    <a16:creationId xmlns:a16="http://schemas.microsoft.com/office/drawing/2014/main" id="{6F554C1F-84A0-4649-713C-56E551D88B06}"/>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48" name="Utah">
                <a:extLst>
                  <a:ext uri="{FF2B5EF4-FFF2-40B4-BE49-F238E27FC236}">
                    <a16:creationId xmlns:a16="http://schemas.microsoft.com/office/drawing/2014/main" id="{FEABD5FE-B651-6A9D-B6F8-17F08B2D4981}"/>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55" name="Texas">
                <a:extLst>
                  <a:ext uri="{FF2B5EF4-FFF2-40B4-BE49-F238E27FC236}">
                    <a16:creationId xmlns:a16="http://schemas.microsoft.com/office/drawing/2014/main" id="{5AB5AED0-E7BF-7CAF-1E43-E4DE5A2315B2}"/>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6" name="Tennessee">
                <a:extLst>
                  <a:ext uri="{FF2B5EF4-FFF2-40B4-BE49-F238E27FC236}">
                    <a16:creationId xmlns:a16="http://schemas.microsoft.com/office/drawing/2014/main" id="{D0093E75-8402-A97D-A992-903001B7698C}"/>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7" name="South Dakota">
                <a:extLst>
                  <a:ext uri="{FF2B5EF4-FFF2-40B4-BE49-F238E27FC236}">
                    <a16:creationId xmlns:a16="http://schemas.microsoft.com/office/drawing/2014/main" id="{55ADFF3C-8504-AB67-B1B8-44C82119F3C5}"/>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8" name="South Carolina">
                <a:extLst>
                  <a:ext uri="{FF2B5EF4-FFF2-40B4-BE49-F238E27FC236}">
                    <a16:creationId xmlns:a16="http://schemas.microsoft.com/office/drawing/2014/main" id="{7185A316-3B6A-CD8B-3170-4E372AF89EF7}"/>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9" name="Rhode Island">
                <a:extLst>
                  <a:ext uri="{FF2B5EF4-FFF2-40B4-BE49-F238E27FC236}">
                    <a16:creationId xmlns:a16="http://schemas.microsoft.com/office/drawing/2014/main" id="{071BA86E-882C-C9A2-45CB-AE9EB7B48996}"/>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0" name="Pennsylvania">
                <a:extLst>
                  <a:ext uri="{FF2B5EF4-FFF2-40B4-BE49-F238E27FC236}">
                    <a16:creationId xmlns:a16="http://schemas.microsoft.com/office/drawing/2014/main" id="{84A9A42B-4F4C-E145-D559-5FCB41FDD95F}"/>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1" name="Oregon">
                <a:extLst>
                  <a:ext uri="{FF2B5EF4-FFF2-40B4-BE49-F238E27FC236}">
                    <a16:creationId xmlns:a16="http://schemas.microsoft.com/office/drawing/2014/main" id="{CBCEAED0-554B-9E04-8712-493293E7AE05}"/>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9E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2" name="Oklahoma">
                <a:extLst>
                  <a:ext uri="{FF2B5EF4-FFF2-40B4-BE49-F238E27FC236}">
                    <a16:creationId xmlns:a16="http://schemas.microsoft.com/office/drawing/2014/main" id="{A252EB4F-4B4A-C8A5-B03C-8B46B689C3FB}"/>
                  </a:ext>
                </a:extLst>
              </p:cNvPr>
              <p:cNvSpPr>
                <a:spLocks/>
              </p:cNvSpPr>
              <p:nvPr/>
            </p:nvSpPr>
            <p:spPr bwMode="auto">
              <a:xfrm>
                <a:off x="4169273" y="3657831"/>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3" name="Ohio">
                <a:extLst>
                  <a:ext uri="{FF2B5EF4-FFF2-40B4-BE49-F238E27FC236}">
                    <a16:creationId xmlns:a16="http://schemas.microsoft.com/office/drawing/2014/main" id="{1FF085F2-ED17-9042-6D20-A4359CEACA13}"/>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4" name="North Dakota">
                <a:extLst>
                  <a:ext uri="{FF2B5EF4-FFF2-40B4-BE49-F238E27FC236}">
                    <a16:creationId xmlns:a16="http://schemas.microsoft.com/office/drawing/2014/main" id="{0027C0E9-5E20-C6F6-3A71-513178FD3589}"/>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FF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65" name="North Carolina">
                <a:extLst>
                  <a:ext uri="{FF2B5EF4-FFF2-40B4-BE49-F238E27FC236}">
                    <a16:creationId xmlns:a16="http://schemas.microsoft.com/office/drawing/2014/main" id="{12426B8F-B467-FEA1-4CE4-3CEEAEE61F02}"/>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66" name="New York">
                <a:extLst>
                  <a:ext uri="{FF2B5EF4-FFF2-40B4-BE49-F238E27FC236}">
                    <a16:creationId xmlns:a16="http://schemas.microsoft.com/office/drawing/2014/main" id="{34B70987-95FE-BDF7-0C16-BC9EC4289990}"/>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168" name="New Mexico">
                <a:extLst>
                  <a:ext uri="{FF2B5EF4-FFF2-40B4-BE49-F238E27FC236}">
                    <a16:creationId xmlns:a16="http://schemas.microsoft.com/office/drawing/2014/main" id="{C5A25B90-3533-D857-C681-774E4500B75C}"/>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9E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0" name="New Jersey">
                <a:extLst>
                  <a:ext uri="{FF2B5EF4-FFF2-40B4-BE49-F238E27FC236}">
                    <a16:creationId xmlns:a16="http://schemas.microsoft.com/office/drawing/2014/main" id="{FFAEAB8A-8C19-96E1-604B-017AF3D1B71F}"/>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1" name="New Hampshire">
                <a:extLst>
                  <a:ext uri="{FF2B5EF4-FFF2-40B4-BE49-F238E27FC236}">
                    <a16:creationId xmlns:a16="http://schemas.microsoft.com/office/drawing/2014/main" id="{ADC23E0C-AD3A-0A24-7274-F09C6A9EA540}"/>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2" name="Nevada">
                <a:extLst>
                  <a:ext uri="{FF2B5EF4-FFF2-40B4-BE49-F238E27FC236}">
                    <a16:creationId xmlns:a16="http://schemas.microsoft.com/office/drawing/2014/main" id="{415D442F-FE2E-49E6-193B-3F8D42E79B29}"/>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3" name="Nebraska">
                <a:extLst>
                  <a:ext uri="{FF2B5EF4-FFF2-40B4-BE49-F238E27FC236}">
                    <a16:creationId xmlns:a16="http://schemas.microsoft.com/office/drawing/2014/main" id="{50E984F4-7DE5-7DB8-C6ED-1BC905BE6FD7}"/>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4" name="Montana">
                <a:extLst>
                  <a:ext uri="{FF2B5EF4-FFF2-40B4-BE49-F238E27FC236}">
                    <a16:creationId xmlns:a16="http://schemas.microsoft.com/office/drawing/2014/main" id="{63148390-35B5-8FDA-2B54-CF298D8CB0EC}"/>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5" name="Missouri">
                <a:extLst>
                  <a:ext uri="{FF2B5EF4-FFF2-40B4-BE49-F238E27FC236}">
                    <a16:creationId xmlns:a16="http://schemas.microsoft.com/office/drawing/2014/main" id="{4092FEBF-A7E6-4DE2-CED9-5DA357346438}"/>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6" name="Mississippi">
                <a:extLst>
                  <a:ext uri="{FF2B5EF4-FFF2-40B4-BE49-F238E27FC236}">
                    <a16:creationId xmlns:a16="http://schemas.microsoft.com/office/drawing/2014/main" id="{DC70BE96-5D95-14E2-ED62-A1EBE9314300}"/>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7" name="Minnesota">
                <a:extLst>
                  <a:ext uri="{FF2B5EF4-FFF2-40B4-BE49-F238E27FC236}">
                    <a16:creationId xmlns:a16="http://schemas.microsoft.com/office/drawing/2014/main" id="{1FD77324-EB9E-3D1E-8C00-891BED6BE5D8}"/>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78" name="Michigan">
                <a:extLst>
                  <a:ext uri="{FF2B5EF4-FFF2-40B4-BE49-F238E27FC236}">
                    <a16:creationId xmlns:a16="http://schemas.microsoft.com/office/drawing/2014/main" id="{747C397A-6BD7-23F6-CB0D-DFA341E060B2}"/>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9" name="Massachusetts">
                <a:extLst>
                  <a:ext uri="{FF2B5EF4-FFF2-40B4-BE49-F238E27FC236}">
                    <a16:creationId xmlns:a16="http://schemas.microsoft.com/office/drawing/2014/main" id="{775B1D22-44A5-6598-B3A0-D537EEEEA1EA}"/>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0" name="Maryland">
                <a:extLst>
                  <a:ext uri="{FF2B5EF4-FFF2-40B4-BE49-F238E27FC236}">
                    <a16:creationId xmlns:a16="http://schemas.microsoft.com/office/drawing/2014/main" id="{C5102A7C-8B90-E408-7C08-3A7C864BF466}"/>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9E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1" name="Maine">
                <a:extLst>
                  <a:ext uri="{FF2B5EF4-FFF2-40B4-BE49-F238E27FC236}">
                    <a16:creationId xmlns:a16="http://schemas.microsoft.com/office/drawing/2014/main" id="{D119BE4A-61B1-3ECA-112D-3E3F0BCB6A72}"/>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82" name="Lousiana">
                <a:extLst>
                  <a:ext uri="{FF2B5EF4-FFF2-40B4-BE49-F238E27FC236}">
                    <a16:creationId xmlns:a16="http://schemas.microsoft.com/office/drawing/2014/main" id="{E00FF03C-93D6-D3E9-F698-E0D972C41176}"/>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3" name="Kentucky">
                <a:extLst>
                  <a:ext uri="{FF2B5EF4-FFF2-40B4-BE49-F238E27FC236}">
                    <a16:creationId xmlns:a16="http://schemas.microsoft.com/office/drawing/2014/main" id="{1F863015-028C-3A3D-664E-34CF76579AEE}"/>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84" name="Kansas">
                <a:extLst>
                  <a:ext uri="{FF2B5EF4-FFF2-40B4-BE49-F238E27FC236}">
                    <a16:creationId xmlns:a16="http://schemas.microsoft.com/office/drawing/2014/main" id="{095BE2D5-417B-3512-532F-ABD3E75F1466}"/>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FF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5" name="Iowa">
                <a:extLst>
                  <a:ext uri="{FF2B5EF4-FFF2-40B4-BE49-F238E27FC236}">
                    <a16:creationId xmlns:a16="http://schemas.microsoft.com/office/drawing/2014/main" id="{B3FDBF78-C1CE-FBCA-C0A3-AC35FB6EA277}"/>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6" name="Indiana">
                <a:extLst>
                  <a:ext uri="{FF2B5EF4-FFF2-40B4-BE49-F238E27FC236}">
                    <a16:creationId xmlns:a16="http://schemas.microsoft.com/office/drawing/2014/main" id="{07DD7908-B873-C0CE-7F7B-FDC5F487AA13}"/>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7" name="Illiniois">
                <a:extLst>
                  <a:ext uri="{FF2B5EF4-FFF2-40B4-BE49-F238E27FC236}">
                    <a16:creationId xmlns:a16="http://schemas.microsoft.com/office/drawing/2014/main" id="{BC30BD67-AB1E-FF13-EE8F-A77C7CD53DE7}"/>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8" name="Idaho">
                <a:extLst>
                  <a:ext uri="{FF2B5EF4-FFF2-40B4-BE49-F238E27FC236}">
                    <a16:creationId xmlns:a16="http://schemas.microsoft.com/office/drawing/2014/main" id="{4B05E91B-1EA3-7344-DC4C-ED83C9D9FF61}"/>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9" name="Hawaii">
                <a:extLst>
                  <a:ext uri="{FF2B5EF4-FFF2-40B4-BE49-F238E27FC236}">
                    <a16:creationId xmlns:a16="http://schemas.microsoft.com/office/drawing/2014/main" id="{73BEBDD2-9EC9-34B1-2947-301264D5CF8E}"/>
                  </a:ext>
                </a:extLst>
              </p:cNvPr>
              <p:cNvSpPr>
                <a:spLocks/>
              </p:cNvSpPr>
              <p:nvPr/>
            </p:nvSpPr>
            <p:spPr bwMode="auto">
              <a:xfrm>
                <a:off x="2137841" y="4805584"/>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FF575B"/>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0" name="Georgia">
                <a:extLst>
                  <a:ext uri="{FF2B5EF4-FFF2-40B4-BE49-F238E27FC236}">
                    <a16:creationId xmlns:a16="http://schemas.microsoft.com/office/drawing/2014/main" id="{3BA02D82-7B23-CE74-A42E-39C4F4285E2F}"/>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1" name="Florida">
                <a:extLst>
                  <a:ext uri="{FF2B5EF4-FFF2-40B4-BE49-F238E27FC236}">
                    <a16:creationId xmlns:a16="http://schemas.microsoft.com/office/drawing/2014/main" id="{8F217E49-6A87-33B1-8363-7B93E2D5AC64}"/>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192" name="Delaware">
                <a:extLst>
                  <a:ext uri="{FF2B5EF4-FFF2-40B4-BE49-F238E27FC236}">
                    <a16:creationId xmlns:a16="http://schemas.microsoft.com/office/drawing/2014/main" id="{668B436A-B220-B570-BD6C-219143E7EEB4}"/>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46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3" name="Connecticut">
                <a:extLst>
                  <a:ext uri="{FF2B5EF4-FFF2-40B4-BE49-F238E27FC236}">
                    <a16:creationId xmlns:a16="http://schemas.microsoft.com/office/drawing/2014/main" id="{062DA02A-3A69-D756-0AB6-1161C9EA0A8D}"/>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46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94" name="Colorado">
                <a:extLst>
                  <a:ext uri="{FF2B5EF4-FFF2-40B4-BE49-F238E27FC236}">
                    <a16:creationId xmlns:a16="http://schemas.microsoft.com/office/drawing/2014/main" id="{C99DF549-E433-A426-48E1-A49EC709E0A6}"/>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5" name="California">
                <a:extLst>
                  <a:ext uri="{FF2B5EF4-FFF2-40B4-BE49-F238E27FC236}">
                    <a16:creationId xmlns:a16="http://schemas.microsoft.com/office/drawing/2014/main" id="{17E5FF87-8BC1-48E5-EEAF-B84E98F36B61}"/>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9E0004"/>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196" name="Arkansas">
                <a:extLst>
                  <a:ext uri="{FF2B5EF4-FFF2-40B4-BE49-F238E27FC236}">
                    <a16:creationId xmlns:a16="http://schemas.microsoft.com/office/drawing/2014/main" id="{203E26A7-9A17-BCC2-806D-D7BB62393456}"/>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7" name="Arizona">
                <a:extLst>
                  <a:ext uri="{FF2B5EF4-FFF2-40B4-BE49-F238E27FC236}">
                    <a16:creationId xmlns:a16="http://schemas.microsoft.com/office/drawing/2014/main" id="{6A2ED7CD-C4E3-7CFA-1CA9-0BC825ABDD2E}"/>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8" name="Alaska">
                <a:extLst>
                  <a:ext uri="{FF2B5EF4-FFF2-40B4-BE49-F238E27FC236}">
                    <a16:creationId xmlns:a16="http://schemas.microsoft.com/office/drawing/2014/main" id="{7D56EAD7-3C16-28DA-604C-2501550F4004}"/>
                  </a:ext>
                </a:extLst>
              </p:cNvPr>
              <p:cNvSpPr>
                <a:spLocks/>
              </p:cNvSpPr>
              <p:nvPr/>
            </p:nvSpPr>
            <p:spPr bwMode="auto">
              <a:xfrm>
                <a:off x="691098" y="4112771"/>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9E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9" name="Alabama">
                <a:extLst>
                  <a:ext uri="{FF2B5EF4-FFF2-40B4-BE49-F238E27FC236}">
                    <a16:creationId xmlns:a16="http://schemas.microsoft.com/office/drawing/2014/main" id="{8ECFB0F5-D9EE-9018-A20B-13661EA8FB2C}"/>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13" name="State Abbreviations">
              <a:extLst>
                <a:ext uri="{FF2B5EF4-FFF2-40B4-BE49-F238E27FC236}">
                  <a16:creationId xmlns:a16="http://schemas.microsoft.com/office/drawing/2014/main" id="{DC4B9F6A-A8CE-77CA-2381-ECD7FE9EF1AE}"/>
                </a:ext>
              </a:extLst>
            </p:cNvPr>
            <p:cNvGrpSpPr/>
            <p:nvPr/>
          </p:nvGrpSpPr>
          <p:grpSpPr>
            <a:xfrm>
              <a:off x="4796193" y="1648190"/>
              <a:ext cx="6795181" cy="3829055"/>
              <a:chOff x="1311242" y="1561331"/>
              <a:chExt cx="6795181" cy="3829055"/>
            </a:xfrm>
          </p:grpSpPr>
          <p:sp>
            <p:nvSpPr>
              <p:cNvPr id="14" name="Wyoming">
                <a:extLst>
                  <a:ext uri="{FF2B5EF4-FFF2-40B4-BE49-F238E27FC236}">
                    <a16:creationId xmlns:a16="http://schemas.microsoft.com/office/drawing/2014/main" id="{DDE1F5D4-3DCF-11C2-CD8F-EAE768A031E8}"/>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WY</a:t>
                </a:r>
              </a:p>
            </p:txBody>
          </p:sp>
          <p:sp>
            <p:nvSpPr>
              <p:cNvPr id="15" name="Wisconsin">
                <a:extLst>
                  <a:ext uri="{FF2B5EF4-FFF2-40B4-BE49-F238E27FC236}">
                    <a16:creationId xmlns:a16="http://schemas.microsoft.com/office/drawing/2014/main" id="{ACB47809-EEDC-B138-D84B-1E710273FA04}"/>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WI</a:t>
                </a:r>
              </a:p>
            </p:txBody>
          </p:sp>
          <p:sp>
            <p:nvSpPr>
              <p:cNvPr id="16" name="West Virginia">
                <a:extLst>
                  <a:ext uri="{FF2B5EF4-FFF2-40B4-BE49-F238E27FC236}">
                    <a16:creationId xmlns:a16="http://schemas.microsoft.com/office/drawing/2014/main" id="{00D3919F-B792-2A5C-AFF4-C96642E466B5}"/>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WV</a:t>
                </a:r>
              </a:p>
            </p:txBody>
          </p:sp>
          <p:sp>
            <p:nvSpPr>
              <p:cNvPr id="17" name="Washington">
                <a:extLst>
                  <a:ext uri="{FF2B5EF4-FFF2-40B4-BE49-F238E27FC236}">
                    <a16:creationId xmlns:a16="http://schemas.microsoft.com/office/drawing/2014/main" id="{1A79CE2D-1B8B-292E-75F2-DE575767C97A}"/>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WA</a:t>
                </a:r>
              </a:p>
            </p:txBody>
          </p:sp>
          <p:sp>
            <p:nvSpPr>
              <p:cNvPr id="18" name="Virginia">
                <a:extLst>
                  <a:ext uri="{FF2B5EF4-FFF2-40B4-BE49-F238E27FC236}">
                    <a16:creationId xmlns:a16="http://schemas.microsoft.com/office/drawing/2014/main" id="{A05A3186-46E4-C333-3181-DEB0FC5554BA}"/>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VA</a:t>
                </a:r>
              </a:p>
            </p:txBody>
          </p:sp>
          <p:sp>
            <p:nvSpPr>
              <p:cNvPr id="19" name="Vermont">
                <a:extLst>
                  <a:ext uri="{FF2B5EF4-FFF2-40B4-BE49-F238E27FC236}">
                    <a16:creationId xmlns:a16="http://schemas.microsoft.com/office/drawing/2014/main" id="{25864507-8516-0EFE-01E3-3AA33A425ED7}"/>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VT</a:t>
                </a:r>
              </a:p>
            </p:txBody>
          </p:sp>
          <p:sp>
            <p:nvSpPr>
              <p:cNvPr id="20" name="Utah">
                <a:extLst>
                  <a:ext uri="{FF2B5EF4-FFF2-40B4-BE49-F238E27FC236}">
                    <a16:creationId xmlns:a16="http://schemas.microsoft.com/office/drawing/2014/main" id="{03FD41FA-C6E3-0CEF-8248-B4024EB8944B}"/>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UT</a:t>
                </a:r>
              </a:p>
            </p:txBody>
          </p:sp>
          <p:sp>
            <p:nvSpPr>
              <p:cNvPr id="21" name="Texas">
                <a:extLst>
                  <a:ext uri="{FF2B5EF4-FFF2-40B4-BE49-F238E27FC236}">
                    <a16:creationId xmlns:a16="http://schemas.microsoft.com/office/drawing/2014/main" id="{422A74D1-ADD3-F38F-F299-3775E7B865D8}"/>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TX</a:t>
                </a:r>
              </a:p>
            </p:txBody>
          </p:sp>
          <p:sp>
            <p:nvSpPr>
              <p:cNvPr id="22" name="Tennessee">
                <a:extLst>
                  <a:ext uri="{FF2B5EF4-FFF2-40B4-BE49-F238E27FC236}">
                    <a16:creationId xmlns:a16="http://schemas.microsoft.com/office/drawing/2014/main" id="{051CD2B8-B81F-605B-18FA-3CAA3F035267}"/>
                  </a:ext>
                </a:extLst>
              </p:cNvPr>
              <p:cNvSpPr>
                <a:spLocks noChangeArrowheads="1"/>
              </p:cNvSpPr>
              <p:nvPr/>
            </p:nvSpPr>
            <p:spPr bwMode="auto">
              <a:xfrm>
                <a:off x="6056209" y="3587750"/>
                <a:ext cx="32405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TN</a:t>
                </a:r>
              </a:p>
            </p:txBody>
          </p:sp>
          <p:sp>
            <p:nvSpPr>
              <p:cNvPr id="23" name="South Dakota">
                <a:extLst>
                  <a:ext uri="{FF2B5EF4-FFF2-40B4-BE49-F238E27FC236}">
                    <a16:creationId xmlns:a16="http://schemas.microsoft.com/office/drawing/2014/main" id="{439FA3C3-4A23-4CD1-62F0-7423DBFC1586}"/>
                  </a:ext>
                </a:extLst>
              </p:cNvPr>
              <p:cNvSpPr>
                <a:spLocks noChangeArrowheads="1"/>
              </p:cNvSpPr>
              <p:nvPr/>
            </p:nvSpPr>
            <p:spPr bwMode="auto">
              <a:xfrm>
                <a:off x="4352904" y="2490652"/>
                <a:ext cx="31123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SD</a:t>
                </a:r>
              </a:p>
            </p:txBody>
          </p:sp>
          <p:sp>
            <p:nvSpPr>
              <p:cNvPr id="24" name="South Carolina">
                <a:extLst>
                  <a:ext uri="{FF2B5EF4-FFF2-40B4-BE49-F238E27FC236}">
                    <a16:creationId xmlns:a16="http://schemas.microsoft.com/office/drawing/2014/main" id="{6D750590-FE39-AA83-01A1-560D19A786A2}"/>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25" name="Rhode Island">
                <a:extLst>
                  <a:ext uri="{FF2B5EF4-FFF2-40B4-BE49-F238E27FC236}">
                    <a16:creationId xmlns:a16="http://schemas.microsoft.com/office/drawing/2014/main" id="{2B8F3413-C9A5-E998-8D00-2C429B5BE85B}"/>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26" name="Pennsylvania">
                <a:extLst>
                  <a:ext uri="{FF2B5EF4-FFF2-40B4-BE49-F238E27FC236}">
                    <a16:creationId xmlns:a16="http://schemas.microsoft.com/office/drawing/2014/main" id="{469703BD-6543-A016-9146-E6EBCB83CF23}"/>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a:t>
                </a:r>
              </a:p>
            </p:txBody>
          </p:sp>
          <p:sp>
            <p:nvSpPr>
              <p:cNvPr id="27" name="Oregon">
                <a:extLst>
                  <a:ext uri="{FF2B5EF4-FFF2-40B4-BE49-F238E27FC236}">
                    <a16:creationId xmlns:a16="http://schemas.microsoft.com/office/drawing/2014/main" id="{3E3A8C96-0634-0E5E-3E58-E42631CBF9CC}"/>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OR</a:t>
                </a:r>
              </a:p>
            </p:txBody>
          </p:sp>
          <p:sp>
            <p:nvSpPr>
              <p:cNvPr id="28" name="Oklahoma">
                <a:extLst>
                  <a:ext uri="{FF2B5EF4-FFF2-40B4-BE49-F238E27FC236}">
                    <a16:creationId xmlns:a16="http://schemas.microsoft.com/office/drawing/2014/main" id="{7DECEB04-28A7-C595-4FA6-4DF7337C6F1B}"/>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29" name="Ohio">
                <a:extLst>
                  <a:ext uri="{FF2B5EF4-FFF2-40B4-BE49-F238E27FC236}">
                    <a16:creationId xmlns:a16="http://schemas.microsoft.com/office/drawing/2014/main" id="{6A133558-BAB1-4FAA-F06D-52AF0E5D3F6B}"/>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OH</a:t>
                </a:r>
              </a:p>
            </p:txBody>
          </p:sp>
          <p:sp>
            <p:nvSpPr>
              <p:cNvPr id="30" name="North Dakota">
                <a:extLst>
                  <a:ext uri="{FF2B5EF4-FFF2-40B4-BE49-F238E27FC236}">
                    <a16:creationId xmlns:a16="http://schemas.microsoft.com/office/drawing/2014/main" id="{2C13E2EC-FED1-4790-804A-2AC9A43853BF}"/>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ND</a:t>
                </a:r>
              </a:p>
            </p:txBody>
          </p:sp>
          <p:sp>
            <p:nvSpPr>
              <p:cNvPr id="31" name="North Carolina">
                <a:extLst>
                  <a:ext uri="{FF2B5EF4-FFF2-40B4-BE49-F238E27FC236}">
                    <a16:creationId xmlns:a16="http://schemas.microsoft.com/office/drawing/2014/main" id="{6A88D087-6682-EC2D-EE28-6A0FED8234B6}"/>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32" name="New York">
                <a:extLst>
                  <a:ext uri="{FF2B5EF4-FFF2-40B4-BE49-F238E27FC236}">
                    <a16:creationId xmlns:a16="http://schemas.microsoft.com/office/drawing/2014/main" id="{06A9C344-536E-18DE-D3B0-272F94929FF5}"/>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NY</a:t>
                </a:r>
              </a:p>
            </p:txBody>
          </p:sp>
          <p:sp>
            <p:nvSpPr>
              <p:cNvPr id="33" name="New Mexico">
                <a:extLst>
                  <a:ext uri="{FF2B5EF4-FFF2-40B4-BE49-F238E27FC236}">
                    <a16:creationId xmlns:a16="http://schemas.microsoft.com/office/drawing/2014/main" id="{54068A90-3111-F68E-21BE-8243BB3CD570}"/>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NM</a:t>
                </a:r>
              </a:p>
            </p:txBody>
          </p:sp>
          <p:sp>
            <p:nvSpPr>
              <p:cNvPr id="34" name="New Jersey">
                <a:extLst>
                  <a:ext uri="{FF2B5EF4-FFF2-40B4-BE49-F238E27FC236}">
                    <a16:creationId xmlns:a16="http://schemas.microsoft.com/office/drawing/2014/main" id="{A291FCB0-3BF2-20E8-3023-AAABCD5DB032}"/>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NJ</a:t>
                </a:r>
              </a:p>
            </p:txBody>
          </p:sp>
          <p:sp>
            <p:nvSpPr>
              <p:cNvPr id="35" name="New Hampshire">
                <a:extLst>
                  <a:ext uri="{FF2B5EF4-FFF2-40B4-BE49-F238E27FC236}">
                    <a16:creationId xmlns:a16="http://schemas.microsoft.com/office/drawing/2014/main" id="{334A6769-78FD-2ED5-0196-E5E7A020C645}"/>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NH</a:t>
                </a:r>
              </a:p>
            </p:txBody>
          </p:sp>
          <p:sp>
            <p:nvSpPr>
              <p:cNvPr id="36" name="Nevada">
                <a:extLst>
                  <a:ext uri="{FF2B5EF4-FFF2-40B4-BE49-F238E27FC236}">
                    <a16:creationId xmlns:a16="http://schemas.microsoft.com/office/drawing/2014/main" id="{0F5EFB64-E78B-32A6-FF3D-3E5464CAE796}"/>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NV</a:t>
                </a:r>
              </a:p>
            </p:txBody>
          </p:sp>
          <p:sp>
            <p:nvSpPr>
              <p:cNvPr id="37" name="Nebraska">
                <a:extLst>
                  <a:ext uri="{FF2B5EF4-FFF2-40B4-BE49-F238E27FC236}">
                    <a16:creationId xmlns:a16="http://schemas.microsoft.com/office/drawing/2014/main" id="{2B08A7F2-541F-AF93-AB8E-3358AA5D0E07}"/>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a:t>
                </a:r>
              </a:p>
            </p:txBody>
          </p:sp>
          <p:sp>
            <p:nvSpPr>
              <p:cNvPr id="38" name="Montana">
                <a:extLst>
                  <a:ext uri="{FF2B5EF4-FFF2-40B4-BE49-F238E27FC236}">
                    <a16:creationId xmlns:a16="http://schemas.microsoft.com/office/drawing/2014/main" id="{1826A149-DDCA-919B-8AB1-8384AE35FF3E}"/>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MT</a:t>
                </a:r>
              </a:p>
            </p:txBody>
          </p:sp>
          <p:sp>
            <p:nvSpPr>
              <p:cNvPr id="39" name="Missouri">
                <a:extLst>
                  <a:ext uri="{FF2B5EF4-FFF2-40B4-BE49-F238E27FC236}">
                    <a16:creationId xmlns:a16="http://schemas.microsoft.com/office/drawing/2014/main" id="{A3646BE1-CE63-8979-F88B-024D25E33AC5}"/>
                  </a:ext>
                </a:extLst>
              </p:cNvPr>
              <p:cNvSpPr>
                <a:spLocks noChangeArrowheads="1"/>
              </p:cNvSpPr>
              <p:nvPr/>
            </p:nvSpPr>
            <p:spPr bwMode="auto">
              <a:xfrm>
                <a:off x="5256213" y="3300413"/>
                <a:ext cx="366713"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a:t>
                </a:r>
              </a:p>
            </p:txBody>
          </p:sp>
          <p:sp>
            <p:nvSpPr>
              <p:cNvPr id="40" name="Mississippi">
                <a:extLst>
                  <a:ext uri="{FF2B5EF4-FFF2-40B4-BE49-F238E27FC236}">
                    <a16:creationId xmlns:a16="http://schemas.microsoft.com/office/drawing/2014/main" id="{33D38203-6847-0DB0-13E4-E11ABCB7710C}"/>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41" name="Minnesota">
                <a:extLst>
                  <a:ext uri="{FF2B5EF4-FFF2-40B4-BE49-F238E27FC236}">
                    <a16:creationId xmlns:a16="http://schemas.microsoft.com/office/drawing/2014/main" id="{D6721174-0F24-570F-29FD-F4388C20B535}"/>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MN</a:t>
                </a:r>
              </a:p>
            </p:txBody>
          </p:sp>
          <p:sp>
            <p:nvSpPr>
              <p:cNvPr id="42" name="Michigan">
                <a:extLst>
                  <a:ext uri="{FF2B5EF4-FFF2-40B4-BE49-F238E27FC236}">
                    <a16:creationId xmlns:a16="http://schemas.microsoft.com/office/drawing/2014/main" id="{647528A6-D4D0-8A88-CAC1-28D74D0DE2CD}"/>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MI</a:t>
                </a:r>
              </a:p>
            </p:txBody>
          </p:sp>
          <p:sp>
            <p:nvSpPr>
              <p:cNvPr id="43" name="Massachusetts">
                <a:extLst>
                  <a:ext uri="{FF2B5EF4-FFF2-40B4-BE49-F238E27FC236}">
                    <a16:creationId xmlns:a16="http://schemas.microsoft.com/office/drawing/2014/main" id="{F9FFBAAE-60DF-8EC3-04CA-300EFCD24A76}"/>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44" name="Maryland">
                <a:extLst>
                  <a:ext uri="{FF2B5EF4-FFF2-40B4-BE49-F238E27FC236}">
                    <a16:creationId xmlns:a16="http://schemas.microsoft.com/office/drawing/2014/main" id="{746F5AB3-FD2D-F916-9B7E-78D63C9BAD5E}"/>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45" name="Maine">
                <a:extLst>
                  <a:ext uri="{FF2B5EF4-FFF2-40B4-BE49-F238E27FC236}">
                    <a16:creationId xmlns:a16="http://schemas.microsoft.com/office/drawing/2014/main" id="{3E18ECAB-B72C-7064-54B7-D50B8374E8B8}"/>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46" name="Lousiana">
                <a:extLst>
                  <a:ext uri="{FF2B5EF4-FFF2-40B4-BE49-F238E27FC236}">
                    <a16:creationId xmlns:a16="http://schemas.microsoft.com/office/drawing/2014/main" id="{BAEAED77-C8B0-E699-4D4F-2F97AA85A8C3}"/>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LA</a:t>
                </a:r>
              </a:p>
            </p:txBody>
          </p:sp>
          <p:sp>
            <p:nvSpPr>
              <p:cNvPr id="47" name="Kentucky">
                <a:extLst>
                  <a:ext uri="{FF2B5EF4-FFF2-40B4-BE49-F238E27FC236}">
                    <a16:creationId xmlns:a16="http://schemas.microsoft.com/office/drawing/2014/main" id="{8202E86E-B50A-ACC1-ACB1-49CAABADED8F}"/>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KY</a:t>
                </a:r>
              </a:p>
            </p:txBody>
          </p:sp>
          <p:sp>
            <p:nvSpPr>
              <p:cNvPr id="48" name="Kansas">
                <a:extLst>
                  <a:ext uri="{FF2B5EF4-FFF2-40B4-BE49-F238E27FC236}">
                    <a16:creationId xmlns:a16="http://schemas.microsoft.com/office/drawing/2014/main" id="{E4443DF9-6E54-68CA-D5DD-499BF178FA47}"/>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KS</a:t>
                </a:r>
              </a:p>
            </p:txBody>
          </p:sp>
          <p:sp>
            <p:nvSpPr>
              <p:cNvPr id="49" name="Iowa">
                <a:extLst>
                  <a:ext uri="{FF2B5EF4-FFF2-40B4-BE49-F238E27FC236}">
                    <a16:creationId xmlns:a16="http://schemas.microsoft.com/office/drawing/2014/main" id="{ECC3C760-F4E6-00CD-1484-2D2917F157C7}"/>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IA</a:t>
                </a:r>
              </a:p>
            </p:txBody>
          </p:sp>
          <p:sp>
            <p:nvSpPr>
              <p:cNvPr id="50" name="Indiana">
                <a:extLst>
                  <a:ext uri="{FF2B5EF4-FFF2-40B4-BE49-F238E27FC236}">
                    <a16:creationId xmlns:a16="http://schemas.microsoft.com/office/drawing/2014/main" id="{3936516B-8819-29EE-3069-CDE632AB3EFD}"/>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51" name="Illinois">
                <a:extLst>
                  <a:ext uri="{FF2B5EF4-FFF2-40B4-BE49-F238E27FC236}">
                    <a16:creationId xmlns:a16="http://schemas.microsoft.com/office/drawing/2014/main" id="{5CB778C3-AA80-0C20-6B39-64EE85FFDC28}"/>
                  </a:ext>
                </a:extLst>
              </p:cNvPr>
              <p:cNvSpPr>
                <a:spLocks noChangeArrowheads="1"/>
              </p:cNvSpPr>
              <p:nvPr/>
            </p:nvSpPr>
            <p:spPr bwMode="auto">
              <a:xfrm>
                <a:off x="5705636" y="2940050"/>
                <a:ext cx="269554"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IL</a:t>
                </a:r>
              </a:p>
            </p:txBody>
          </p:sp>
          <p:sp>
            <p:nvSpPr>
              <p:cNvPr id="52" name="Idaho">
                <a:extLst>
                  <a:ext uri="{FF2B5EF4-FFF2-40B4-BE49-F238E27FC236}">
                    <a16:creationId xmlns:a16="http://schemas.microsoft.com/office/drawing/2014/main" id="{C9BDD523-80A2-088E-2EC9-E2E4240BAE27}"/>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ID</a:t>
                </a:r>
              </a:p>
            </p:txBody>
          </p:sp>
          <p:sp>
            <p:nvSpPr>
              <p:cNvPr id="53" name="Hawaii">
                <a:extLst>
                  <a:ext uri="{FF2B5EF4-FFF2-40B4-BE49-F238E27FC236}">
                    <a16:creationId xmlns:a16="http://schemas.microsoft.com/office/drawing/2014/main" id="{8F22AA34-C84D-6103-B63C-F4692950C461}"/>
                  </a:ext>
                </a:extLst>
              </p:cNvPr>
              <p:cNvSpPr>
                <a:spLocks noChangeArrowheads="1"/>
              </p:cNvSpPr>
              <p:nvPr/>
            </p:nvSpPr>
            <p:spPr bwMode="auto">
              <a:xfrm>
                <a:off x="2885237" y="5174977"/>
                <a:ext cx="29520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HI</a:t>
                </a:r>
              </a:p>
            </p:txBody>
          </p:sp>
          <p:sp>
            <p:nvSpPr>
              <p:cNvPr id="54" name="Georgia">
                <a:extLst>
                  <a:ext uri="{FF2B5EF4-FFF2-40B4-BE49-F238E27FC236}">
                    <a16:creationId xmlns:a16="http://schemas.microsoft.com/office/drawing/2014/main" id="{58270694-F59C-1829-8312-C6DBED52736E}"/>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55" name="Florida">
                <a:extLst>
                  <a:ext uri="{FF2B5EF4-FFF2-40B4-BE49-F238E27FC236}">
                    <a16:creationId xmlns:a16="http://schemas.microsoft.com/office/drawing/2014/main" id="{F20A699B-5134-565F-8B8D-DA863D64D7CC}"/>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FL</a:t>
                </a:r>
              </a:p>
            </p:txBody>
          </p:sp>
          <p:sp>
            <p:nvSpPr>
              <p:cNvPr id="56" name="Delaware">
                <a:extLst>
                  <a:ext uri="{FF2B5EF4-FFF2-40B4-BE49-F238E27FC236}">
                    <a16:creationId xmlns:a16="http://schemas.microsoft.com/office/drawing/2014/main" id="{593979EE-E65F-7F6B-35C5-27961788B8DD}"/>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57" name="Connecticut">
                <a:extLst>
                  <a:ext uri="{FF2B5EF4-FFF2-40B4-BE49-F238E27FC236}">
                    <a16:creationId xmlns:a16="http://schemas.microsoft.com/office/drawing/2014/main" id="{7831B3AA-5742-8620-D065-522276124B08}"/>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58" name="Colorado">
                <a:extLst>
                  <a:ext uri="{FF2B5EF4-FFF2-40B4-BE49-F238E27FC236}">
                    <a16:creationId xmlns:a16="http://schemas.microsoft.com/office/drawing/2014/main" id="{1DC24BFD-5FC7-C393-6580-37B4E8C9645B}"/>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CO</a:t>
                </a:r>
              </a:p>
            </p:txBody>
          </p:sp>
          <p:sp>
            <p:nvSpPr>
              <p:cNvPr id="59" name="California">
                <a:extLst>
                  <a:ext uri="{FF2B5EF4-FFF2-40B4-BE49-F238E27FC236}">
                    <a16:creationId xmlns:a16="http://schemas.microsoft.com/office/drawing/2014/main" id="{A7F9B5E4-2009-6635-EF5A-1C0FEB059681}"/>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CA</a:t>
                </a:r>
              </a:p>
            </p:txBody>
          </p:sp>
          <p:sp>
            <p:nvSpPr>
              <p:cNvPr id="60" name="Arkansas">
                <a:extLst>
                  <a:ext uri="{FF2B5EF4-FFF2-40B4-BE49-F238E27FC236}">
                    <a16:creationId xmlns:a16="http://schemas.microsoft.com/office/drawing/2014/main" id="{CB7318A2-D115-AF98-8660-1B93C942EB4E}"/>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AR</a:t>
                </a:r>
              </a:p>
            </p:txBody>
          </p:sp>
          <p:sp>
            <p:nvSpPr>
              <p:cNvPr id="61" name="Arizona">
                <a:extLst>
                  <a:ext uri="{FF2B5EF4-FFF2-40B4-BE49-F238E27FC236}">
                    <a16:creationId xmlns:a16="http://schemas.microsoft.com/office/drawing/2014/main" id="{13887C9B-CA78-DB89-0D73-E0C2A89B524F}"/>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AZ</a:t>
                </a:r>
              </a:p>
            </p:txBody>
          </p:sp>
          <p:sp>
            <p:nvSpPr>
              <p:cNvPr id="62" name="Alaska">
                <a:extLst>
                  <a:ext uri="{FF2B5EF4-FFF2-40B4-BE49-F238E27FC236}">
                    <a16:creationId xmlns:a16="http://schemas.microsoft.com/office/drawing/2014/main" id="{952E2EBF-32A2-A1B5-B8A2-C4E65DBB000C}"/>
                  </a:ext>
                </a:extLst>
              </p:cNvPr>
              <p:cNvSpPr>
                <a:spLocks noChangeArrowheads="1"/>
              </p:cNvSpPr>
              <p:nvPr/>
            </p:nvSpPr>
            <p:spPr bwMode="auto">
              <a:xfrm>
                <a:off x="1311242" y="43799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AK</a:t>
                </a:r>
              </a:p>
            </p:txBody>
          </p:sp>
          <p:sp>
            <p:nvSpPr>
              <p:cNvPr id="63" name="Alabama">
                <a:extLst>
                  <a:ext uri="{FF2B5EF4-FFF2-40B4-BE49-F238E27FC236}">
                    <a16:creationId xmlns:a16="http://schemas.microsoft.com/office/drawing/2014/main" id="{3618633C-7A08-99D9-D9A8-4258E1B39384}"/>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128" name="Straight Connector 127">
                <a:extLst>
                  <a:ext uri="{FF2B5EF4-FFF2-40B4-BE49-F238E27FC236}">
                    <a16:creationId xmlns:a16="http://schemas.microsoft.com/office/drawing/2014/main" id="{951E130B-E618-650E-591E-B38D43CB1064}"/>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4D011F6-2BA7-17A0-04AA-B1A51CEE83A0}"/>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A2FCC2A-8D71-2220-3645-4A9563F3185D}"/>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F918F69-3378-1E5A-0138-39FB50AA06CD}"/>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FA00A269-FE74-F6D2-6E74-41B5B2B4AA79}"/>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47502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Right outlines">
            <a:extLst>
              <a:ext uri="{FF2B5EF4-FFF2-40B4-BE49-F238E27FC236}">
                <a16:creationId xmlns:a16="http://schemas.microsoft.com/office/drawing/2014/main" id="{26B01109-3B36-AF6D-C7B3-A1D50AD1BB87}"/>
              </a:ext>
            </a:extLst>
          </p:cNvPr>
          <p:cNvGrpSpPr/>
          <p:nvPr/>
        </p:nvGrpSpPr>
        <p:grpSpPr>
          <a:xfrm>
            <a:off x="7308412" y="2036702"/>
            <a:ext cx="1326460" cy="3155775"/>
            <a:chOff x="5625791" y="1912195"/>
            <a:chExt cx="1326460" cy="3155775"/>
          </a:xfrm>
        </p:grpSpPr>
        <p:grpSp>
          <p:nvGrpSpPr>
            <p:cNvPr id="71" name="Group 70">
              <a:extLst>
                <a:ext uri="{FF2B5EF4-FFF2-40B4-BE49-F238E27FC236}">
                  <a16:creationId xmlns:a16="http://schemas.microsoft.com/office/drawing/2014/main" id="{99AADBDC-DE69-66D3-A321-A5028F6445F8}"/>
                </a:ext>
              </a:extLst>
            </p:cNvPr>
            <p:cNvGrpSpPr/>
            <p:nvPr/>
          </p:nvGrpSpPr>
          <p:grpSpPr>
            <a:xfrm>
              <a:off x="5625791" y="1912195"/>
              <a:ext cx="1326460" cy="3155775"/>
              <a:chOff x="5634669" y="1787909"/>
              <a:chExt cx="1326460" cy="3155775"/>
            </a:xfrm>
          </p:grpSpPr>
          <p:sp>
            <p:nvSpPr>
              <p:cNvPr id="74" name="Freeform: Shape 73">
                <a:extLst>
                  <a:ext uri="{FF2B5EF4-FFF2-40B4-BE49-F238E27FC236}">
                    <a16:creationId xmlns:a16="http://schemas.microsoft.com/office/drawing/2014/main" id="{B388A475-2500-0DE1-713F-C3345E855455}"/>
                  </a:ext>
                </a:extLst>
              </p:cNvPr>
              <p:cNvSpPr/>
              <p:nvPr/>
            </p:nvSpPr>
            <p:spPr>
              <a:xfrm>
                <a:off x="5702042" y="1852352"/>
                <a:ext cx="746958" cy="3031770"/>
              </a:xfrm>
              <a:custGeom>
                <a:avLst/>
                <a:gdLst>
                  <a:gd name="connsiteX0" fmla="*/ 35639 w 746957"/>
                  <a:gd name="connsiteY0" fmla="*/ 3035188 h 3031770"/>
                  <a:gd name="connsiteX1" fmla="*/ 4394 w 746957"/>
                  <a:gd name="connsiteY1" fmla="*/ 2997596 h 3031770"/>
                  <a:gd name="connsiteX2" fmla="*/ 701554 w 746957"/>
                  <a:gd name="connsiteY2" fmla="*/ 1519303 h 3031770"/>
                  <a:gd name="connsiteX3" fmla="*/ 0 w 746957"/>
                  <a:gd name="connsiteY3" fmla="*/ 37592 h 3031770"/>
                  <a:gd name="connsiteX4" fmla="*/ 30757 w 746957"/>
                  <a:gd name="connsiteY4" fmla="*/ 0 h 3031770"/>
                  <a:gd name="connsiteX5" fmla="*/ 750375 w 746957"/>
                  <a:gd name="connsiteY5" fmla="*/ 1519791 h 3031770"/>
                  <a:gd name="connsiteX6" fmla="*/ 35639 w 746957"/>
                  <a:gd name="connsiteY6" fmla="*/ 3035188 h 303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957" h="3031770">
                    <a:moveTo>
                      <a:pt x="35639" y="3035188"/>
                    </a:moveTo>
                    <a:lnTo>
                      <a:pt x="4394" y="2997596"/>
                    </a:lnTo>
                    <a:cubicBezTo>
                      <a:pt x="447198" y="2631928"/>
                      <a:pt x="701554" y="2092947"/>
                      <a:pt x="701554" y="1519303"/>
                    </a:cubicBezTo>
                    <a:cubicBezTo>
                      <a:pt x="701554" y="943217"/>
                      <a:pt x="445733" y="403260"/>
                      <a:pt x="0" y="37592"/>
                    </a:cubicBezTo>
                    <a:lnTo>
                      <a:pt x="30757" y="0"/>
                    </a:lnTo>
                    <a:cubicBezTo>
                      <a:pt x="488208" y="374944"/>
                      <a:pt x="750375" y="929059"/>
                      <a:pt x="750375" y="1519791"/>
                    </a:cubicBezTo>
                    <a:cubicBezTo>
                      <a:pt x="750375" y="2107593"/>
                      <a:pt x="490161" y="2660244"/>
                      <a:pt x="35639" y="3035188"/>
                    </a:cubicBez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5" name="Freeform: Shape 74">
                <a:extLst>
                  <a:ext uri="{FF2B5EF4-FFF2-40B4-BE49-F238E27FC236}">
                    <a16:creationId xmlns:a16="http://schemas.microsoft.com/office/drawing/2014/main" id="{C60F2AE7-3AB3-5CEE-CF54-D8A37855140D}"/>
                  </a:ext>
                </a:extLst>
              </p:cNvPr>
              <p:cNvSpPr/>
              <p:nvPr/>
            </p:nvSpPr>
            <p:spPr>
              <a:xfrm>
                <a:off x="5634669" y="1787909"/>
                <a:ext cx="165991" cy="165991"/>
              </a:xfrm>
              <a:custGeom>
                <a:avLst/>
                <a:gdLst>
                  <a:gd name="connsiteX0" fmla="*/ 165991 w 165990"/>
                  <a:gd name="connsiteY0" fmla="*/ 82995 h 165990"/>
                  <a:gd name="connsiteX1" fmla="*/ 82995 w 165990"/>
                  <a:gd name="connsiteY1" fmla="*/ 165991 h 165990"/>
                  <a:gd name="connsiteX2" fmla="*/ 0 w 165990"/>
                  <a:gd name="connsiteY2" fmla="*/ 82995 h 165990"/>
                  <a:gd name="connsiteX3" fmla="*/ 82995 w 165990"/>
                  <a:gd name="connsiteY3" fmla="*/ 0 h 165990"/>
                  <a:gd name="connsiteX4" fmla="*/ 165991 w 165990"/>
                  <a:gd name="connsiteY4" fmla="*/ 82995 h 16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90" h="165990">
                    <a:moveTo>
                      <a:pt x="165991" y="82995"/>
                    </a:moveTo>
                    <a:cubicBezTo>
                      <a:pt x="165991" y="128832"/>
                      <a:pt x="128832" y="165991"/>
                      <a:pt x="82995" y="165991"/>
                    </a:cubicBezTo>
                    <a:cubicBezTo>
                      <a:pt x="37158" y="165991"/>
                      <a:pt x="0" y="128832"/>
                      <a:pt x="0" y="82995"/>
                    </a:cubicBezTo>
                    <a:cubicBezTo>
                      <a:pt x="0" y="37158"/>
                      <a:pt x="37158" y="0"/>
                      <a:pt x="82995" y="0"/>
                    </a:cubicBezTo>
                    <a:cubicBezTo>
                      <a:pt x="128832" y="0"/>
                      <a:pt x="165991" y="37158"/>
                      <a:pt x="165991" y="82995"/>
                    </a:cubicBez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6" name="Freeform: Shape 75">
                <a:extLst>
                  <a:ext uri="{FF2B5EF4-FFF2-40B4-BE49-F238E27FC236}">
                    <a16:creationId xmlns:a16="http://schemas.microsoft.com/office/drawing/2014/main" id="{622EA6CA-50AE-8704-2FA4-B3F8DEF21B3B}"/>
                  </a:ext>
                </a:extLst>
              </p:cNvPr>
              <p:cNvSpPr/>
              <p:nvPr/>
            </p:nvSpPr>
            <p:spPr>
              <a:xfrm>
                <a:off x="5648827" y="4777693"/>
                <a:ext cx="165991" cy="165991"/>
              </a:xfrm>
              <a:custGeom>
                <a:avLst/>
                <a:gdLst>
                  <a:gd name="connsiteX0" fmla="*/ 165991 w 165990"/>
                  <a:gd name="connsiteY0" fmla="*/ 82995 h 165990"/>
                  <a:gd name="connsiteX1" fmla="*/ 82995 w 165990"/>
                  <a:gd name="connsiteY1" fmla="*/ 165991 h 165990"/>
                  <a:gd name="connsiteX2" fmla="*/ 0 w 165990"/>
                  <a:gd name="connsiteY2" fmla="*/ 82995 h 165990"/>
                  <a:gd name="connsiteX3" fmla="*/ 82995 w 165990"/>
                  <a:gd name="connsiteY3" fmla="*/ 0 h 165990"/>
                  <a:gd name="connsiteX4" fmla="*/ 165991 w 165990"/>
                  <a:gd name="connsiteY4" fmla="*/ 82995 h 16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90" h="165990">
                    <a:moveTo>
                      <a:pt x="165991" y="82995"/>
                    </a:moveTo>
                    <a:cubicBezTo>
                      <a:pt x="165991" y="128832"/>
                      <a:pt x="128832" y="165991"/>
                      <a:pt x="82995" y="165991"/>
                    </a:cubicBezTo>
                    <a:cubicBezTo>
                      <a:pt x="37158" y="165991"/>
                      <a:pt x="0" y="128832"/>
                      <a:pt x="0" y="82995"/>
                    </a:cubicBezTo>
                    <a:cubicBezTo>
                      <a:pt x="0" y="37158"/>
                      <a:pt x="37158" y="0"/>
                      <a:pt x="82995" y="0"/>
                    </a:cubicBezTo>
                    <a:cubicBezTo>
                      <a:pt x="128832" y="0"/>
                      <a:pt x="165991" y="37158"/>
                      <a:pt x="165991" y="82995"/>
                    </a:cubicBez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Freeform: Shape 76">
                <a:extLst>
                  <a:ext uri="{FF2B5EF4-FFF2-40B4-BE49-F238E27FC236}">
                    <a16:creationId xmlns:a16="http://schemas.microsoft.com/office/drawing/2014/main" id="{8843F9FA-4050-36C6-33D0-B28549A9599B}"/>
                  </a:ext>
                </a:extLst>
              </p:cNvPr>
              <p:cNvSpPr/>
              <p:nvPr/>
            </p:nvSpPr>
            <p:spPr>
              <a:xfrm>
                <a:off x="5740610" y="1846494"/>
                <a:ext cx="1220519" cy="48821"/>
              </a:xfrm>
              <a:custGeom>
                <a:avLst/>
                <a:gdLst>
                  <a:gd name="connsiteX0" fmla="*/ 0 w 1220519"/>
                  <a:gd name="connsiteY0" fmla="*/ 0 h 48820"/>
                  <a:gd name="connsiteX1" fmla="*/ 1221984 w 1220519"/>
                  <a:gd name="connsiteY1" fmla="*/ 0 h 48820"/>
                  <a:gd name="connsiteX2" fmla="*/ 1221984 w 1220519"/>
                  <a:gd name="connsiteY2" fmla="*/ 48821 h 48820"/>
                  <a:gd name="connsiteX3" fmla="*/ 0 w 1220519"/>
                  <a:gd name="connsiteY3" fmla="*/ 48821 h 48820"/>
                </a:gdLst>
                <a:ahLst/>
                <a:cxnLst>
                  <a:cxn ang="0">
                    <a:pos x="connsiteX0" y="connsiteY0"/>
                  </a:cxn>
                  <a:cxn ang="0">
                    <a:pos x="connsiteX1" y="connsiteY1"/>
                  </a:cxn>
                  <a:cxn ang="0">
                    <a:pos x="connsiteX2" y="connsiteY2"/>
                  </a:cxn>
                  <a:cxn ang="0">
                    <a:pos x="connsiteX3" y="connsiteY3"/>
                  </a:cxn>
                </a:cxnLst>
                <a:rect l="l" t="t" r="r" b="b"/>
                <a:pathLst>
                  <a:path w="1220519" h="48820">
                    <a:moveTo>
                      <a:pt x="0" y="0"/>
                    </a:moveTo>
                    <a:lnTo>
                      <a:pt x="1221984" y="0"/>
                    </a:lnTo>
                    <a:lnTo>
                      <a:pt x="1221984" y="48821"/>
                    </a:lnTo>
                    <a:lnTo>
                      <a:pt x="0" y="48821"/>
                    </a:ln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72" name="Freeform: Shape 71">
              <a:extLst>
                <a:ext uri="{FF2B5EF4-FFF2-40B4-BE49-F238E27FC236}">
                  <a16:creationId xmlns:a16="http://schemas.microsoft.com/office/drawing/2014/main" id="{76A89564-A52D-6947-9F5B-D21DCEB415BF}"/>
                </a:ext>
              </a:extLst>
            </p:cNvPr>
            <p:cNvSpPr/>
            <p:nvPr/>
          </p:nvSpPr>
          <p:spPr>
            <a:xfrm>
              <a:off x="5670853" y="1956989"/>
              <a:ext cx="73231" cy="73231"/>
            </a:xfrm>
            <a:custGeom>
              <a:avLst/>
              <a:gdLst>
                <a:gd name="connsiteX0" fmla="*/ 39196 w 73231"/>
                <a:gd name="connsiteY0" fmla="*/ 1053 h 73231"/>
                <a:gd name="connsiteX1" fmla="*/ 75231 w 73231"/>
                <a:gd name="connsiteY1" fmla="*/ 39196 h 73231"/>
                <a:gd name="connsiteX2" fmla="*/ 37089 w 73231"/>
                <a:gd name="connsiteY2" fmla="*/ 75231 h 73231"/>
                <a:gd name="connsiteX3" fmla="*/ 1053 w 73231"/>
                <a:gd name="connsiteY3" fmla="*/ 37089 h 73231"/>
                <a:gd name="connsiteX4" fmla="*/ 39196 w 73231"/>
                <a:gd name="connsiteY4" fmla="*/ 1053 h 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 h="73231">
                  <a:moveTo>
                    <a:pt x="39196" y="1053"/>
                  </a:moveTo>
                  <a:cubicBezTo>
                    <a:pt x="59680" y="1635"/>
                    <a:pt x="75813" y="18712"/>
                    <a:pt x="75231" y="39196"/>
                  </a:cubicBezTo>
                  <a:cubicBezTo>
                    <a:pt x="74650" y="59679"/>
                    <a:pt x="57573" y="75813"/>
                    <a:pt x="37089" y="75231"/>
                  </a:cubicBezTo>
                  <a:cubicBezTo>
                    <a:pt x="16605" y="74649"/>
                    <a:pt x="472" y="57572"/>
                    <a:pt x="1053" y="37089"/>
                  </a:cubicBezTo>
                  <a:cubicBezTo>
                    <a:pt x="1635" y="16605"/>
                    <a:pt x="18712" y="472"/>
                    <a:pt x="39196" y="1053"/>
                  </a:cubicBezTo>
                  <a:close/>
                </a:path>
              </a:pathLst>
            </a:custGeom>
            <a:solidFill>
              <a:schemeClr val="accent4"/>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3" name="Freeform: Shape 72">
              <a:extLst>
                <a:ext uri="{FF2B5EF4-FFF2-40B4-BE49-F238E27FC236}">
                  <a16:creationId xmlns:a16="http://schemas.microsoft.com/office/drawing/2014/main" id="{5D9FE69C-794B-31F3-8DBD-41AFAABBF238}"/>
                </a:ext>
              </a:extLst>
            </p:cNvPr>
            <p:cNvSpPr/>
            <p:nvPr/>
          </p:nvSpPr>
          <p:spPr>
            <a:xfrm>
              <a:off x="5685840" y="4947870"/>
              <a:ext cx="73231" cy="73231"/>
            </a:xfrm>
            <a:custGeom>
              <a:avLst/>
              <a:gdLst>
                <a:gd name="connsiteX0" fmla="*/ 74207 w 73231"/>
                <a:gd name="connsiteY0" fmla="*/ 37104 h 73231"/>
                <a:gd name="connsiteX1" fmla="*/ 37104 w 73231"/>
                <a:gd name="connsiteY1" fmla="*/ 74208 h 73231"/>
                <a:gd name="connsiteX2" fmla="*/ 0 w 73231"/>
                <a:gd name="connsiteY2" fmla="*/ 37104 h 73231"/>
                <a:gd name="connsiteX3" fmla="*/ 37104 w 73231"/>
                <a:gd name="connsiteY3" fmla="*/ 0 h 73231"/>
                <a:gd name="connsiteX4" fmla="*/ 74207 w 73231"/>
                <a:gd name="connsiteY4" fmla="*/ 37104 h 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 h="73231">
                  <a:moveTo>
                    <a:pt x="74207" y="37104"/>
                  </a:moveTo>
                  <a:cubicBezTo>
                    <a:pt x="74207" y="57596"/>
                    <a:pt x="57595" y="74208"/>
                    <a:pt x="37104" y="74208"/>
                  </a:cubicBezTo>
                  <a:cubicBezTo>
                    <a:pt x="16612" y="74208"/>
                    <a:pt x="0" y="57596"/>
                    <a:pt x="0" y="37104"/>
                  </a:cubicBezTo>
                  <a:cubicBezTo>
                    <a:pt x="0" y="16612"/>
                    <a:pt x="16612" y="0"/>
                    <a:pt x="37104" y="0"/>
                  </a:cubicBezTo>
                  <a:cubicBezTo>
                    <a:pt x="57596" y="0"/>
                    <a:pt x="74207" y="16612"/>
                    <a:pt x="74207" y="37104"/>
                  </a:cubicBezTo>
                  <a:close/>
                </a:path>
              </a:pathLst>
            </a:custGeom>
            <a:solidFill>
              <a:schemeClr val="accent5"/>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grpSp>
        <p:nvGrpSpPr>
          <p:cNvPr id="6" name="left outlines">
            <a:extLst>
              <a:ext uri="{FF2B5EF4-FFF2-40B4-BE49-F238E27FC236}">
                <a16:creationId xmlns:a16="http://schemas.microsoft.com/office/drawing/2014/main" id="{B66BB82A-FAB9-B68E-8D5A-ECC6DF3D6F0D}"/>
              </a:ext>
            </a:extLst>
          </p:cNvPr>
          <p:cNvGrpSpPr/>
          <p:nvPr/>
        </p:nvGrpSpPr>
        <p:grpSpPr>
          <a:xfrm>
            <a:off x="3687375" y="2036702"/>
            <a:ext cx="1327925" cy="3155775"/>
            <a:chOff x="2004754" y="1912195"/>
            <a:chExt cx="1327925" cy="3155775"/>
          </a:xfrm>
        </p:grpSpPr>
        <p:grpSp>
          <p:nvGrpSpPr>
            <p:cNvPr id="63" name="Group 62">
              <a:extLst>
                <a:ext uri="{FF2B5EF4-FFF2-40B4-BE49-F238E27FC236}">
                  <a16:creationId xmlns:a16="http://schemas.microsoft.com/office/drawing/2014/main" id="{00960469-FC6E-BE7D-A289-0757B9EF3495}"/>
                </a:ext>
              </a:extLst>
            </p:cNvPr>
            <p:cNvGrpSpPr/>
            <p:nvPr/>
          </p:nvGrpSpPr>
          <p:grpSpPr>
            <a:xfrm>
              <a:off x="2004754" y="1912195"/>
              <a:ext cx="1327925" cy="3155775"/>
              <a:chOff x="2013632" y="1787909"/>
              <a:chExt cx="1327925" cy="3155775"/>
            </a:xfrm>
          </p:grpSpPr>
          <p:sp>
            <p:nvSpPr>
              <p:cNvPr id="66" name="Freeform: Shape 65">
                <a:extLst>
                  <a:ext uri="{FF2B5EF4-FFF2-40B4-BE49-F238E27FC236}">
                    <a16:creationId xmlns:a16="http://schemas.microsoft.com/office/drawing/2014/main" id="{D322BBCC-A77B-31A9-8269-73F113D58A74}"/>
                  </a:ext>
                </a:extLst>
              </p:cNvPr>
              <p:cNvSpPr/>
              <p:nvPr/>
            </p:nvSpPr>
            <p:spPr>
              <a:xfrm>
                <a:off x="2523809" y="1851864"/>
                <a:ext cx="746958" cy="3031770"/>
              </a:xfrm>
              <a:custGeom>
                <a:avLst/>
                <a:gdLst>
                  <a:gd name="connsiteX0" fmla="*/ 714736 w 746957"/>
                  <a:gd name="connsiteY0" fmla="*/ 3035676 h 3031770"/>
                  <a:gd name="connsiteX1" fmla="*/ 0 w 746957"/>
                  <a:gd name="connsiteY1" fmla="*/ 1519791 h 3031770"/>
                  <a:gd name="connsiteX2" fmla="*/ 719618 w 746957"/>
                  <a:gd name="connsiteY2" fmla="*/ 0 h 3031770"/>
                  <a:gd name="connsiteX3" fmla="*/ 750375 w 746957"/>
                  <a:gd name="connsiteY3" fmla="*/ 37592 h 3031770"/>
                  <a:gd name="connsiteX4" fmla="*/ 48821 w 746957"/>
                  <a:gd name="connsiteY4" fmla="*/ 1519303 h 3031770"/>
                  <a:gd name="connsiteX5" fmla="*/ 745982 w 746957"/>
                  <a:gd name="connsiteY5" fmla="*/ 2997596 h 3031770"/>
                  <a:gd name="connsiteX6" fmla="*/ 714736 w 746957"/>
                  <a:gd name="connsiteY6" fmla="*/ 3035676 h 303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6957" h="3031770">
                    <a:moveTo>
                      <a:pt x="714736" y="3035676"/>
                    </a:moveTo>
                    <a:cubicBezTo>
                      <a:pt x="260215" y="2660732"/>
                      <a:pt x="0" y="2108081"/>
                      <a:pt x="0" y="1519791"/>
                    </a:cubicBezTo>
                    <a:cubicBezTo>
                      <a:pt x="0" y="929059"/>
                      <a:pt x="262168" y="375432"/>
                      <a:pt x="719618" y="0"/>
                    </a:cubicBezTo>
                    <a:lnTo>
                      <a:pt x="750375" y="37592"/>
                    </a:lnTo>
                    <a:cubicBezTo>
                      <a:pt x="304642" y="403260"/>
                      <a:pt x="48821" y="943217"/>
                      <a:pt x="48821" y="1519303"/>
                    </a:cubicBezTo>
                    <a:cubicBezTo>
                      <a:pt x="48821" y="2092947"/>
                      <a:pt x="302689" y="2631928"/>
                      <a:pt x="745982" y="2997596"/>
                    </a:cubicBezTo>
                    <a:lnTo>
                      <a:pt x="714736" y="3035676"/>
                    </a:ln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7" name="Freeform: Shape 66">
                <a:extLst>
                  <a:ext uri="{FF2B5EF4-FFF2-40B4-BE49-F238E27FC236}">
                    <a16:creationId xmlns:a16="http://schemas.microsoft.com/office/drawing/2014/main" id="{5324018D-5A3E-99C8-EFC8-D775E5AB4F4E}"/>
                  </a:ext>
                </a:extLst>
              </p:cNvPr>
              <p:cNvSpPr/>
              <p:nvPr/>
            </p:nvSpPr>
            <p:spPr>
              <a:xfrm>
                <a:off x="3175566" y="1787909"/>
                <a:ext cx="165991" cy="165991"/>
              </a:xfrm>
              <a:custGeom>
                <a:avLst/>
                <a:gdLst>
                  <a:gd name="connsiteX0" fmla="*/ 165991 w 165990"/>
                  <a:gd name="connsiteY0" fmla="*/ 82995 h 165990"/>
                  <a:gd name="connsiteX1" fmla="*/ 82995 w 165990"/>
                  <a:gd name="connsiteY1" fmla="*/ 165991 h 165990"/>
                  <a:gd name="connsiteX2" fmla="*/ 0 w 165990"/>
                  <a:gd name="connsiteY2" fmla="*/ 82995 h 165990"/>
                  <a:gd name="connsiteX3" fmla="*/ 82995 w 165990"/>
                  <a:gd name="connsiteY3" fmla="*/ 0 h 165990"/>
                  <a:gd name="connsiteX4" fmla="*/ 165991 w 165990"/>
                  <a:gd name="connsiteY4" fmla="*/ 82995 h 16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90" h="165990">
                    <a:moveTo>
                      <a:pt x="165991" y="82995"/>
                    </a:moveTo>
                    <a:cubicBezTo>
                      <a:pt x="165991" y="128832"/>
                      <a:pt x="128832" y="165991"/>
                      <a:pt x="82995" y="165991"/>
                    </a:cubicBezTo>
                    <a:cubicBezTo>
                      <a:pt x="37158" y="165991"/>
                      <a:pt x="0" y="128832"/>
                      <a:pt x="0" y="82995"/>
                    </a:cubicBezTo>
                    <a:cubicBezTo>
                      <a:pt x="0" y="37158"/>
                      <a:pt x="37158" y="0"/>
                      <a:pt x="82995" y="0"/>
                    </a:cubicBezTo>
                    <a:cubicBezTo>
                      <a:pt x="128832" y="0"/>
                      <a:pt x="165991" y="37158"/>
                      <a:pt x="165991" y="82995"/>
                    </a:cubicBez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8" name="Freeform: Shape 67">
                <a:extLst>
                  <a:ext uri="{FF2B5EF4-FFF2-40B4-BE49-F238E27FC236}">
                    <a16:creationId xmlns:a16="http://schemas.microsoft.com/office/drawing/2014/main" id="{18582852-2178-9DB4-D621-99DCFC3BB854}"/>
                  </a:ext>
                </a:extLst>
              </p:cNvPr>
              <p:cNvSpPr/>
              <p:nvPr/>
            </p:nvSpPr>
            <p:spPr>
              <a:xfrm>
                <a:off x="3161408" y="4777693"/>
                <a:ext cx="165991" cy="165991"/>
              </a:xfrm>
              <a:custGeom>
                <a:avLst/>
                <a:gdLst>
                  <a:gd name="connsiteX0" fmla="*/ 165991 w 165990"/>
                  <a:gd name="connsiteY0" fmla="*/ 82995 h 165990"/>
                  <a:gd name="connsiteX1" fmla="*/ 82995 w 165990"/>
                  <a:gd name="connsiteY1" fmla="*/ 165991 h 165990"/>
                  <a:gd name="connsiteX2" fmla="*/ 0 w 165990"/>
                  <a:gd name="connsiteY2" fmla="*/ 82995 h 165990"/>
                  <a:gd name="connsiteX3" fmla="*/ 82995 w 165990"/>
                  <a:gd name="connsiteY3" fmla="*/ 0 h 165990"/>
                  <a:gd name="connsiteX4" fmla="*/ 165991 w 165990"/>
                  <a:gd name="connsiteY4" fmla="*/ 82995 h 165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90" h="165990">
                    <a:moveTo>
                      <a:pt x="165991" y="82995"/>
                    </a:moveTo>
                    <a:cubicBezTo>
                      <a:pt x="165991" y="128832"/>
                      <a:pt x="128832" y="165991"/>
                      <a:pt x="82995" y="165991"/>
                    </a:cubicBezTo>
                    <a:cubicBezTo>
                      <a:pt x="37158" y="165991"/>
                      <a:pt x="0" y="128832"/>
                      <a:pt x="0" y="82995"/>
                    </a:cubicBezTo>
                    <a:cubicBezTo>
                      <a:pt x="0" y="37158"/>
                      <a:pt x="37158" y="0"/>
                      <a:pt x="82995" y="0"/>
                    </a:cubicBezTo>
                    <a:cubicBezTo>
                      <a:pt x="128832" y="0"/>
                      <a:pt x="165991" y="37158"/>
                      <a:pt x="165991" y="82995"/>
                    </a:cubicBez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9" name="Freeform: Shape 68">
                <a:extLst>
                  <a:ext uri="{FF2B5EF4-FFF2-40B4-BE49-F238E27FC236}">
                    <a16:creationId xmlns:a16="http://schemas.microsoft.com/office/drawing/2014/main" id="{959FBC06-D78C-815F-D3F8-D6D9F06A4BFD}"/>
                  </a:ext>
                </a:extLst>
              </p:cNvPr>
              <p:cNvSpPr/>
              <p:nvPr/>
            </p:nvSpPr>
            <p:spPr>
              <a:xfrm>
                <a:off x="2013632" y="1846494"/>
                <a:ext cx="1220519" cy="48821"/>
              </a:xfrm>
              <a:custGeom>
                <a:avLst/>
                <a:gdLst>
                  <a:gd name="connsiteX0" fmla="*/ 0 w 1220519"/>
                  <a:gd name="connsiteY0" fmla="*/ 0 h 48820"/>
                  <a:gd name="connsiteX1" fmla="*/ 1221984 w 1220519"/>
                  <a:gd name="connsiteY1" fmla="*/ 0 h 48820"/>
                  <a:gd name="connsiteX2" fmla="*/ 1221984 w 1220519"/>
                  <a:gd name="connsiteY2" fmla="*/ 48821 h 48820"/>
                  <a:gd name="connsiteX3" fmla="*/ 0 w 1220519"/>
                  <a:gd name="connsiteY3" fmla="*/ 48821 h 48820"/>
                </a:gdLst>
                <a:ahLst/>
                <a:cxnLst>
                  <a:cxn ang="0">
                    <a:pos x="connsiteX0" y="connsiteY0"/>
                  </a:cxn>
                  <a:cxn ang="0">
                    <a:pos x="connsiteX1" y="connsiteY1"/>
                  </a:cxn>
                  <a:cxn ang="0">
                    <a:pos x="connsiteX2" y="connsiteY2"/>
                  </a:cxn>
                  <a:cxn ang="0">
                    <a:pos x="connsiteX3" y="connsiteY3"/>
                  </a:cxn>
                </a:cxnLst>
                <a:rect l="l" t="t" r="r" b="b"/>
                <a:pathLst>
                  <a:path w="1220519" h="48820">
                    <a:moveTo>
                      <a:pt x="0" y="0"/>
                    </a:moveTo>
                    <a:lnTo>
                      <a:pt x="1221984" y="0"/>
                    </a:lnTo>
                    <a:lnTo>
                      <a:pt x="1221984" y="48821"/>
                    </a:lnTo>
                    <a:lnTo>
                      <a:pt x="0" y="48821"/>
                    </a:lnTo>
                    <a:close/>
                  </a:path>
                </a:pathLst>
              </a:custGeom>
              <a:solidFill>
                <a:srgbClr val="EAEAEA"/>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64" name="Freeform: Shape 63">
              <a:extLst>
                <a:ext uri="{FF2B5EF4-FFF2-40B4-BE49-F238E27FC236}">
                  <a16:creationId xmlns:a16="http://schemas.microsoft.com/office/drawing/2014/main" id="{BC9BC81B-5B54-9450-249E-F5608E67E74A}"/>
                </a:ext>
              </a:extLst>
            </p:cNvPr>
            <p:cNvSpPr/>
            <p:nvPr/>
          </p:nvSpPr>
          <p:spPr>
            <a:xfrm>
              <a:off x="3211552" y="1957049"/>
              <a:ext cx="73231" cy="73231"/>
            </a:xfrm>
            <a:custGeom>
              <a:avLst/>
              <a:gdLst>
                <a:gd name="connsiteX0" fmla="*/ 75231 w 73231"/>
                <a:gd name="connsiteY0" fmla="*/ 37089 h 73231"/>
                <a:gd name="connsiteX1" fmla="*/ 39196 w 73231"/>
                <a:gd name="connsiteY1" fmla="*/ 75231 h 73231"/>
                <a:gd name="connsiteX2" fmla="*/ 1053 w 73231"/>
                <a:gd name="connsiteY2" fmla="*/ 39196 h 73231"/>
                <a:gd name="connsiteX3" fmla="*/ 37089 w 73231"/>
                <a:gd name="connsiteY3" fmla="*/ 1053 h 73231"/>
                <a:gd name="connsiteX4" fmla="*/ 75231 w 73231"/>
                <a:gd name="connsiteY4" fmla="*/ 37089 h 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 h="73231">
                  <a:moveTo>
                    <a:pt x="75231" y="37089"/>
                  </a:moveTo>
                  <a:cubicBezTo>
                    <a:pt x="75813" y="57573"/>
                    <a:pt x="59679" y="74650"/>
                    <a:pt x="39196" y="75231"/>
                  </a:cubicBezTo>
                  <a:cubicBezTo>
                    <a:pt x="18712" y="75813"/>
                    <a:pt x="1635" y="59679"/>
                    <a:pt x="1053" y="39196"/>
                  </a:cubicBezTo>
                  <a:cubicBezTo>
                    <a:pt x="472" y="18712"/>
                    <a:pt x="16605" y="1635"/>
                    <a:pt x="37089" y="1053"/>
                  </a:cubicBezTo>
                  <a:cubicBezTo>
                    <a:pt x="57573" y="472"/>
                    <a:pt x="74650" y="16605"/>
                    <a:pt x="75231" y="37089"/>
                  </a:cubicBezTo>
                  <a:close/>
                </a:path>
              </a:pathLst>
            </a:custGeom>
            <a:solidFill>
              <a:schemeClr val="accent1"/>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65" name="Freeform: Shape 64">
              <a:extLst>
                <a:ext uri="{FF2B5EF4-FFF2-40B4-BE49-F238E27FC236}">
                  <a16:creationId xmlns:a16="http://schemas.microsoft.com/office/drawing/2014/main" id="{5117955B-B512-527C-A2B4-E9040912D1A2}"/>
                </a:ext>
              </a:extLst>
            </p:cNvPr>
            <p:cNvSpPr/>
            <p:nvPr/>
          </p:nvSpPr>
          <p:spPr>
            <a:xfrm>
              <a:off x="3198422" y="4947870"/>
              <a:ext cx="73231" cy="73231"/>
            </a:xfrm>
            <a:custGeom>
              <a:avLst/>
              <a:gdLst>
                <a:gd name="connsiteX0" fmla="*/ 74208 w 73231"/>
                <a:gd name="connsiteY0" fmla="*/ 37104 h 73231"/>
                <a:gd name="connsiteX1" fmla="*/ 37104 w 73231"/>
                <a:gd name="connsiteY1" fmla="*/ 74208 h 73231"/>
                <a:gd name="connsiteX2" fmla="*/ 0 w 73231"/>
                <a:gd name="connsiteY2" fmla="*/ 37104 h 73231"/>
                <a:gd name="connsiteX3" fmla="*/ 37104 w 73231"/>
                <a:gd name="connsiteY3" fmla="*/ 0 h 73231"/>
                <a:gd name="connsiteX4" fmla="*/ 74208 w 73231"/>
                <a:gd name="connsiteY4" fmla="*/ 37104 h 73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31" h="73231">
                  <a:moveTo>
                    <a:pt x="74208" y="37104"/>
                  </a:moveTo>
                  <a:cubicBezTo>
                    <a:pt x="74208" y="57596"/>
                    <a:pt x="57596" y="74208"/>
                    <a:pt x="37104" y="74208"/>
                  </a:cubicBezTo>
                  <a:cubicBezTo>
                    <a:pt x="16612" y="74208"/>
                    <a:pt x="0" y="57596"/>
                    <a:pt x="0" y="37104"/>
                  </a:cubicBezTo>
                  <a:cubicBezTo>
                    <a:pt x="0" y="16612"/>
                    <a:pt x="16612" y="0"/>
                    <a:pt x="37104" y="0"/>
                  </a:cubicBezTo>
                  <a:cubicBezTo>
                    <a:pt x="57596" y="0"/>
                    <a:pt x="74208" y="16612"/>
                    <a:pt x="74208" y="37104"/>
                  </a:cubicBezTo>
                  <a:close/>
                </a:path>
              </a:pathLst>
            </a:custGeom>
            <a:solidFill>
              <a:schemeClr val="accent6"/>
            </a:solidFill>
            <a:ln w="488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7" name="Puzzle Piece - Teal Outline">
            <a:extLst>
              <a:ext uri="{FF2B5EF4-FFF2-40B4-BE49-F238E27FC236}">
                <a16:creationId xmlns:a16="http://schemas.microsoft.com/office/drawing/2014/main" id="{E61A3417-80C5-6D6E-AE72-D10FCB831574}"/>
              </a:ext>
            </a:extLst>
          </p:cNvPr>
          <p:cNvSpPr/>
          <p:nvPr/>
        </p:nvSpPr>
        <p:spPr>
          <a:xfrm>
            <a:off x="6162100" y="3619959"/>
            <a:ext cx="1713609" cy="1713609"/>
          </a:xfrm>
          <a:custGeom>
            <a:avLst/>
            <a:gdLst>
              <a:gd name="connsiteX0" fmla="*/ 0 w 1713609"/>
              <a:gd name="connsiteY0" fmla="*/ 1008149 h 1713609"/>
              <a:gd name="connsiteX1" fmla="*/ 0 w 1713609"/>
              <a:gd name="connsiteY1" fmla="*/ 1717027 h 1713609"/>
              <a:gd name="connsiteX2" fmla="*/ 1717027 w 1713609"/>
              <a:gd name="connsiteY2" fmla="*/ 0 h 1713609"/>
              <a:gd name="connsiteX3" fmla="*/ 1007661 w 1713609"/>
              <a:gd name="connsiteY3" fmla="*/ 0 h 1713609"/>
              <a:gd name="connsiteX4" fmla="*/ 0 w 1713609"/>
              <a:gd name="connsiteY4" fmla="*/ 1008149 h 17136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609" h="1713609">
                <a:moveTo>
                  <a:pt x="0" y="1008149"/>
                </a:moveTo>
                <a:lnTo>
                  <a:pt x="0" y="1717027"/>
                </a:lnTo>
                <a:cubicBezTo>
                  <a:pt x="948099" y="1717027"/>
                  <a:pt x="1717027" y="948099"/>
                  <a:pt x="1717027" y="0"/>
                </a:cubicBezTo>
                <a:lnTo>
                  <a:pt x="1007661" y="0"/>
                </a:lnTo>
                <a:cubicBezTo>
                  <a:pt x="1007661" y="557045"/>
                  <a:pt x="556557" y="1008149"/>
                  <a:pt x="0" y="1008149"/>
                </a:cubicBezTo>
                <a:close/>
              </a:path>
            </a:pathLst>
          </a:custGeom>
          <a:solidFill>
            <a:schemeClr val="accent4"/>
          </a:solidFill>
          <a:ln w="1905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 name="PUzzle Piece - Green Outline">
            <a:extLst>
              <a:ext uri="{FF2B5EF4-FFF2-40B4-BE49-F238E27FC236}">
                <a16:creationId xmlns:a16="http://schemas.microsoft.com/office/drawing/2014/main" id="{4379195B-1D91-487D-4F55-1188E8071746}"/>
              </a:ext>
            </a:extLst>
          </p:cNvPr>
          <p:cNvSpPr/>
          <p:nvPr/>
        </p:nvSpPr>
        <p:spPr>
          <a:xfrm>
            <a:off x="6162100" y="1903421"/>
            <a:ext cx="1713609" cy="1967477"/>
          </a:xfrm>
          <a:custGeom>
            <a:avLst/>
            <a:gdLst>
              <a:gd name="connsiteX0" fmla="*/ 1427520 w 1713609"/>
              <a:gd name="connsiteY0" fmla="*/ 1792211 h 1967477"/>
              <a:gd name="connsiteX1" fmla="*/ 1416291 w 1713609"/>
              <a:gd name="connsiteY1" fmla="*/ 1779029 h 1967477"/>
              <a:gd name="connsiteX2" fmla="*/ 1442166 w 1713609"/>
              <a:gd name="connsiteY2" fmla="*/ 1717027 h 1967477"/>
              <a:gd name="connsiteX3" fmla="*/ 1716539 w 1713609"/>
              <a:gd name="connsiteY3" fmla="*/ 1717027 h 1967477"/>
              <a:gd name="connsiteX4" fmla="*/ 0 w 1713609"/>
              <a:gd name="connsiteY4" fmla="*/ 0 h 1967477"/>
              <a:gd name="connsiteX5" fmla="*/ 0 w 1713609"/>
              <a:gd name="connsiteY5" fmla="*/ 708878 h 1967477"/>
              <a:gd name="connsiteX6" fmla="*/ 1008149 w 1713609"/>
              <a:gd name="connsiteY6" fmla="*/ 1717027 h 1967477"/>
              <a:gd name="connsiteX7" fmla="*/ 1232725 w 1713609"/>
              <a:gd name="connsiteY7" fmla="*/ 1717027 h 1967477"/>
              <a:gd name="connsiteX8" fmla="*/ 1258599 w 1713609"/>
              <a:gd name="connsiteY8" fmla="*/ 1779029 h 1967477"/>
              <a:gd name="connsiteX9" fmla="*/ 1247371 w 1713609"/>
              <a:gd name="connsiteY9" fmla="*/ 1792211 h 1967477"/>
              <a:gd name="connsiteX10" fmla="*/ 1247371 w 1713609"/>
              <a:gd name="connsiteY10" fmla="*/ 1792211 h 1967477"/>
              <a:gd name="connsiteX11" fmla="*/ 1226866 w 1713609"/>
              <a:gd name="connsiteY11" fmla="*/ 1856654 h 1967477"/>
              <a:gd name="connsiteX12" fmla="*/ 1337689 w 1713609"/>
              <a:gd name="connsiteY12" fmla="*/ 1967477 h 1967477"/>
              <a:gd name="connsiteX13" fmla="*/ 1448512 w 1713609"/>
              <a:gd name="connsiteY13" fmla="*/ 1856654 h 1967477"/>
              <a:gd name="connsiteX14" fmla="*/ 1427520 w 1713609"/>
              <a:gd name="connsiteY14" fmla="*/ 1792211 h 1967477"/>
              <a:gd name="connsiteX15" fmla="*/ 1427520 w 1713609"/>
              <a:gd name="connsiteY15" fmla="*/ 1792211 h 196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3609" h="1967477">
                <a:moveTo>
                  <a:pt x="1427520" y="1792211"/>
                </a:moveTo>
                <a:cubicBezTo>
                  <a:pt x="1424102" y="1787329"/>
                  <a:pt x="1420196" y="1782935"/>
                  <a:pt x="1416291" y="1779029"/>
                </a:cubicBezTo>
                <a:cubicBezTo>
                  <a:pt x="1382604" y="1734602"/>
                  <a:pt x="1407991" y="1717027"/>
                  <a:pt x="1442166" y="1717027"/>
                </a:cubicBezTo>
                <a:lnTo>
                  <a:pt x="1716539" y="1717027"/>
                </a:lnTo>
                <a:cubicBezTo>
                  <a:pt x="1716539" y="768439"/>
                  <a:pt x="948099" y="0"/>
                  <a:pt x="0" y="0"/>
                </a:cubicBezTo>
                <a:lnTo>
                  <a:pt x="0" y="708878"/>
                </a:lnTo>
                <a:cubicBezTo>
                  <a:pt x="556557" y="708878"/>
                  <a:pt x="1008149" y="1159982"/>
                  <a:pt x="1008149" y="1717027"/>
                </a:cubicBezTo>
                <a:lnTo>
                  <a:pt x="1232725" y="1717027"/>
                </a:lnTo>
                <a:cubicBezTo>
                  <a:pt x="1266899" y="1717027"/>
                  <a:pt x="1292286" y="1734602"/>
                  <a:pt x="1258599" y="1779029"/>
                </a:cubicBezTo>
                <a:cubicBezTo>
                  <a:pt x="1254694" y="1783423"/>
                  <a:pt x="1250788" y="1787817"/>
                  <a:pt x="1247371" y="1792211"/>
                </a:cubicBezTo>
                <a:lnTo>
                  <a:pt x="1247371" y="1792211"/>
                </a:lnTo>
                <a:cubicBezTo>
                  <a:pt x="1234189" y="1810274"/>
                  <a:pt x="1226866" y="1832732"/>
                  <a:pt x="1226866" y="1856654"/>
                </a:cubicBezTo>
                <a:cubicBezTo>
                  <a:pt x="1226866" y="1917680"/>
                  <a:pt x="1276663" y="1967477"/>
                  <a:pt x="1337689" y="1967477"/>
                </a:cubicBezTo>
                <a:cubicBezTo>
                  <a:pt x="1398715" y="1967477"/>
                  <a:pt x="1448512" y="1917680"/>
                  <a:pt x="1448512" y="1856654"/>
                </a:cubicBezTo>
                <a:cubicBezTo>
                  <a:pt x="1448024" y="1832244"/>
                  <a:pt x="1440701" y="1810274"/>
                  <a:pt x="1427520" y="1792211"/>
                </a:cubicBezTo>
                <a:lnTo>
                  <a:pt x="1427520" y="1792211"/>
                </a:lnTo>
                <a:close/>
              </a:path>
            </a:pathLst>
          </a:custGeom>
          <a:solidFill>
            <a:schemeClr val="accent4"/>
          </a:solidFill>
          <a:ln w="1905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 name="Puzzle Piece - Brick Outline">
            <a:extLst>
              <a:ext uri="{FF2B5EF4-FFF2-40B4-BE49-F238E27FC236}">
                <a16:creationId xmlns:a16="http://schemas.microsoft.com/office/drawing/2014/main" id="{7425AF7F-83B7-3734-9FD3-43CD44E21919}"/>
              </a:ext>
            </a:extLst>
          </p:cNvPr>
          <p:cNvSpPr/>
          <p:nvPr/>
        </p:nvSpPr>
        <p:spPr>
          <a:xfrm>
            <a:off x="4445074" y="3620448"/>
            <a:ext cx="1962595" cy="1713609"/>
          </a:xfrm>
          <a:custGeom>
            <a:avLst/>
            <a:gdLst>
              <a:gd name="connsiteX0" fmla="*/ 1856166 w 1962595"/>
              <a:gd name="connsiteY0" fmla="*/ 1226866 h 1713609"/>
              <a:gd name="connsiteX1" fmla="*/ 1791722 w 1962595"/>
              <a:gd name="connsiteY1" fmla="*/ 1247371 h 1713609"/>
              <a:gd name="connsiteX2" fmla="*/ 1791722 w 1962595"/>
              <a:gd name="connsiteY2" fmla="*/ 1247371 h 1713609"/>
              <a:gd name="connsiteX3" fmla="*/ 1778541 w 1962595"/>
              <a:gd name="connsiteY3" fmla="*/ 1258600 h 1713609"/>
              <a:gd name="connsiteX4" fmla="*/ 1716538 w 1962595"/>
              <a:gd name="connsiteY4" fmla="*/ 1232725 h 1713609"/>
              <a:gd name="connsiteX5" fmla="*/ 1716538 w 1962595"/>
              <a:gd name="connsiteY5" fmla="*/ 1008149 h 1713609"/>
              <a:gd name="connsiteX6" fmla="*/ 708389 w 1962595"/>
              <a:gd name="connsiteY6" fmla="*/ 0 h 1713609"/>
              <a:gd name="connsiteX7" fmla="*/ 0 w 1962595"/>
              <a:gd name="connsiteY7" fmla="*/ 0 h 1713609"/>
              <a:gd name="connsiteX8" fmla="*/ 1717027 w 1962595"/>
              <a:gd name="connsiteY8" fmla="*/ 1717027 h 1713609"/>
              <a:gd name="connsiteX9" fmla="*/ 1717027 w 1962595"/>
              <a:gd name="connsiteY9" fmla="*/ 1442654 h 1713609"/>
              <a:gd name="connsiteX10" fmla="*/ 1779029 w 1962595"/>
              <a:gd name="connsiteY10" fmla="*/ 1416779 h 1713609"/>
              <a:gd name="connsiteX11" fmla="*/ 1792211 w 1962595"/>
              <a:gd name="connsiteY11" fmla="*/ 1428008 h 1713609"/>
              <a:gd name="connsiteX12" fmla="*/ 1792211 w 1962595"/>
              <a:gd name="connsiteY12" fmla="*/ 1428008 h 1713609"/>
              <a:gd name="connsiteX13" fmla="*/ 1856654 w 1962595"/>
              <a:gd name="connsiteY13" fmla="*/ 1448512 h 1713609"/>
              <a:gd name="connsiteX14" fmla="*/ 1967477 w 1962595"/>
              <a:gd name="connsiteY14" fmla="*/ 1337689 h 1713609"/>
              <a:gd name="connsiteX15" fmla="*/ 1856166 w 1962595"/>
              <a:gd name="connsiteY15" fmla="*/ 1226866 h 171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62595" h="1713609">
                <a:moveTo>
                  <a:pt x="1856166" y="1226866"/>
                </a:moveTo>
                <a:cubicBezTo>
                  <a:pt x="1832244" y="1226866"/>
                  <a:pt x="1809786" y="1234677"/>
                  <a:pt x="1791722" y="1247371"/>
                </a:cubicBezTo>
                <a:lnTo>
                  <a:pt x="1791722" y="1247371"/>
                </a:lnTo>
                <a:cubicBezTo>
                  <a:pt x="1786840" y="1250788"/>
                  <a:pt x="1782446" y="1254694"/>
                  <a:pt x="1778541" y="1258600"/>
                </a:cubicBezTo>
                <a:cubicBezTo>
                  <a:pt x="1734114" y="1292286"/>
                  <a:pt x="1716538" y="1266899"/>
                  <a:pt x="1716538" y="1232725"/>
                </a:cubicBezTo>
                <a:lnTo>
                  <a:pt x="1716538" y="1008149"/>
                </a:lnTo>
                <a:cubicBezTo>
                  <a:pt x="1159982" y="1008149"/>
                  <a:pt x="708389" y="557045"/>
                  <a:pt x="708389" y="0"/>
                </a:cubicBezTo>
                <a:lnTo>
                  <a:pt x="0" y="0"/>
                </a:lnTo>
                <a:cubicBezTo>
                  <a:pt x="0" y="948100"/>
                  <a:pt x="768927" y="1717027"/>
                  <a:pt x="1717027" y="1717027"/>
                </a:cubicBezTo>
                <a:lnTo>
                  <a:pt x="1717027" y="1442654"/>
                </a:lnTo>
                <a:cubicBezTo>
                  <a:pt x="1717027" y="1408479"/>
                  <a:pt x="1734602" y="1383093"/>
                  <a:pt x="1779029" y="1416779"/>
                </a:cubicBezTo>
                <a:cubicBezTo>
                  <a:pt x="1782935" y="1420685"/>
                  <a:pt x="1787817" y="1424590"/>
                  <a:pt x="1792211" y="1428008"/>
                </a:cubicBezTo>
                <a:lnTo>
                  <a:pt x="1792211" y="1428008"/>
                </a:lnTo>
                <a:cubicBezTo>
                  <a:pt x="1810274" y="1441189"/>
                  <a:pt x="1832732" y="1448512"/>
                  <a:pt x="1856654" y="1448512"/>
                </a:cubicBezTo>
                <a:cubicBezTo>
                  <a:pt x="1917680" y="1448512"/>
                  <a:pt x="1967477" y="1398715"/>
                  <a:pt x="1967477" y="1337689"/>
                </a:cubicBezTo>
                <a:cubicBezTo>
                  <a:pt x="1966989" y="1276175"/>
                  <a:pt x="1917680" y="1226866"/>
                  <a:pt x="1856166" y="1226866"/>
                </a:cubicBezTo>
                <a:close/>
              </a:path>
            </a:pathLst>
          </a:custGeom>
          <a:solidFill>
            <a:schemeClr val="accent1"/>
          </a:solidFill>
          <a:ln w="19050" cap="flat">
            <a:solidFill>
              <a:schemeClr val="accent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 name="Puzzle Piece - Blue Outline">
            <a:extLst>
              <a:ext uri="{FF2B5EF4-FFF2-40B4-BE49-F238E27FC236}">
                <a16:creationId xmlns:a16="http://schemas.microsoft.com/office/drawing/2014/main" id="{586B13EA-DD50-5E8A-873B-53BEADAC9DD3}"/>
              </a:ext>
            </a:extLst>
          </p:cNvPr>
          <p:cNvSpPr/>
          <p:nvPr/>
        </p:nvSpPr>
        <p:spPr>
          <a:xfrm>
            <a:off x="4445074" y="1903421"/>
            <a:ext cx="1962595" cy="1967477"/>
          </a:xfrm>
          <a:custGeom>
            <a:avLst/>
            <a:gdLst>
              <a:gd name="connsiteX0" fmla="*/ 1856166 w 1962595"/>
              <a:gd name="connsiteY0" fmla="*/ 268514 h 1967477"/>
              <a:gd name="connsiteX1" fmla="*/ 1791722 w 1962595"/>
              <a:gd name="connsiteY1" fmla="*/ 289019 h 1967477"/>
              <a:gd name="connsiteX2" fmla="*/ 1791722 w 1962595"/>
              <a:gd name="connsiteY2" fmla="*/ 289019 h 1967477"/>
              <a:gd name="connsiteX3" fmla="*/ 1778541 w 1962595"/>
              <a:gd name="connsiteY3" fmla="*/ 300248 h 1967477"/>
              <a:gd name="connsiteX4" fmla="*/ 1716538 w 1962595"/>
              <a:gd name="connsiteY4" fmla="*/ 274373 h 1967477"/>
              <a:gd name="connsiteX5" fmla="*/ 1716538 w 1962595"/>
              <a:gd name="connsiteY5" fmla="*/ 0 h 1967477"/>
              <a:gd name="connsiteX6" fmla="*/ 0 w 1962595"/>
              <a:gd name="connsiteY6" fmla="*/ 1717027 h 1967477"/>
              <a:gd name="connsiteX7" fmla="*/ 274373 w 1962595"/>
              <a:gd name="connsiteY7" fmla="*/ 1717027 h 1967477"/>
              <a:gd name="connsiteX8" fmla="*/ 300248 w 1962595"/>
              <a:gd name="connsiteY8" fmla="*/ 1779029 h 1967477"/>
              <a:gd name="connsiteX9" fmla="*/ 289019 w 1962595"/>
              <a:gd name="connsiteY9" fmla="*/ 1792211 h 1967477"/>
              <a:gd name="connsiteX10" fmla="*/ 289019 w 1962595"/>
              <a:gd name="connsiteY10" fmla="*/ 1792211 h 1967477"/>
              <a:gd name="connsiteX11" fmla="*/ 268514 w 1962595"/>
              <a:gd name="connsiteY11" fmla="*/ 1856654 h 1967477"/>
              <a:gd name="connsiteX12" fmla="*/ 379337 w 1962595"/>
              <a:gd name="connsiteY12" fmla="*/ 1967477 h 1967477"/>
              <a:gd name="connsiteX13" fmla="*/ 490161 w 1962595"/>
              <a:gd name="connsiteY13" fmla="*/ 1856654 h 1967477"/>
              <a:gd name="connsiteX14" fmla="*/ 469656 w 1962595"/>
              <a:gd name="connsiteY14" fmla="*/ 1792211 h 1967477"/>
              <a:gd name="connsiteX15" fmla="*/ 469656 w 1962595"/>
              <a:gd name="connsiteY15" fmla="*/ 1792211 h 1967477"/>
              <a:gd name="connsiteX16" fmla="*/ 458427 w 1962595"/>
              <a:gd name="connsiteY16" fmla="*/ 1779029 h 1967477"/>
              <a:gd name="connsiteX17" fmla="*/ 484302 w 1962595"/>
              <a:gd name="connsiteY17" fmla="*/ 1717027 h 1967477"/>
              <a:gd name="connsiteX18" fmla="*/ 708878 w 1962595"/>
              <a:gd name="connsiteY18" fmla="*/ 1717027 h 1967477"/>
              <a:gd name="connsiteX19" fmla="*/ 1717027 w 1962595"/>
              <a:gd name="connsiteY19" fmla="*/ 708878 h 1967477"/>
              <a:gd name="connsiteX20" fmla="*/ 1717027 w 1962595"/>
              <a:gd name="connsiteY20" fmla="*/ 484302 h 1967477"/>
              <a:gd name="connsiteX21" fmla="*/ 1779029 w 1962595"/>
              <a:gd name="connsiteY21" fmla="*/ 458427 h 1967477"/>
              <a:gd name="connsiteX22" fmla="*/ 1792211 w 1962595"/>
              <a:gd name="connsiteY22" fmla="*/ 469656 h 1967477"/>
              <a:gd name="connsiteX23" fmla="*/ 1792211 w 1962595"/>
              <a:gd name="connsiteY23" fmla="*/ 469656 h 1967477"/>
              <a:gd name="connsiteX24" fmla="*/ 1856654 w 1962595"/>
              <a:gd name="connsiteY24" fmla="*/ 490161 h 1967477"/>
              <a:gd name="connsiteX25" fmla="*/ 1967477 w 1962595"/>
              <a:gd name="connsiteY25" fmla="*/ 379337 h 1967477"/>
              <a:gd name="connsiteX26" fmla="*/ 1856166 w 1962595"/>
              <a:gd name="connsiteY26" fmla="*/ 268514 h 1967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62595" h="1967477">
                <a:moveTo>
                  <a:pt x="1856166" y="268514"/>
                </a:moveTo>
                <a:cubicBezTo>
                  <a:pt x="1832244" y="268514"/>
                  <a:pt x="1809786" y="276326"/>
                  <a:pt x="1791722" y="289019"/>
                </a:cubicBezTo>
                <a:lnTo>
                  <a:pt x="1791722" y="289019"/>
                </a:lnTo>
                <a:cubicBezTo>
                  <a:pt x="1786840" y="292436"/>
                  <a:pt x="1782446" y="296342"/>
                  <a:pt x="1778541" y="300248"/>
                </a:cubicBezTo>
                <a:cubicBezTo>
                  <a:pt x="1734114" y="333934"/>
                  <a:pt x="1716538" y="308547"/>
                  <a:pt x="1716538" y="274373"/>
                </a:cubicBezTo>
                <a:lnTo>
                  <a:pt x="1716538" y="0"/>
                </a:lnTo>
                <a:cubicBezTo>
                  <a:pt x="768439" y="0"/>
                  <a:pt x="0" y="768439"/>
                  <a:pt x="0" y="1717027"/>
                </a:cubicBezTo>
                <a:lnTo>
                  <a:pt x="274373" y="1717027"/>
                </a:lnTo>
                <a:cubicBezTo>
                  <a:pt x="308547" y="1717027"/>
                  <a:pt x="333934" y="1734602"/>
                  <a:pt x="300248" y="1779029"/>
                </a:cubicBezTo>
                <a:cubicBezTo>
                  <a:pt x="296342" y="1783423"/>
                  <a:pt x="292436" y="1787817"/>
                  <a:pt x="289019" y="1792211"/>
                </a:cubicBezTo>
                <a:lnTo>
                  <a:pt x="289019" y="1792211"/>
                </a:lnTo>
                <a:cubicBezTo>
                  <a:pt x="275837" y="1810274"/>
                  <a:pt x="268514" y="1832732"/>
                  <a:pt x="268514" y="1856654"/>
                </a:cubicBezTo>
                <a:cubicBezTo>
                  <a:pt x="268514" y="1917680"/>
                  <a:pt x="318311" y="1967477"/>
                  <a:pt x="379337" y="1967477"/>
                </a:cubicBezTo>
                <a:cubicBezTo>
                  <a:pt x="440363" y="1967477"/>
                  <a:pt x="490161" y="1917680"/>
                  <a:pt x="490161" y="1856654"/>
                </a:cubicBezTo>
                <a:cubicBezTo>
                  <a:pt x="490161" y="1832732"/>
                  <a:pt x="482349" y="1810274"/>
                  <a:pt x="469656" y="1792211"/>
                </a:cubicBezTo>
                <a:lnTo>
                  <a:pt x="469656" y="1792211"/>
                </a:lnTo>
                <a:cubicBezTo>
                  <a:pt x="466238" y="1787329"/>
                  <a:pt x="462333" y="1782935"/>
                  <a:pt x="458427" y="1779029"/>
                </a:cubicBezTo>
                <a:cubicBezTo>
                  <a:pt x="424741" y="1734602"/>
                  <a:pt x="450127" y="1717027"/>
                  <a:pt x="484302" y="1717027"/>
                </a:cubicBezTo>
                <a:lnTo>
                  <a:pt x="708878" y="1717027"/>
                </a:lnTo>
                <a:cubicBezTo>
                  <a:pt x="708878" y="1160470"/>
                  <a:pt x="1159982" y="708878"/>
                  <a:pt x="1717027" y="708878"/>
                </a:cubicBezTo>
                <a:lnTo>
                  <a:pt x="1717027" y="484302"/>
                </a:lnTo>
                <a:cubicBezTo>
                  <a:pt x="1717027" y="450128"/>
                  <a:pt x="1734602" y="424741"/>
                  <a:pt x="1779029" y="458427"/>
                </a:cubicBezTo>
                <a:cubicBezTo>
                  <a:pt x="1782935" y="462333"/>
                  <a:pt x="1787817" y="466238"/>
                  <a:pt x="1792211" y="469656"/>
                </a:cubicBezTo>
                <a:lnTo>
                  <a:pt x="1792211" y="469656"/>
                </a:lnTo>
                <a:cubicBezTo>
                  <a:pt x="1810274" y="482837"/>
                  <a:pt x="1832732" y="490161"/>
                  <a:pt x="1856654" y="490161"/>
                </a:cubicBezTo>
                <a:cubicBezTo>
                  <a:pt x="1917680" y="490161"/>
                  <a:pt x="1967477" y="440363"/>
                  <a:pt x="1967477" y="379337"/>
                </a:cubicBezTo>
                <a:cubicBezTo>
                  <a:pt x="1967477" y="318311"/>
                  <a:pt x="1917680" y="268514"/>
                  <a:pt x="1856166" y="268514"/>
                </a:cubicBezTo>
                <a:close/>
              </a:path>
            </a:pathLst>
          </a:custGeom>
          <a:solidFill>
            <a:schemeClr val="accent1"/>
          </a:solidFill>
          <a:ln w="19050" cap="flat">
            <a:solidFill>
              <a:schemeClr val="accent1"/>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8" name="TextBox 65">
            <a:extLst>
              <a:ext uri="{FF2B5EF4-FFF2-40B4-BE49-F238E27FC236}">
                <a16:creationId xmlns:a16="http://schemas.microsoft.com/office/drawing/2014/main" id="{4E79C2AC-E24D-6948-4A3C-707C1CA4CA1B}"/>
              </a:ext>
            </a:extLst>
          </p:cNvPr>
          <p:cNvSpPr txBox="1"/>
          <p:nvPr/>
        </p:nvSpPr>
        <p:spPr>
          <a:xfrm>
            <a:off x="536288" y="2469824"/>
            <a:ext cx="339665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ea typeface="Verdana" panose="020B0604030504040204" pitchFamily="34" charset="0"/>
                <a:cs typeface="Verdana" panose="020B0604030504040204" pitchFamily="34" charset="0"/>
              </a:rPr>
              <a:t>First half of fund distributed by CMS equally among states with an approved Rural Health Transformation Plan.</a:t>
            </a:r>
          </a:p>
        </p:txBody>
      </p:sp>
      <p:sp>
        <p:nvSpPr>
          <p:cNvPr id="19" name="TextBox 66">
            <a:extLst>
              <a:ext uri="{FF2B5EF4-FFF2-40B4-BE49-F238E27FC236}">
                <a16:creationId xmlns:a16="http://schemas.microsoft.com/office/drawing/2014/main" id="{E7B3BFB4-95C9-866C-EE5B-05DEB3F6E7F7}"/>
              </a:ext>
            </a:extLst>
          </p:cNvPr>
          <p:cNvSpPr txBox="1"/>
          <p:nvPr/>
        </p:nvSpPr>
        <p:spPr>
          <a:xfrm>
            <a:off x="554909" y="3529915"/>
            <a:ext cx="2619442"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ea typeface="Verdana" panose="020B0604030504040204" pitchFamily="34" charset="0"/>
                <a:cs typeface="Verdana" panose="020B0604030504040204" pitchFamily="34" charset="0"/>
              </a:rPr>
              <a:t>One time plan that covers all 5 years of fund allocation.</a:t>
            </a:r>
          </a:p>
        </p:txBody>
      </p:sp>
      <p:sp>
        <p:nvSpPr>
          <p:cNvPr id="79" name="TextBox 65">
            <a:extLst>
              <a:ext uri="{FF2B5EF4-FFF2-40B4-BE49-F238E27FC236}">
                <a16:creationId xmlns:a16="http://schemas.microsoft.com/office/drawing/2014/main" id="{1C97FA4B-A086-90AB-C433-14AF59D763AA}"/>
              </a:ext>
            </a:extLst>
          </p:cNvPr>
          <p:cNvSpPr txBox="1"/>
          <p:nvPr/>
        </p:nvSpPr>
        <p:spPr>
          <a:xfrm>
            <a:off x="567531" y="4833489"/>
            <a:ext cx="3468245"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ea typeface="Verdana" panose="020B0604030504040204" pitchFamily="34" charset="0"/>
                <a:cs typeface="Verdana" panose="020B0604030504040204" pitchFamily="34" charset="0"/>
              </a:rPr>
              <a:t>If all 50 states have an approved plan, each state would receive $100M annually for 5 years ($500M total). States allowed 10% for administration services. </a:t>
            </a:r>
          </a:p>
        </p:txBody>
      </p:sp>
      <p:sp>
        <p:nvSpPr>
          <p:cNvPr id="80" name="TextBox 79">
            <a:extLst>
              <a:ext uri="{FF2B5EF4-FFF2-40B4-BE49-F238E27FC236}">
                <a16:creationId xmlns:a16="http://schemas.microsoft.com/office/drawing/2014/main" id="{7D0F6541-8583-0E1B-EC1B-98839519FA3B}"/>
              </a:ext>
            </a:extLst>
          </p:cNvPr>
          <p:cNvSpPr txBox="1"/>
          <p:nvPr/>
        </p:nvSpPr>
        <p:spPr>
          <a:xfrm>
            <a:off x="497961" y="4374562"/>
            <a:ext cx="2000340" cy="472309"/>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lang="en-US" sz="2400" b="1" dirty="0">
                <a:solidFill>
                  <a:schemeClr val="accent1"/>
                </a:solidFill>
                <a:latin typeface="Segoe UI"/>
                <a:ea typeface="Verdana" panose="020B0604030504040204" pitchFamily="34" charset="0"/>
                <a:cs typeface="Segoe UI" panose="020B0502040204020203" pitchFamily="34" charset="0"/>
              </a:rPr>
              <a:t>$100M/year</a:t>
            </a:r>
            <a:endParaRPr kumimoji="0" lang="en-US" b="1" i="0" u="none" strike="noStrike" kern="1200" cap="none" spc="0" normalizeH="0" baseline="0" noProof="0" dirty="0">
              <a:ln>
                <a:noFill/>
              </a:ln>
              <a:solidFill>
                <a:schemeClr val="accent1"/>
              </a:solidFill>
              <a:effectLst/>
              <a:uLnTx/>
              <a:uFillTx/>
              <a:latin typeface="Segoe UI"/>
              <a:ea typeface="Verdana" panose="020B0604030504040204" pitchFamily="34" charset="0"/>
              <a:cs typeface="Segoe UI" panose="020B0502040204020203" pitchFamily="34" charset="0"/>
            </a:endParaRPr>
          </a:p>
        </p:txBody>
      </p:sp>
      <p:pic>
        <p:nvPicPr>
          <p:cNvPr id="1028" name="Picture 4" descr="Capitol building - Free monuments icons">
            <a:extLst>
              <a:ext uri="{FF2B5EF4-FFF2-40B4-BE49-F238E27FC236}">
                <a16:creationId xmlns:a16="http://schemas.microsoft.com/office/drawing/2014/main" id="{5D97CECD-40F5-F79C-DAB2-E8F315ECCC8B}"/>
              </a:ext>
            </a:extLst>
          </p:cNvPr>
          <p:cNvPicPr>
            <a:picLocks noChangeAspect="1" noChangeArrowheads="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61099" y="2940214"/>
            <a:ext cx="1228567" cy="1228567"/>
          </a:xfrm>
          <a:prstGeom prst="rect">
            <a:avLst/>
          </a:prstGeom>
          <a:noFill/>
          <a:extLst>
            <a:ext uri="{909E8E84-426E-40DD-AFC4-6F175D3DCCD1}">
              <a14:hiddenFill xmlns:a14="http://schemas.microsoft.com/office/drawing/2010/main">
                <a:solidFill>
                  <a:srgbClr val="FFFFFF"/>
                </a:solidFill>
              </a14:hiddenFill>
            </a:ext>
          </a:extLst>
        </p:spPr>
      </p:pic>
      <p:sp>
        <p:nvSpPr>
          <p:cNvPr id="93" name="Title 92">
            <a:extLst>
              <a:ext uri="{FF2B5EF4-FFF2-40B4-BE49-F238E27FC236}">
                <a16:creationId xmlns:a16="http://schemas.microsoft.com/office/drawing/2014/main" id="{0C5A3AC2-64DC-125C-3A7E-6D1938F28BD4}"/>
              </a:ext>
            </a:extLst>
          </p:cNvPr>
          <p:cNvSpPr>
            <a:spLocks noGrp="1"/>
          </p:cNvSpPr>
          <p:nvPr>
            <p:ph type="title"/>
          </p:nvPr>
        </p:nvSpPr>
        <p:spPr/>
        <p:txBody>
          <a:bodyPr/>
          <a:lstStyle/>
          <a:p>
            <a:r>
              <a:rPr lang="en-US" dirty="0"/>
              <a:t>How the Rural Health Transformation Program Breaks Down</a:t>
            </a:r>
          </a:p>
        </p:txBody>
      </p:sp>
      <p:sp>
        <p:nvSpPr>
          <p:cNvPr id="94" name="TextBox 93">
            <a:extLst>
              <a:ext uri="{FF2B5EF4-FFF2-40B4-BE49-F238E27FC236}">
                <a16:creationId xmlns:a16="http://schemas.microsoft.com/office/drawing/2014/main" id="{0358151E-8A59-0BE3-A238-B9564FF23A77}"/>
              </a:ext>
            </a:extLst>
          </p:cNvPr>
          <p:cNvSpPr txBox="1"/>
          <p:nvPr/>
        </p:nvSpPr>
        <p:spPr>
          <a:xfrm>
            <a:off x="512928" y="1818637"/>
            <a:ext cx="2311765" cy="598947"/>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lang="en-US" sz="3200" b="1" u="sng" dirty="0">
                <a:solidFill>
                  <a:schemeClr val="accent1"/>
                </a:solidFill>
                <a:latin typeface="Segoe UI"/>
                <a:ea typeface="Verdana" panose="020B0604030504040204" pitchFamily="34" charset="0"/>
                <a:cs typeface="Segoe UI" panose="020B0502040204020203" pitchFamily="34" charset="0"/>
              </a:rPr>
              <a:t>$25 Billion</a:t>
            </a:r>
            <a:endParaRPr kumimoji="0" lang="en-US" sz="2400" b="1" i="0" u="sng" strike="noStrike" kern="1200" cap="none" spc="0" normalizeH="0" baseline="0" noProof="0" dirty="0">
              <a:ln>
                <a:noFill/>
              </a:ln>
              <a:solidFill>
                <a:schemeClr val="accent1"/>
              </a:solidFill>
              <a:effectLst/>
              <a:uLnTx/>
              <a:uFillTx/>
              <a:latin typeface="Segoe UI"/>
              <a:ea typeface="Verdana" panose="020B0604030504040204" pitchFamily="34" charset="0"/>
              <a:cs typeface="Segoe UI" panose="020B0502040204020203" pitchFamily="34" charset="0"/>
            </a:endParaRPr>
          </a:p>
        </p:txBody>
      </p:sp>
      <p:sp>
        <p:nvSpPr>
          <p:cNvPr id="95" name="TextBox 94">
            <a:extLst>
              <a:ext uri="{FF2B5EF4-FFF2-40B4-BE49-F238E27FC236}">
                <a16:creationId xmlns:a16="http://schemas.microsoft.com/office/drawing/2014/main" id="{43ED81BC-284F-6399-BEBC-03CFB458CEA0}"/>
              </a:ext>
            </a:extLst>
          </p:cNvPr>
          <p:cNvSpPr txBox="1"/>
          <p:nvPr/>
        </p:nvSpPr>
        <p:spPr>
          <a:xfrm>
            <a:off x="9204214" y="1827489"/>
            <a:ext cx="2413361" cy="598947"/>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lang="en-US" sz="3200" b="1" u="sng" dirty="0">
                <a:solidFill>
                  <a:schemeClr val="accent1"/>
                </a:solidFill>
                <a:latin typeface="Segoe UI"/>
                <a:ea typeface="Verdana" panose="020B0604030504040204" pitchFamily="34" charset="0"/>
                <a:cs typeface="Segoe UI" panose="020B0502040204020203" pitchFamily="34" charset="0"/>
              </a:rPr>
              <a:t>$25 Billion</a:t>
            </a:r>
            <a:endParaRPr kumimoji="0" lang="en-US" sz="2400" b="1" i="0" u="sng" strike="noStrike" kern="1200" cap="none" spc="0" normalizeH="0" baseline="0" noProof="0" dirty="0">
              <a:ln>
                <a:noFill/>
              </a:ln>
              <a:solidFill>
                <a:schemeClr val="accent1"/>
              </a:solidFill>
              <a:effectLst/>
              <a:uLnTx/>
              <a:uFillTx/>
              <a:latin typeface="Segoe UI"/>
              <a:ea typeface="Verdana" panose="020B0604030504040204" pitchFamily="34" charset="0"/>
              <a:cs typeface="Segoe UI" panose="020B0502040204020203" pitchFamily="34" charset="0"/>
            </a:endParaRPr>
          </a:p>
        </p:txBody>
      </p:sp>
      <p:sp>
        <p:nvSpPr>
          <p:cNvPr id="96" name="TextBox 65">
            <a:extLst>
              <a:ext uri="{FF2B5EF4-FFF2-40B4-BE49-F238E27FC236}">
                <a16:creationId xmlns:a16="http://schemas.microsoft.com/office/drawing/2014/main" id="{D8B5374F-8C7A-E89D-A088-18B05C6321B3}"/>
              </a:ext>
            </a:extLst>
          </p:cNvPr>
          <p:cNvSpPr txBox="1"/>
          <p:nvPr/>
        </p:nvSpPr>
        <p:spPr>
          <a:xfrm>
            <a:off x="8727029" y="2565155"/>
            <a:ext cx="275254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ea typeface="Verdana" panose="020B0604030504040204" pitchFamily="34" charset="0"/>
                <a:cs typeface="Verdana" panose="020B0604030504040204" pitchFamily="34" charset="0"/>
              </a:rPr>
              <a:t>Second half of fund distributed at discretion of CMS.</a:t>
            </a:r>
          </a:p>
        </p:txBody>
      </p:sp>
      <p:sp>
        <p:nvSpPr>
          <p:cNvPr id="98" name="TextBox 66">
            <a:extLst>
              <a:ext uri="{FF2B5EF4-FFF2-40B4-BE49-F238E27FC236}">
                <a16:creationId xmlns:a16="http://schemas.microsoft.com/office/drawing/2014/main" id="{06898472-D5ED-72BB-5EA0-719BD58C5B61}"/>
              </a:ext>
            </a:extLst>
          </p:cNvPr>
          <p:cNvSpPr txBox="1"/>
          <p:nvPr/>
        </p:nvSpPr>
        <p:spPr>
          <a:xfrm>
            <a:off x="9066214" y="4117409"/>
            <a:ext cx="24133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ea typeface="Verdana" panose="020B0604030504040204" pitchFamily="34" charset="0"/>
                <a:cs typeface="Verdana" panose="020B0604030504040204" pitchFamily="34" charset="0"/>
              </a:rPr>
              <a:t>Plans must address at least 3 (of 10) allowable uses outlined in OB3A.</a:t>
            </a:r>
          </a:p>
        </p:txBody>
      </p:sp>
      <p:sp>
        <p:nvSpPr>
          <p:cNvPr id="100" name="TextBox 65">
            <a:extLst>
              <a:ext uri="{FF2B5EF4-FFF2-40B4-BE49-F238E27FC236}">
                <a16:creationId xmlns:a16="http://schemas.microsoft.com/office/drawing/2014/main" id="{B176C0DE-C200-CFA7-A499-0B3E55E8C147}"/>
              </a:ext>
            </a:extLst>
          </p:cNvPr>
          <p:cNvSpPr txBox="1"/>
          <p:nvPr/>
        </p:nvSpPr>
        <p:spPr>
          <a:xfrm>
            <a:off x="8929196" y="3185165"/>
            <a:ext cx="2550379"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ea typeface="Verdana" panose="020B0604030504040204" pitchFamily="34" charset="0"/>
                <a:cs typeface="Verdana" panose="020B0604030504040204" pitchFamily="34" charset="0"/>
              </a:rPr>
              <a:t>Possible that not all states will receive allocation from this portion of the fun. </a:t>
            </a:r>
          </a:p>
        </p:txBody>
      </p:sp>
    </p:spTree>
    <p:extLst>
      <p:ext uri="{BB962C8B-B14F-4D97-AF65-F5344CB8AC3E}">
        <p14:creationId xmlns:p14="http://schemas.microsoft.com/office/powerpoint/2010/main" val="3671944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C42F2F-6284-5ABA-4E1C-A0B26CA135EB}"/>
              </a:ext>
            </a:extLst>
          </p:cNvPr>
          <p:cNvSpPr>
            <a:spLocks noGrp="1"/>
          </p:cNvSpPr>
          <p:nvPr>
            <p:ph type="title"/>
          </p:nvPr>
        </p:nvSpPr>
        <p:spPr/>
        <p:txBody>
          <a:bodyPr/>
          <a:lstStyle/>
          <a:p>
            <a:r>
              <a:rPr lang="en-US" dirty="0"/>
              <a:t>Nebraska Rural Hospital Performance</a:t>
            </a:r>
          </a:p>
        </p:txBody>
      </p:sp>
      <p:sp>
        <p:nvSpPr>
          <p:cNvPr id="4" name="Text Placeholder 3">
            <a:extLst>
              <a:ext uri="{FF2B5EF4-FFF2-40B4-BE49-F238E27FC236}">
                <a16:creationId xmlns:a16="http://schemas.microsoft.com/office/drawing/2014/main" id="{3529E708-375A-8B43-B45A-F20D4AA6E23D}"/>
              </a:ext>
            </a:extLst>
          </p:cNvPr>
          <p:cNvSpPr>
            <a:spLocks noGrp="1"/>
          </p:cNvSpPr>
          <p:nvPr>
            <p:ph type="body" idx="1"/>
          </p:nvPr>
        </p:nvSpPr>
        <p:spPr/>
        <p:txBody>
          <a:bodyPr/>
          <a:lstStyle/>
          <a:p>
            <a:r>
              <a:rPr lang="en-US" dirty="0">
                <a:solidFill>
                  <a:schemeClr val="accent2"/>
                </a:solidFill>
              </a:rPr>
              <a:t>Chartis Rural Hospital Performance INDEX</a:t>
            </a:r>
          </a:p>
        </p:txBody>
      </p:sp>
    </p:spTree>
    <p:extLst>
      <p:ext uri="{BB962C8B-B14F-4D97-AF65-F5344CB8AC3E}">
        <p14:creationId xmlns:p14="http://schemas.microsoft.com/office/powerpoint/2010/main" val="193472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5399ED-89E7-C76E-11D2-637C97065C5F}"/>
              </a:ext>
            </a:extLst>
          </p:cNvPr>
          <p:cNvSpPr>
            <a:spLocks noGrp="1"/>
          </p:cNvSpPr>
          <p:nvPr>
            <p:ph type="title"/>
          </p:nvPr>
        </p:nvSpPr>
        <p:spPr/>
        <p:txBody>
          <a:bodyPr/>
          <a:lstStyle/>
          <a:p>
            <a:r>
              <a:rPr lang="en-US" dirty="0"/>
              <a:t>What Makes INDEX Unique?</a:t>
            </a:r>
          </a:p>
        </p:txBody>
      </p:sp>
      <p:sp>
        <p:nvSpPr>
          <p:cNvPr id="4" name="Content Placeholder 2">
            <a:extLst>
              <a:ext uri="{FF2B5EF4-FFF2-40B4-BE49-F238E27FC236}">
                <a16:creationId xmlns:a16="http://schemas.microsoft.com/office/drawing/2014/main" id="{6E5B98B8-7969-91CA-6288-CDBCF4603EC9}"/>
              </a:ext>
            </a:extLst>
          </p:cNvPr>
          <p:cNvSpPr txBox="1">
            <a:spLocks/>
          </p:cNvSpPr>
          <p:nvPr/>
        </p:nvSpPr>
        <p:spPr>
          <a:xfrm>
            <a:off x="796112" y="2044478"/>
            <a:ext cx="3647872" cy="2101815"/>
          </a:xfrm>
          <a:prstGeom prst="rect">
            <a:avLst/>
          </a:prstGeom>
        </p:spPr>
        <p:txBody>
          <a:bodyPr vert="horz" lIns="0" tIns="0" rIns="0" bIns="0" rtlCol="0">
            <a:noAutofit/>
          </a:bodyPr>
          <a:lstStyle>
            <a:lvl1pPr marL="233363" indent="-23336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n-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n-lt"/>
                <a:ea typeface="Verdana" panose="020B0604030504040204" pitchFamily="34" charset="0"/>
                <a:cs typeface="Verdana" panose="020B0604030504040204" pitchFamily="34" charset="0"/>
              </a:defRPr>
            </a:lvl2pPr>
            <a:lvl3pPr marL="690563"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n-lt"/>
                <a:ea typeface="Verdana" panose="020B0604030504040204" pitchFamily="34" charset="0"/>
                <a:cs typeface="Verdana" panose="020B0604030504040204" pitchFamily="34" charset="0"/>
              </a:defRPr>
            </a:lvl3pPr>
            <a:lvl4pPr marL="914400" indent="-233363"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600"/>
              </a:spcAft>
              <a:buClr>
                <a:srgbClr val="00294C"/>
              </a:buClr>
              <a:buSzPct val="7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The INDEX was </a:t>
            </a:r>
            <a:r>
              <a:rPr kumimoji="0" lang="en-US" sz="1600" b="1" i="0" u="sng"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built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 for rural hospitals.</a:t>
            </a:r>
            <a:b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b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endParaRPr>
          </a:p>
          <a:p>
            <a:pPr marL="0" marR="0" lvl="0" indent="0" algn="l" defTabSz="914400" rtl="0" eaLnBrk="1" fontAlgn="auto" latinLnBrk="0" hangingPunct="1">
              <a:lnSpc>
                <a:spcPct val="120000"/>
              </a:lnSpc>
              <a:spcBef>
                <a:spcPts val="600"/>
              </a:spcBef>
              <a:spcAft>
                <a:spcPts val="600"/>
              </a:spcAft>
              <a:buClr>
                <a:srgbClr val="00294C"/>
              </a:buClr>
              <a:buSzPct val="70000"/>
              <a:buFont typeface="Wingdings" panose="05000000000000000000" pitchFamily="2" charset="2"/>
              <a:buNone/>
              <a:tabLst/>
              <a:defRPr/>
            </a:pPr>
            <a:r>
              <a:rPr kumimoji="0" lang="en-US" sz="2200" b="0" i="0" u="none" strike="noStrike" kern="1200" cap="all" spc="0" normalizeH="0" baseline="0" noProof="0" dirty="0">
                <a:ln>
                  <a:noFill/>
                </a:ln>
                <a:solidFill>
                  <a:srgbClr val="000000"/>
                </a:solidFill>
                <a:effectLst/>
                <a:uLnTx/>
                <a:uFillTx/>
                <a:latin typeface="Segoe UI"/>
                <a:ea typeface="Verdana" panose="020B0604030504040204" pitchFamily="34" charset="0"/>
                <a:cs typeface="Segoe UI Light" panose="020B0502040204020203" pitchFamily="34" charset="0"/>
              </a:rPr>
              <a:t>Objective</a:t>
            </a:r>
            <a:br>
              <a:rPr kumimoji="0" lang="en-US" sz="2200" b="0" i="0" u="none" strike="noStrike" kern="1200" cap="all" spc="0" normalizeH="0" baseline="0" noProof="0" dirty="0">
                <a:ln>
                  <a:noFill/>
                </a:ln>
                <a:solidFill>
                  <a:srgbClr val="000000"/>
                </a:solidFill>
                <a:effectLst/>
                <a:uLnTx/>
                <a:uFillTx/>
                <a:latin typeface="Segoe UI"/>
                <a:ea typeface="Verdana" panose="020B0604030504040204" pitchFamily="34" charset="0"/>
                <a:cs typeface="Segoe UI Light" panose="020B0502040204020203" pitchFamily="34" charset="0"/>
              </a:rPr>
            </a:br>
            <a:r>
              <a:rPr kumimoji="0" lang="en-US" sz="2200" b="0" i="0" u="none" strike="noStrike" kern="1200" cap="all" spc="0" normalizeH="0" baseline="0" noProof="0" dirty="0">
                <a:ln>
                  <a:noFill/>
                </a:ln>
                <a:solidFill>
                  <a:srgbClr val="000000"/>
                </a:solidFill>
                <a:effectLst/>
                <a:uLnTx/>
                <a:uFillTx/>
                <a:latin typeface="Segoe UI"/>
                <a:ea typeface="Verdana" panose="020B0604030504040204" pitchFamily="34" charset="0"/>
                <a:cs typeface="Segoe UI Light" panose="020B0502040204020203" pitchFamily="34" charset="0"/>
              </a:rPr>
              <a:t>Rural-Relevant</a:t>
            </a:r>
            <a:br>
              <a:rPr kumimoji="0" lang="en-US" sz="2200" b="0" i="0" u="none" strike="noStrike" kern="1200" cap="all" spc="0" normalizeH="0" baseline="0" noProof="0" dirty="0">
                <a:ln>
                  <a:noFill/>
                </a:ln>
                <a:solidFill>
                  <a:srgbClr val="000000"/>
                </a:solidFill>
                <a:effectLst/>
                <a:uLnTx/>
                <a:uFillTx/>
                <a:latin typeface="Segoe UI"/>
                <a:ea typeface="Verdana" panose="020B0604030504040204" pitchFamily="34" charset="0"/>
                <a:cs typeface="Segoe UI Light" panose="020B0502040204020203" pitchFamily="34" charset="0"/>
              </a:rPr>
            </a:br>
            <a:r>
              <a:rPr kumimoji="0" lang="en-US" sz="2200" b="0" i="0" u="none" strike="noStrike" kern="1200" cap="all" spc="0" normalizeH="0" baseline="0" noProof="0" dirty="0">
                <a:ln>
                  <a:noFill/>
                </a:ln>
                <a:solidFill>
                  <a:srgbClr val="000000"/>
                </a:solidFill>
                <a:effectLst/>
                <a:uLnTx/>
                <a:uFillTx/>
                <a:latin typeface="Segoe UI"/>
                <a:ea typeface="Verdana" panose="020B0604030504040204" pitchFamily="34" charset="0"/>
                <a:cs typeface="Segoe UI Light" panose="020B0502040204020203" pitchFamily="34" charset="0"/>
              </a:rPr>
              <a:t>Actionable</a:t>
            </a:r>
            <a:br>
              <a:rPr kumimoji="0" lang="en-US" sz="2000" b="1" i="0" u="none" strike="noStrike" kern="1200" cap="all" spc="0" normalizeH="0" baseline="0" noProof="0" dirty="0">
                <a:ln>
                  <a:noFill/>
                </a:ln>
                <a:solidFill>
                  <a:srgbClr val="000000"/>
                </a:solidFill>
                <a:effectLst/>
                <a:uLnTx/>
                <a:uFillTx/>
                <a:latin typeface="Times New Roman"/>
                <a:ea typeface="Verdana" panose="020B0604030504040204" pitchFamily="34" charset="0"/>
                <a:cs typeface="Segoe UI Light" panose="020B0502040204020203" pitchFamily="34" charset="0"/>
              </a:rPr>
            </a:br>
            <a:endParaRPr kumimoji="0" lang="en-US" sz="1800" b="0" i="0" u="none" strike="noStrike" kern="1200" cap="none" spc="0" normalizeH="0" baseline="0" noProof="0" dirty="0">
              <a:ln>
                <a:noFill/>
              </a:ln>
              <a:solidFill>
                <a:srgbClr val="000000"/>
              </a:solidFill>
              <a:effectLst/>
              <a:uLnTx/>
              <a:uFillTx/>
              <a:latin typeface="Segoe UI Light" panose="020B0502040204020203" pitchFamily="34" charset="0"/>
              <a:ea typeface="Verdana" panose="020B0604030504040204" pitchFamily="34" charset="0"/>
              <a:cs typeface="Segoe UI Light" panose="020B0502040204020203" pitchFamily="34" charset="0"/>
            </a:endParaRPr>
          </a:p>
        </p:txBody>
      </p:sp>
      <p:sp>
        <p:nvSpPr>
          <p:cNvPr id="9" name="Rectangle 8">
            <a:extLst>
              <a:ext uri="{FF2B5EF4-FFF2-40B4-BE49-F238E27FC236}">
                <a16:creationId xmlns:a16="http://schemas.microsoft.com/office/drawing/2014/main" id="{D2F8FDD2-D46B-E91F-05F8-66A44A051D18}"/>
              </a:ext>
            </a:extLst>
          </p:cNvPr>
          <p:cNvSpPr/>
          <p:nvPr/>
        </p:nvSpPr>
        <p:spPr>
          <a:xfrm>
            <a:off x="654160" y="2826350"/>
            <a:ext cx="52552" cy="303517"/>
          </a:xfrm>
          <a:prstGeom prst="rect">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0" name="Rectangle 9">
            <a:extLst>
              <a:ext uri="{FF2B5EF4-FFF2-40B4-BE49-F238E27FC236}">
                <a16:creationId xmlns:a16="http://schemas.microsoft.com/office/drawing/2014/main" id="{A816D7E8-B397-191E-2A42-EF57AC251EE2}"/>
              </a:ext>
            </a:extLst>
          </p:cNvPr>
          <p:cNvSpPr/>
          <p:nvPr/>
        </p:nvSpPr>
        <p:spPr>
          <a:xfrm>
            <a:off x="651847" y="3240665"/>
            <a:ext cx="52552" cy="30351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1" name="Rectangle 10">
            <a:extLst>
              <a:ext uri="{FF2B5EF4-FFF2-40B4-BE49-F238E27FC236}">
                <a16:creationId xmlns:a16="http://schemas.microsoft.com/office/drawing/2014/main" id="{71548CA1-4E63-320C-9398-F114B89D8461}"/>
              </a:ext>
            </a:extLst>
          </p:cNvPr>
          <p:cNvSpPr/>
          <p:nvPr/>
        </p:nvSpPr>
        <p:spPr>
          <a:xfrm>
            <a:off x="651847" y="3679159"/>
            <a:ext cx="52552" cy="303517"/>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4" name="Content Placeholder 2">
            <a:extLst>
              <a:ext uri="{FF2B5EF4-FFF2-40B4-BE49-F238E27FC236}">
                <a16:creationId xmlns:a16="http://schemas.microsoft.com/office/drawing/2014/main" id="{DC358A67-CFAF-3F5D-4DD7-A573F4A6D9E9}"/>
              </a:ext>
            </a:extLst>
          </p:cNvPr>
          <p:cNvSpPr txBox="1">
            <a:spLocks/>
          </p:cNvSpPr>
          <p:nvPr/>
        </p:nvSpPr>
        <p:spPr>
          <a:xfrm>
            <a:off x="796111" y="4499578"/>
            <a:ext cx="3760067" cy="1357759"/>
          </a:xfrm>
          <a:prstGeom prst="rect">
            <a:avLst/>
          </a:prstGeom>
        </p:spPr>
        <p:txBody>
          <a:bodyPr vert="horz" lIns="0" tIns="0" rIns="0" bIns="0" rtlCol="0">
            <a:noAutofit/>
          </a:bodyPr>
          <a:lstStyle>
            <a:lvl1pPr marL="233363" indent="-23336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2000" kern="1200" dirty="0" smtClean="0">
                <a:solidFill>
                  <a:schemeClr val="tx1"/>
                </a:solidFill>
                <a:latin typeface="+mn-lt"/>
                <a:ea typeface="Verdana" panose="020B0604030504040204" pitchFamily="34" charset="0"/>
                <a:cs typeface="Verdana" panose="020B0604030504040204" pitchFamily="34" charset="0"/>
              </a:defRPr>
            </a:lvl1pPr>
            <a:lvl2pPr marL="457200" indent="-227013" algn="l" defTabSz="914400" rtl="0" eaLnBrk="1" latinLnBrk="0" hangingPunct="1">
              <a:lnSpc>
                <a:spcPct val="100000"/>
              </a:lnSpc>
              <a:spcBef>
                <a:spcPts val="600"/>
              </a:spcBef>
              <a:spcAft>
                <a:spcPts val="600"/>
              </a:spcAft>
              <a:buClr>
                <a:srgbClr val="00294C"/>
              </a:buClr>
              <a:buSzPct val="70000"/>
              <a:buFont typeface="Wingdings" panose="05000000000000000000" pitchFamily="2" charset="2"/>
              <a:buChar char=""/>
              <a:defRPr lang="en-US" sz="1600" kern="1200" dirty="0" smtClean="0">
                <a:solidFill>
                  <a:schemeClr val="tx1"/>
                </a:solidFill>
                <a:latin typeface="+mn-lt"/>
                <a:ea typeface="Verdana" panose="020B0604030504040204" pitchFamily="34" charset="0"/>
                <a:cs typeface="Verdana" panose="020B0604030504040204" pitchFamily="34" charset="0"/>
              </a:defRPr>
            </a:lvl2pPr>
            <a:lvl3pPr marL="690563" indent="-231775" algn="l" defTabSz="914400" rtl="0" eaLnBrk="1" latinLnBrk="0" hangingPunct="1">
              <a:lnSpc>
                <a:spcPct val="100000"/>
              </a:lnSpc>
              <a:spcBef>
                <a:spcPts val="600"/>
              </a:spcBef>
              <a:spcAft>
                <a:spcPts val="600"/>
              </a:spcAft>
              <a:buClr>
                <a:srgbClr val="00294C"/>
              </a:buClr>
              <a:buFont typeface="Wingdings" panose="05000000000000000000" pitchFamily="2" charset="2"/>
              <a:buChar char=""/>
              <a:defRPr lang="en-US" sz="1400" kern="1200" dirty="0" smtClean="0">
                <a:solidFill>
                  <a:schemeClr val="tx1"/>
                </a:solidFill>
                <a:latin typeface="+mn-lt"/>
                <a:ea typeface="Verdana" panose="020B0604030504040204" pitchFamily="34" charset="0"/>
                <a:cs typeface="Verdana" panose="020B0604030504040204" pitchFamily="34" charset="0"/>
              </a:defRPr>
            </a:lvl3pPr>
            <a:lvl4pPr marL="914400" indent="-233363" algn="l" defTabSz="914400" rtl="0" eaLnBrk="1" latinLnBrk="0" hangingPunct="1">
              <a:lnSpc>
                <a:spcPct val="100000"/>
              </a:lnSpc>
              <a:spcBef>
                <a:spcPts val="600"/>
              </a:spcBef>
              <a:spcAft>
                <a:spcPts val="600"/>
              </a:spcAft>
              <a:buClr>
                <a:srgbClr val="00294C"/>
              </a:buClr>
              <a:buFont typeface="Calibri" panose="020F0502020204030204" pitchFamily="34" charset="0"/>
              <a:buChar char="—"/>
              <a:defRPr lang="en-US" sz="1200" kern="1200" dirty="0" smtClean="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600"/>
              </a:spcBef>
              <a:spcAft>
                <a:spcPts val="600"/>
              </a:spcAft>
              <a:buClr>
                <a:srgbClr val="00294C"/>
              </a:buClr>
              <a:buSzPct val="7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Today, more than </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200</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Verdana" panose="020B0604030504040204" pitchFamily="34" charset="0"/>
                <a:cs typeface="Segoe UI" panose="020B0502040204020203" pitchFamily="34" charset="0"/>
              </a:rPr>
              <a:t> rural hospitals rely on INDEX benchmarks to help improve the delivery of care.  </a:t>
            </a:r>
            <a:br>
              <a:rPr kumimoji="0" lang="en-US" sz="2000" b="1" i="0" u="none" strike="noStrike" kern="1200" cap="all" spc="0" normalizeH="0" baseline="0" noProof="0" dirty="0">
                <a:ln>
                  <a:noFill/>
                </a:ln>
                <a:solidFill>
                  <a:srgbClr val="000000"/>
                </a:solidFill>
                <a:effectLst/>
                <a:uLnTx/>
                <a:uFillTx/>
                <a:latin typeface="Times New Roman"/>
                <a:ea typeface="Verdana" panose="020B0604030504040204" pitchFamily="34" charset="0"/>
                <a:cs typeface="Segoe UI Light" panose="020B0502040204020203" pitchFamily="34" charset="0"/>
              </a:rPr>
            </a:br>
            <a:endParaRPr kumimoji="0" lang="en-US" sz="1800" b="0" i="0" u="none" strike="noStrike" kern="1200" cap="none" spc="0" normalizeH="0" baseline="0" noProof="0" dirty="0">
              <a:ln>
                <a:noFill/>
              </a:ln>
              <a:solidFill>
                <a:srgbClr val="000000"/>
              </a:solidFill>
              <a:effectLst/>
              <a:uLnTx/>
              <a:uFillTx/>
              <a:latin typeface="Segoe UI Light" panose="020B0502040204020203" pitchFamily="34" charset="0"/>
              <a:ea typeface="Verdana" panose="020B0604030504040204" pitchFamily="34" charset="0"/>
              <a:cs typeface="Segoe UI Light" panose="020B0502040204020203" pitchFamily="34" charset="0"/>
            </a:endParaRPr>
          </a:p>
        </p:txBody>
      </p:sp>
      <p:grpSp>
        <p:nvGrpSpPr>
          <p:cNvPr id="20" name="Group 19">
            <a:extLst>
              <a:ext uri="{FF2B5EF4-FFF2-40B4-BE49-F238E27FC236}">
                <a16:creationId xmlns:a16="http://schemas.microsoft.com/office/drawing/2014/main" id="{F9D66ECA-C498-72CD-43AD-7264E73490FC}"/>
              </a:ext>
            </a:extLst>
          </p:cNvPr>
          <p:cNvGrpSpPr/>
          <p:nvPr/>
        </p:nvGrpSpPr>
        <p:grpSpPr>
          <a:xfrm>
            <a:off x="4799770" y="1349393"/>
            <a:ext cx="7392230" cy="5120640"/>
            <a:chOff x="3971110" y="1358537"/>
            <a:chExt cx="7392230" cy="5120640"/>
          </a:xfrm>
        </p:grpSpPr>
        <p:pic>
          <p:nvPicPr>
            <p:cNvPr id="2" name="Picture 1">
              <a:extLst>
                <a:ext uri="{FF2B5EF4-FFF2-40B4-BE49-F238E27FC236}">
                  <a16:creationId xmlns:a16="http://schemas.microsoft.com/office/drawing/2014/main" id="{14A1B201-0794-FF01-7BD3-1FDF64B810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231" b="18469"/>
            <a:stretch/>
          </p:blipFill>
          <p:spPr>
            <a:xfrm>
              <a:off x="3971110" y="1358537"/>
              <a:ext cx="7392230" cy="5120640"/>
            </a:xfrm>
            <a:prstGeom prst="rect">
              <a:avLst/>
            </a:prstGeom>
          </p:spPr>
        </p:pic>
        <p:sp>
          <p:nvSpPr>
            <p:cNvPr id="5" name="Rectangle 4">
              <a:extLst>
                <a:ext uri="{FF2B5EF4-FFF2-40B4-BE49-F238E27FC236}">
                  <a16:creationId xmlns:a16="http://schemas.microsoft.com/office/drawing/2014/main" id="{EFBC1C75-1A64-0098-6BEC-F2B84DABB682}"/>
                </a:ext>
              </a:extLst>
            </p:cNvPr>
            <p:cNvSpPr/>
            <p:nvPr/>
          </p:nvSpPr>
          <p:spPr>
            <a:xfrm>
              <a:off x="6408303" y="2010662"/>
              <a:ext cx="3657600" cy="523220"/>
            </a:xfrm>
            <a:prstGeom prst="rect">
              <a:avLst/>
            </a:prstGeom>
          </p:spPr>
          <p:txBody>
            <a:bodyPr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294C"/>
                  </a:solidFill>
                  <a:effectLst/>
                  <a:uLnTx/>
                  <a:uFillTx/>
                  <a:latin typeface="Segoe UI"/>
                  <a:ea typeface="+mn-ea"/>
                  <a:cs typeface="+mn-cs"/>
                </a:rPr>
                <a:t>Based Entirely on Public Data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294C"/>
                  </a:solidFill>
                  <a:effectLst/>
                  <a:uLnTx/>
                  <a:uFillTx/>
                  <a:latin typeface="Segoe UI Light"/>
                  <a:ea typeface="+mn-ea"/>
                  <a:cs typeface="+mn-cs"/>
                </a:rPr>
                <a:t>no surveys, no opt-ins, no questionnaires</a:t>
              </a:r>
            </a:p>
          </p:txBody>
        </p:sp>
        <p:sp>
          <p:nvSpPr>
            <p:cNvPr id="7" name="Rectangle 6">
              <a:extLst>
                <a:ext uri="{FF2B5EF4-FFF2-40B4-BE49-F238E27FC236}">
                  <a16:creationId xmlns:a16="http://schemas.microsoft.com/office/drawing/2014/main" id="{5E400E6E-E1A2-7B66-2218-AAB7AC9A4B55}"/>
                </a:ext>
              </a:extLst>
            </p:cNvPr>
            <p:cNvSpPr/>
            <p:nvPr/>
          </p:nvSpPr>
          <p:spPr>
            <a:xfrm>
              <a:off x="6070553" y="3293752"/>
              <a:ext cx="2800631" cy="523220"/>
            </a:xfrm>
            <a:prstGeom prst="rect">
              <a:avLst/>
            </a:prstGeom>
          </p:spPr>
          <p:txBody>
            <a:bodyPr wrap="square" anchor="ct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294C"/>
                  </a:solidFill>
                  <a:effectLst/>
                  <a:uLnTx/>
                  <a:uFillTx/>
                  <a:latin typeface="Segoe UI"/>
                  <a:ea typeface="+mn-ea"/>
                  <a:cs typeface="+mn-cs"/>
                </a:rPr>
                <a:t>Comparative Metrics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294C"/>
                  </a:solidFill>
                  <a:effectLst/>
                  <a:uLnTx/>
                  <a:uFillTx/>
                  <a:latin typeface="Segoe UI"/>
                  <a:ea typeface="+mn-ea"/>
                  <a:cs typeface="+mn-cs"/>
                </a:rPr>
                <a:t>from ~2,100 rural hospitals</a:t>
              </a:r>
            </a:p>
          </p:txBody>
        </p:sp>
        <p:sp>
          <p:nvSpPr>
            <p:cNvPr id="8" name="Rectangle 7">
              <a:extLst>
                <a:ext uri="{FF2B5EF4-FFF2-40B4-BE49-F238E27FC236}">
                  <a16:creationId xmlns:a16="http://schemas.microsoft.com/office/drawing/2014/main" id="{92F0C69E-7BBD-08CD-1B1E-EFFC7554853D}"/>
                </a:ext>
              </a:extLst>
            </p:cNvPr>
            <p:cNvSpPr/>
            <p:nvPr/>
          </p:nvSpPr>
          <p:spPr>
            <a:xfrm>
              <a:off x="6408303" y="4508722"/>
              <a:ext cx="2926080" cy="523220"/>
            </a:xfrm>
            <a:prstGeom prst="rect">
              <a:avLst/>
            </a:prstGeom>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294C"/>
                  </a:solidFill>
                  <a:effectLst/>
                  <a:uLnTx/>
                  <a:uFillTx/>
                  <a:latin typeface="Segoe UI"/>
                  <a:ea typeface="+mn-ea"/>
                  <a:cs typeface="+mn-cs"/>
                </a:rPr>
                <a:t>Identify Opportunities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w="0"/>
                  <a:solidFill>
                    <a:srgbClr val="00294C"/>
                  </a:solidFill>
                  <a:effectLst/>
                  <a:uLnTx/>
                  <a:uFillTx/>
                  <a:latin typeface="Segoe UI"/>
                  <a:ea typeface="+mn-ea"/>
                  <a:cs typeface="+mn-cs"/>
                </a:rPr>
                <a:t>for performance improvement</a:t>
              </a:r>
            </a:p>
          </p:txBody>
        </p:sp>
        <p:sp>
          <p:nvSpPr>
            <p:cNvPr id="12" name="TextBox 11">
              <a:extLst>
                <a:ext uri="{FF2B5EF4-FFF2-40B4-BE49-F238E27FC236}">
                  <a16:creationId xmlns:a16="http://schemas.microsoft.com/office/drawing/2014/main" id="{E7DC56F3-5D7B-E73F-47D2-323D20817CB4}"/>
                </a:ext>
              </a:extLst>
            </p:cNvPr>
            <p:cNvSpPr txBox="1"/>
            <p:nvPr/>
          </p:nvSpPr>
          <p:spPr>
            <a:xfrm>
              <a:off x="8757749" y="3466146"/>
              <a:ext cx="4219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Segoe UI Light"/>
                  <a:ea typeface="Verdana" panose="020B0604030504040204" pitchFamily="34" charset="0"/>
                  <a:cs typeface="Segoe UI" panose="020B0502040204020203" pitchFamily="34" charset="0"/>
                </a:rPr>
                <a:t>2</a:t>
              </a:r>
            </a:p>
          </p:txBody>
        </p:sp>
        <p:sp>
          <p:nvSpPr>
            <p:cNvPr id="16" name="Oval 15">
              <a:extLst>
                <a:ext uri="{FF2B5EF4-FFF2-40B4-BE49-F238E27FC236}">
                  <a16:creationId xmlns:a16="http://schemas.microsoft.com/office/drawing/2014/main" id="{A4003321-76D7-331D-A25B-4C3D087E06BC}"/>
                </a:ext>
              </a:extLst>
            </p:cNvPr>
            <p:cNvSpPr/>
            <p:nvPr/>
          </p:nvSpPr>
          <p:spPr>
            <a:xfrm>
              <a:off x="5327650" y="4286250"/>
              <a:ext cx="921195" cy="94149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7" name="Oval 16">
              <a:extLst>
                <a:ext uri="{FF2B5EF4-FFF2-40B4-BE49-F238E27FC236}">
                  <a16:creationId xmlns:a16="http://schemas.microsoft.com/office/drawing/2014/main" id="{F479DC1A-B093-5F8E-E403-7AF25EFAEED6}"/>
                </a:ext>
              </a:extLst>
            </p:cNvPr>
            <p:cNvSpPr/>
            <p:nvPr/>
          </p:nvSpPr>
          <p:spPr>
            <a:xfrm>
              <a:off x="8997697" y="3068843"/>
              <a:ext cx="955422" cy="932121"/>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8" name="Oval 17">
              <a:extLst>
                <a:ext uri="{FF2B5EF4-FFF2-40B4-BE49-F238E27FC236}">
                  <a16:creationId xmlns:a16="http://schemas.microsoft.com/office/drawing/2014/main" id="{30AED762-020E-6EEB-1A3C-DE6F1B230032}"/>
                </a:ext>
              </a:extLst>
            </p:cNvPr>
            <p:cNvSpPr/>
            <p:nvPr/>
          </p:nvSpPr>
          <p:spPr>
            <a:xfrm>
              <a:off x="5325982" y="1841744"/>
              <a:ext cx="921195" cy="941494"/>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TextBox 5">
              <a:extLst>
                <a:ext uri="{FF2B5EF4-FFF2-40B4-BE49-F238E27FC236}">
                  <a16:creationId xmlns:a16="http://schemas.microsoft.com/office/drawing/2014/main" id="{28F9238F-4368-484E-E7B2-1D60DC87E84B}"/>
                </a:ext>
              </a:extLst>
            </p:cNvPr>
            <p:cNvSpPr txBox="1"/>
            <p:nvPr/>
          </p:nvSpPr>
          <p:spPr>
            <a:xfrm>
              <a:off x="5611691" y="1949106"/>
              <a:ext cx="34977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Verdana" panose="020B0604030504040204" pitchFamily="34" charset="0"/>
                  <a:cs typeface="Segoe UI" panose="020B0502040204020203" pitchFamily="34" charset="0"/>
                </a:rPr>
                <a:t>1</a:t>
              </a:r>
            </a:p>
          </p:txBody>
        </p:sp>
        <p:sp>
          <p:nvSpPr>
            <p:cNvPr id="13" name="TextBox 12">
              <a:extLst>
                <a:ext uri="{FF2B5EF4-FFF2-40B4-BE49-F238E27FC236}">
                  <a16:creationId xmlns:a16="http://schemas.microsoft.com/office/drawing/2014/main" id="{EA111B77-7117-EBA5-61DF-BEA7A592BE86}"/>
                </a:ext>
              </a:extLst>
            </p:cNvPr>
            <p:cNvSpPr txBox="1"/>
            <p:nvPr/>
          </p:nvSpPr>
          <p:spPr>
            <a:xfrm>
              <a:off x="5583343" y="4421317"/>
              <a:ext cx="4219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Verdana" panose="020B0604030504040204" pitchFamily="34" charset="0"/>
                  <a:cs typeface="Segoe UI" panose="020B0502040204020203" pitchFamily="34" charset="0"/>
                </a:rPr>
                <a:t>3</a:t>
              </a:r>
            </a:p>
          </p:txBody>
        </p:sp>
        <p:sp>
          <p:nvSpPr>
            <p:cNvPr id="19" name="TextBox 18">
              <a:extLst>
                <a:ext uri="{FF2B5EF4-FFF2-40B4-BE49-F238E27FC236}">
                  <a16:creationId xmlns:a16="http://schemas.microsoft.com/office/drawing/2014/main" id="{452CF9C9-2561-8B5E-8196-6BCBBAB46FFD}"/>
                </a:ext>
              </a:extLst>
            </p:cNvPr>
            <p:cNvSpPr txBox="1"/>
            <p:nvPr/>
          </p:nvSpPr>
          <p:spPr>
            <a:xfrm>
              <a:off x="9277847" y="3193351"/>
              <a:ext cx="4219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Segoe UI Light"/>
                  <a:ea typeface="Verdana" panose="020B0604030504040204" pitchFamily="34" charset="0"/>
                  <a:cs typeface="Segoe UI" panose="020B0502040204020203" pitchFamily="34" charset="0"/>
                </a:rPr>
                <a:t>2</a:t>
              </a:r>
            </a:p>
          </p:txBody>
        </p:sp>
      </p:grpSp>
    </p:spTree>
    <p:extLst>
      <p:ext uri="{BB962C8B-B14F-4D97-AF65-F5344CB8AC3E}">
        <p14:creationId xmlns:p14="http://schemas.microsoft.com/office/powerpoint/2010/main" val="3742107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6E73E8A-D456-45D6-AF44-492B31807095}"/>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16E73E8A-D456-45D6-AF44-492B31807095}"/>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aphicFrame>
        <p:nvGraphicFramePr>
          <p:cNvPr id="4" name="Table 3"/>
          <p:cNvGraphicFramePr>
            <a:graphicFrameLocks noGrp="1"/>
          </p:cNvGraphicFramePr>
          <p:nvPr/>
        </p:nvGraphicFramePr>
        <p:xfrm>
          <a:off x="1655548" y="2248725"/>
          <a:ext cx="8686800" cy="1994789"/>
        </p:xfrm>
        <a:graphic>
          <a:graphicData uri="http://schemas.openxmlformats.org/drawingml/2006/table">
            <a:tbl>
              <a:tblPr firstRow="1" firstCol="1" bandRow="1">
                <a:tableStyleId>{5C22544A-7EE6-4342-B048-85BDC9FD1C3A}</a:tableStyleId>
              </a:tblPr>
              <a:tblGrid>
                <a:gridCol w="868680">
                  <a:extLst>
                    <a:ext uri="{9D8B030D-6E8A-4147-A177-3AD203B41FA5}">
                      <a16:colId xmlns:a16="http://schemas.microsoft.com/office/drawing/2014/main" val="1042021047"/>
                    </a:ext>
                  </a:extLst>
                </a:gridCol>
                <a:gridCol w="868680">
                  <a:extLst>
                    <a:ext uri="{9D8B030D-6E8A-4147-A177-3AD203B41FA5}">
                      <a16:colId xmlns:a16="http://schemas.microsoft.com/office/drawing/2014/main" val="39280034"/>
                    </a:ext>
                  </a:extLst>
                </a:gridCol>
                <a:gridCol w="868680">
                  <a:extLst>
                    <a:ext uri="{9D8B030D-6E8A-4147-A177-3AD203B41FA5}">
                      <a16:colId xmlns:a16="http://schemas.microsoft.com/office/drawing/2014/main" val="179111254"/>
                    </a:ext>
                  </a:extLst>
                </a:gridCol>
                <a:gridCol w="868680">
                  <a:extLst>
                    <a:ext uri="{9D8B030D-6E8A-4147-A177-3AD203B41FA5}">
                      <a16:colId xmlns:a16="http://schemas.microsoft.com/office/drawing/2014/main" val="48226316"/>
                    </a:ext>
                  </a:extLst>
                </a:gridCol>
                <a:gridCol w="868680">
                  <a:extLst>
                    <a:ext uri="{9D8B030D-6E8A-4147-A177-3AD203B41FA5}">
                      <a16:colId xmlns:a16="http://schemas.microsoft.com/office/drawing/2014/main" val="2136464295"/>
                    </a:ext>
                  </a:extLst>
                </a:gridCol>
                <a:gridCol w="868680">
                  <a:extLst>
                    <a:ext uri="{9D8B030D-6E8A-4147-A177-3AD203B41FA5}">
                      <a16:colId xmlns:a16="http://schemas.microsoft.com/office/drawing/2014/main" val="1892475267"/>
                    </a:ext>
                  </a:extLst>
                </a:gridCol>
                <a:gridCol w="868680">
                  <a:extLst>
                    <a:ext uri="{9D8B030D-6E8A-4147-A177-3AD203B41FA5}">
                      <a16:colId xmlns:a16="http://schemas.microsoft.com/office/drawing/2014/main" val="663156223"/>
                    </a:ext>
                  </a:extLst>
                </a:gridCol>
                <a:gridCol w="868680">
                  <a:extLst>
                    <a:ext uri="{9D8B030D-6E8A-4147-A177-3AD203B41FA5}">
                      <a16:colId xmlns:a16="http://schemas.microsoft.com/office/drawing/2014/main" val="1877059332"/>
                    </a:ext>
                  </a:extLst>
                </a:gridCol>
                <a:gridCol w="868680">
                  <a:extLst>
                    <a:ext uri="{9D8B030D-6E8A-4147-A177-3AD203B41FA5}">
                      <a16:colId xmlns:a16="http://schemas.microsoft.com/office/drawing/2014/main" val="2601386944"/>
                    </a:ext>
                  </a:extLst>
                </a:gridCol>
                <a:gridCol w="868680">
                  <a:extLst>
                    <a:ext uri="{9D8B030D-6E8A-4147-A177-3AD203B41FA5}">
                      <a16:colId xmlns:a16="http://schemas.microsoft.com/office/drawing/2014/main" val="1816933634"/>
                    </a:ext>
                  </a:extLst>
                </a:gridCol>
              </a:tblGrid>
              <a:tr h="760725">
                <a:tc>
                  <a:txBody>
                    <a:bodyPr/>
                    <a:lstStyle/>
                    <a:p>
                      <a:pPr algn="ctr"/>
                      <a:endParaRPr lang="en-US" sz="1200" b="1" kern="1200" dirty="0">
                        <a:solidFill>
                          <a:schemeClr val="lt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rgbClr val="003764"/>
                          </a:solidFill>
                          <a:latin typeface="+mn-lt"/>
                        </a:rPr>
                        <a:t>Overall INDEX Score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dirty="0">
                          <a:solidFill>
                            <a:srgbClr val="003764"/>
                          </a:solidFill>
                          <a:latin typeface="+mn-lt"/>
                        </a:rPr>
                        <a:t>IP Market Share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dirty="0">
                          <a:solidFill>
                            <a:srgbClr val="003764"/>
                          </a:solidFill>
                          <a:latin typeface="+mn-lt"/>
                        </a:rPr>
                        <a:t>OP Market Share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kern="1200" dirty="0">
                          <a:solidFill>
                            <a:srgbClr val="003764"/>
                          </a:solidFill>
                          <a:latin typeface="+mn-lt"/>
                          <a:ea typeface="+mn-ea"/>
                          <a:cs typeface="+mn-cs"/>
                        </a:rPr>
                        <a:t>Quality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kern="1200" dirty="0">
                          <a:solidFill>
                            <a:srgbClr val="003764"/>
                          </a:solidFill>
                          <a:latin typeface="+mn-lt"/>
                          <a:ea typeface="+mn-ea"/>
                          <a:cs typeface="+mn-cs"/>
                        </a:rPr>
                        <a:t>Outcomes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kern="1200" dirty="0">
                          <a:solidFill>
                            <a:srgbClr val="003764"/>
                          </a:solidFill>
                          <a:latin typeface="+mn-lt"/>
                          <a:ea typeface="+mn-ea"/>
                          <a:cs typeface="+mn-cs"/>
                        </a:rPr>
                        <a:t>Patient Sat.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kern="1200" dirty="0">
                          <a:solidFill>
                            <a:srgbClr val="003764"/>
                          </a:solidFill>
                          <a:latin typeface="+mn-lt"/>
                          <a:ea typeface="+mn-ea"/>
                          <a:cs typeface="+mn-cs"/>
                        </a:rPr>
                        <a:t>Cost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dirty="0">
                          <a:solidFill>
                            <a:srgbClr val="003764"/>
                          </a:solidFill>
                          <a:latin typeface="+mn-lt"/>
                        </a:rPr>
                        <a:t>Charges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ctr"/>
                      <a:r>
                        <a:rPr lang="en-US" sz="1050" b="0" dirty="0">
                          <a:solidFill>
                            <a:srgbClr val="003764"/>
                          </a:solidFill>
                          <a:latin typeface="+mn-lt"/>
                        </a:rPr>
                        <a:t>Capital Efficiency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68733450"/>
                  </a:ext>
                </a:extLst>
              </a:tr>
              <a:tr h="617032">
                <a:tc>
                  <a:txBody>
                    <a:bodyPr/>
                    <a:lstStyle/>
                    <a:p>
                      <a:r>
                        <a:rPr lang="en-US" sz="1100" b="1" kern="1200" dirty="0">
                          <a:solidFill>
                            <a:schemeClr val="bg2">
                              <a:lumMod val="25000"/>
                            </a:schemeClr>
                          </a:solidFill>
                          <a:latin typeface="+mn-lt"/>
                          <a:ea typeface="+mn-ea"/>
                          <a:cs typeface="+mn-cs"/>
                        </a:rPr>
                        <a:t>NE CAH</a:t>
                      </a:r>
                    </a:p>
                    <a:p>
                      <a:r>
                        <a:rPr lang="en-US" sz="1100" b="1" kern="1200" dirty="0">
                          <a:solidFill>
                            <a:schemeClr val="bg2">
                              <a:lumMod val="25000"/>
                            </a:schemeClr>
                          </a:solidFill>
                          <a:latin typeface="+mn-lt"/>
                          <a:ea typeface="+mn-ea"/>
                          <a:cs typeface="+mn-cs"/>
                        </a:rPr>
                        <a:t>Median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82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19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302794"/>
                  </a:ext>
                </a:extLst>
              </a:tr>
              <a:tr h="617032">
                <a:tc>
                  <a:txBody>
                    <a:bodyPr/>
                    <a:lstStyle/>
                    <a:p>
                      <a:r>
                        <a:rPr lang="en-US" sz="1100" b="1" kern="1200" dirty="0">
                          <a:solidFill>
                            <a:schemeClr val="bg2">
                              <a:lumMod val="25000"/>
                            </a:schemeClr>
                          </a:solidFill>
                          <a:latin typeface="+mn-lt"/>
                          <a:ea typeface="+mn-ea"/>
                          <a:cs typeface="+mn-cs"/>
                        </a:rPr>
                        <a:t>All U.S. CAH Median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59.7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42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65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49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66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756961"/>
                  </a:ext>
                </a:extLst>
              </a:tr>
            </a:tbl>
          </a:graphicData>
        </a:graphic>
      </p:graphicFrame>
      <p:pic>
        <p:nvPicPr>
          <p:cNvPr id="19" name="Picture 18"/>
          <p:cNvPicPr>
            <a:picLocks noChangeAspect="1"/>
          </p:cNvPicPr>
          <p:nvPr/>
        </p:nvPicPr>
        <p:blipFill rotWithShape="1">
          <a:blip r:embed="rId5"/>
          <a:srcRect l="60697" t="45556" r="12056" b="41628"/>
          <a:stretch/>
        </p:blipFill>
        <p:spPr>
          <a:xfrm>
            <a:off x="9794025" y="1540407"/>
            <a:ext cx="2093508" cy="553920"/>
          </a:xfrm>
          <a:prstGeom prst="rect">
            <a:avLst/>
          </a:prstGeom>
        </p:spPr>
      </p:pic>
      <p:sp>
        <p:nvSpPr>
          <p:cNvPr id="10" name="Title 3">
            <a:extLst>
              <a:ext uri="{FF2B5EF4-FFF2-40B4-BE49-F238E27FC236}">
                <a16:creationId xmlns:a16="http://schemas.microsoft.com/office/drawing/2014/main" id="{1B48A76E-00E2-46FB-B8C8-6295C532F383}"/>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endParaRPr lang="en-US" sz="2000" b="1" dirty="0">
              <a:solidFill>
                <a:schemeClr val="tx1">
                  <a:lumMod val="65000"/>
                  <a:lumOff val="35000"/>
                </a:schemeClr>
              </a:solidFill>
              <a:latin typeface="+mn-lt"/>
              <a:ea typeface="PT Sans" panose="020B0503020203020204" pitchFamily="34" charset="0"/>
              <a:cs typeface="Poppins SemiBold" panose="00000700000000000000" pitchFamily="2" charset="0"/>
            </a:endParaRPr>
          </a:p>
        </p:txBody>
      </p:sp>
      <p:sp>
        <p:nvSpPr>
          <p:cNvPr id="11" name="Rectangle 10">
            <a:extLst>
              <a:ext uri="{FF2B5EF4-FFF2-40B4-BE49-F238E27FC236}">
                <a16:creationId xmlns:a16="http://schemas.microsoft.com/office/drawing/2014/main" id="{C53047AB-7C91-4587-836C-A98808C0766C}"/>
              </a:ext>
            </a:extLst>
          </p:cNvPr>
          <p:cNvSpPr/>
          <p:nvPr/>
        </p:nvSpPr>
        <p:spPr>
          <a:xfrm>
            <a:off x="4426483" y="3156420"/>
            <a:ext cx="526124" cy="964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cxnSp>
        <p:nvCxnSpPr>
          <p:cNvPr id="21" name="Straight Connector 20">
            <a:extLst>
              <a:ext uri="{FF2B5EF4-FFF2-40B4-BE49-F238E27FC236}">
                <a16:creationId xmlns:a16="http://schemas.microsoft.com/office/drawing/2014/main" id="{17012010-3A77-4FD8-B6E2-FFCC3A10B6D2}"/>
              </a:ext>
            </a:extLst>
          </p:cNvPr>
          <p:cNvCxnSpPr>
            <a:cxnSpLocks/>
          </p:cNvCxnSpPr>
          <p:nvPr/>
        </p:nvCxnSpPr>
        <p:spPr>
          <a:xfrm>
            <a:off x="1655548" y="4315433"/>
            <a:ext cx="857176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24ABC9-37F1-EBF2-6164-19EC34165EE5}"/>
              </a:ext>
            </a:extLst>
          </p:cNvPr>
          <p:cNvSpPr/>
          <p:nvPr/>
        </p:nvSpPr>
        <p:spPr>
          <a:xfrm>
            <a:off x="5304016" y="3156420"/>
            <a:ext cx="526124" cy="964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8DDD66F8-86B9-D346-65A9-EBC33C5431C9}"/>
              </a:ext>
            </a:extLst>
          </p:cNvPr>
          <p:cNvSpPr/>
          <p:nvPr/>
        </p:nvSpPr>
        <p:spPr>
          <a:xfrm>
            <a:off x="7862119" y="3166899"/>
            <a:ext cx="603299" cy="964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231D1DB0-6911-BC64-85D4-E1F97E0DEA76}"/>
              </a:ext>
            </a:extLst>
          </p:cNvPr>
          <p:cNvSpPr/>
          <p:nvPr/>
        </p:nvSpPr>
        <p:spPr>
          <a:xfrm>
            <a:off x="3586198" y="3164809"/>
            <a:ext cx="526124" cy="964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016F2C4E-1CFF-5846-5303-C3ADB2AD3E9B}"/>
              </a:ext>
            </a:extLst>
          </p:cNvPr>
          <p:cNvSpPr/>
          <p:nvPr/>
        </p:nvSpPr>
        <p:spPr>
          <a:xfrm>
            <a:off x="6144301" y="3164809"/>
            <a:ext cx="526124" cy="964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aphicFrame>
        <p:nvGraphicFramePr>
          <p:cNvPr id="9" name="Table 8">
            <a:extLst>
              <a:ext uri="{FF2B5EF4-FFF2-40B4-BE49-F238E27FC236}">
                <a16:creationId xmlns:a16="http://schemas.microsoft.com/office/drawing/2014/main" id="{AF314A34-5FDB-7087-A809-6CDF480ABD80}"/>
              </a:ext>
            </a:extLst>
          </p:cNvPr>
          <p:cNvGraphicFramePr>
            <a:graphicFrameLocks noGrp="1"/>
          </p:cNvGraphicFramePr>
          <p:nvPr/>
        </p:nvGraphicFramePr>
        <p:xfrm>
          <a:off x="1655548" y="4534177"/>
          <a:ext cx="8686800" cy="1234064"/>
        </p:xfrm>
        <a:graphic>
          <a:graphicData uri="http://schemas.openxmlformats.org/drawingml/2006/table">
            <a:tbl>
              <a:tblPr firstRow="1" firstCol="1" bandRow="1">
                <a:tableStyleId>{5C22544A-7EE6-4342-B048-85BDC9FD1C3A}</a:tableStyleId>
              </a:tblPr>
              <a:tblGrid>
                <a:gridCol w="868680">
                  <a:extLst>
                    <a:ext uri="{9D8B030D-6E8A-4147-A177-3AD203B41FA5}">
                      <a16:colId xmlns:a16="http://schemas.microsoft.com/office/drawing/2014/main" val="1042021047"/>
                    </a:ext>
                  </a:extLst>
                </a:gridCol>
                <a:gridCol w="868680">
                  <a:extLst>
                    <a:ext uri="{9D8B030D-6E8A-4147-A177-3AD203B41FA5}">
                      <a16:colId xmlns:a16="http://schemas.microsoft.com/office/drawing/2014/main" val="39280034"/>
                    </a:ext>
                  </a:extLst>
                </a:gridCol>
                <a:gridCol w="868680">
                  <a:extLst>
                    <a:ext uri="{9D8B030D-6E8A-4147-A177-3AD203B41FA5}">
                      <a16:colId xmlns:a16="http://schemas.microsoft.com/office/drawing/2014/main" val="179111254"/>
                    </a:ext>
                  </a:extLst>
                </a:gridCol>
                <a:gridCol w="868680">
                  <a:extLst>
                    <a:ext uri="{9D8B030D-6E8A-4147-A177-3AD203B41FA5}">
                      <a16:colId xmlns:a16="http://schemas.microsoft.com/office/drawing/2014/main" val="48226316"/>
                    </a:ext>
                  </a:extLst>
                </a:gridCol>
                <a:gridCol w="868680">
                  <a:extLst>
                    <a:ext uri="{9D8B030D-6E8A-4147-A177-3AD203B41FA5}">
                      <a16:colId xmlns:a16="http://schemas.microsoft.com/office/drawing/2014/main" val="2136464295"/>
                    </a:ext>
                  </a:extLst>
                </a:gridCol>
                <a:gridCol w="868680">
                  <a:extLst>
                    <a:ext uri="{9D8B030D-6E8A-4147-A177-3AD203B41FA5}">
                      <a16:colId xmlns:a16="http://schemas.microsoft.com/office/drawing/2014/main" val="1892475267"/>
                    </a:ext>
                  </a:extLst>
                </a:gridCol>
                <a:gridCol w="868680">
                  <a:extLst>
                    <a:ext uri="{9D8B030D-6E8A-4147-A177-3AD203B41FA5}">
                      <a16:colId xmlns:a16="http://schemas.microsoft.com/office/drawing/2014/main" val="663156223"/>
                    </a:ext>
                  </a:extLst>
                </a:gridCol>
                <a:gridCol w="868680">
                  <a:extLst>
                    <a:ext uri="{9D8B030D-6E8A-4147-A177-3AD203B41FA5}">
                      <a16:colId xmlns:a16="http://schemas.microsoft.com/office/drawing/2014/main" val="1877059332"/>
                    </a:ext>
                  </a:extLst>
                </a:gridCol>
                <a:gridCol w="868680">
                  <a:extLst>
                    <a:ext uri="{9D8B030D-6E8A-4147-A177-3AD203B41FA5}">
                      <a16:colId xmlns:a16="http://schemas.microsoft.com/office/drawing/2014/main" val="2601386944"/>
                    </a:ext>
                  </a:extLst>
                </a:gridCol>
                <a:gridCol w="868680">
                  <a:extLst>
                    <a:ext uri="{9D8B030D-6E8A-4147-A177-3AD203B41FA5}">
                      <a16:colId xmlns:a16="http://schemas.microsoft.com/office/drawing/2014/main" val="1816933634"/>
                    </a:ext>
                  </a:extLst>
                </a:gridCol>
              </a:tblGrid>
              <a:tr h="617032">
                <a:tc>
                  <a:txBody>
                    <a:bodyPr/>
                    <a:lstStyle/>
                    <a:p>
                      <a:r>
                        <a:rPr lang="en-US" sz="1100" b="1" kern="1200" dirty="0">
                          <a:solidFill>
                            <a:schemeClr val="bg2">
                              <a:lumMod val="25000"/>
                            </a:schemeClr>
                          </a:solidFill>
                          <a:latin typeface="+mn-lt"/>
                          <a:ea typeface="+mn-ea"/>
                          <a:cs typeface="+mn-cs"/>
                        </a:rPr>
                        <a:t>NE RPPS</a:t>
                      </a:r>
                    </a:p>
                    <a:p>
                      <a:r>
                        <a:rPr lang="en-US" sz="1100" b="1" kern="1200" dirty="0">
                          <a:solidFill>
                            <a:schemeClr val="bg2">
                              <a:lumMod val="25000"/>
                            </a:schemeClr>
                          </a:solidFill>
                          <a:latin typeface="+mn-lt"/>
                          <a:ea typeface="+mn-ea"/>
                          <a:cs typeface="+mn-cs"/>
                        </a:rPr>
                        <a:t>Median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52.4</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93</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88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22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77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3302794"/>
                  </a:ext>
                </a:extLst>
              </a:tr>
              <a:tr h="617032">
                <a:tc>
                  <a:txBody>
                    <a:bodyPr/>
                    <a:lstStyle/>
                    <a:p>
                      <a:r>
                        <a:rPr lang="en-US" sz="1100" b="1" kern="1200" dirty="0">
                          <a:solidFill>
                            <a:schemeClr val="bg2">
                              <a:lumMod val="25000"/>
                            </a:schemeClr>
                          </a:solidFill>
                          <a:latin typeface="+mn-lt"/>
                          <a:ea typeface="+mn-ea"/>
                          <a:cs typeface="+mn-cs"/>
                        </a:rPr>
                        <a:t>All U.S. RPPS Median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61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48</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26</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52</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31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67</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29</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800" b="1" i="0" u="none" strike="noStrike" kern="1200" dirty="0">
                          <a:solidFill>
                            <a:schemeClr val="tx1"/>
                          </a:solidFill>
                          <a:effectLst/>
                          <a:latin typeface="Segoe UI" panose="020B0502040204020203" pitchFamily="34" charset="0"/>
                          <a:ea typeface="+mn-ea"/>
                          <a:cs typeface="+mn-cs"/>
                        </a:rPr>
                        <a:t>45</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756961"/>
                  </a:ext>
                </a:extLst>
              </a:tr>
            </a:tbl>
          </a:graphicData>
        </a:graphic>
      </p:graphicFrame>
      <p:sp>
        <p:nvSpPr>
          <p:cNvPr id="12" name="Rectangle 11">
            <a:extLst>
              <a:ext uri="{FF2B5EF4-FFF2-40B4-BE49-F238E27FC236}">
                <a16:creationId xmlns:a16="http://schemas.microsoft.com/office/drawing/2014/main" id="{B226BDE4-7CB4-7C5F-E47B-191DB16D1166}"/>
              </a:ext>
            </a:extLst>
          </p:cNvPr>
          <p:cNvSpPr/>
          <p:nvPr/>
        </p:nvSpPr>
        <p:spPr>
          <a:xfrm>
            <a:off x="7862119" y="4668721"/>
            <a:ext cx="603299" cy="964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3" name="Rectangle 12">
            <a:extLst>
              <a:ext uri="{FF2B5EF4-FFF2-40B4-BE49-F238E27FC236}">
                <a16:creationId xmlns:a16="http://schemas.microsoft.com/office/drawing/2014/main" id="{F96EEB88-A308-0F6D-0ECF-B5CFA66BC4A9}"/>
              </a:ext>
            </a:extLst>
          </p:cNvPr>
          <p:cNvSpPr/>
          <p:nvPr/>
        </p:nvSpPr>
        <p:spPr>
          <a:xfrm>
            <a:off x="4426483" y="4668721"/>
            <a:ext cx="526124" cy="964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4" name="Rectangle 13">
            <a:extLst>
              <a:ext uri="{FF2B5EF4-FFF2-40B4-BE49-F238E27FC236}">
                <a16:creationId xmlns:a16="http://schemas.microsoft.com/office/drawing/2014/main" id="{3A214F0D-B61C-121C-164F-9E9FB234B796}"/>
              </a:ext>
            </a:extLst>
          </p:cNvPr>
          <p:cNvSpPr/>
          <p:nvPr/>
        </p:nvSpPr>
        <p:spPr>
          <a:xfrm>
            <a:off x="3586198" y="4677110"/>
            <a:ext cx="526124" cy="96497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703391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08326A-2C44-4932-A8A0-920FF8341EBA}"/>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3308326A-2C44-4932-A8A0-920FF8341EBA}"/>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aphicFrame>
        <p:nvGraphicFramePr>
          <p:cNvPr id="21" name="Table 20">
            <a:extLst>
              <a:ext uri="{FF2B5EF4-FFF2-40B4-BE49-F238E27FC236}">
                <a16:creationId xmlns:a16="http://schemas.microsoft.com/office/drawing/2014/main" id="{90D38880-2504-4618-ACA1-1EDC981A0FD0}"/>
              </a:ext>
            </a:extLst>
          </p:cNvPr>
          <p:cNvGraphicFramePr>
            <a:graphicFrameLocks noGrp="1"/>
          </p:cNvGraphicFramePr>
          <p:nvPr/>
        </p:nvGraphicFramePr>
        <p:xfrm>
          <a:off x="1637307" y="1804596"/>
          <a:ext cx="9035493" cy="3116593"/>
        </p:xfrm>
        <a:graphic>
          <a:graphicData uri="http://schemas.openxmlformats.org/drawingml/2006/table">
            <a:tbl>
              <a:tblPr firstRow="1" firstCol="1" bandRow="1">
                <a:tableStyleId>{0E3FDE45-AF77-4B5C-9715-49D594BDF05E}</a:tableStyleId>
              </a:tblPr>
              <a:tblGrid>
                <a:gridCol w="1400529">
                  <a:extLst>
                    <a:ext uri="{9D8B030D-6E8A-4147-A177-3AD203B41FA5}">
                      <a16:colId xmlns:a16="http://schemas.microsoft.com/office/drawing/2014/main" val="4175296767"/>
                    </a:ext>
                  </a:extLst>
                </a:gridCol>
                <a:gridCol w="1169464">
                  <a:extLst>
                    <a:ext uri="{9D8B030D-6E8A-4147-A177-3AD203B41FA5}">
                      <a16:colId xmlns:a16="http://schemas.microsoft.com/office/drawing/2014/main" val="1352075985"/>
                    </a:ext>
                  </a:extLst>
                </a:gridCol>
                <a:gridCol w="1169464">
                  <a:extLst>
                    <a:ext uri="{9D8B030D-6E8A-4147-A177-3AD203B41FA5}">
                      <a16:colId xmlns:a16="http://schemas.microsoft.com/office/drawing/2014/main" val="2030360316"/>
                    </a:ext>
                  </a:extLst>
                </a:gridCol>
                <a:gridCol w="979086">
                  <a:extLst>
                    <a:ext uri="{9D8B030D-6E8A-4147-A177-3AD203B41FA5}">
                      <a16:colId xmlns:a16="http://schemas.microsoft.com/office/drawing/2014/main" val="972445550"/>
                    </a:ext>
                  </a:extLst>
                </a:gridCol>
                <a:gridCol w="988150">
                  <a:extLst>
                    <a:ext uri="{9D8B030D-6E8A-4147-A177-3AD203B41FA5}">
                      <a16:colId xmlns:a16="http://schemas.microsoft.com/office/drawing/2014/main" val="2216352436"/>
                    </a:ext>
                  </a:extLst>
                </a:gridCol>
                <a:gridCol w="1078808">
                  <a:extLst>
                    <a:ext uri="{9D8B030D-6E8A-4147-A177-3AD203B41FA5}">
                      <a16:colId xmlns:a16="http://schemas.microsoft.com/office/drawing/2014/main" val="3937662305"/>
                    </a:ext>
                  </a:extLst>
                </a:gridCol>
                <a:gridCol w="1057921">
                  <a:extLst>
                    <a:ext uri="{9D8B030D-6E8A-4147-A177-3AD203B41FA5}">
                      <a16:colId xmlns:a16="http://schemas.microsoft.com/office/drawing/2014/main" val="3953640509"/>
                    </a:ext>
                  </a:extLst>
                </a:gridCol>
                <a:gridCol w="1192071">
                  <a:extLst>
                    <a:ext uri="{9D8B030D-6E8A-4147-A177-3AD203B41FA5}">
                      <a16:colId xmlns:a16="http://schemas.microsoft.com/office/drawing/2014/main" val="3703623285"/>
                    </a:ext>
                  </a:extLst>
                </a:gridCol>
              </a:tblGrid>
              <a:tr h="798663">
                <a:tc>
                  <a:txBody>
                    <a:bodyPr/>
                    <a:lstStyle/>
                    <a:p>
                      <a:endParaRPr lang="en-US" sz="1100" b="0" dirty="0">
                        <a:latin typeface="+mj-lt"/>
                      </a:endParaRPr>
                    </a:p>
                  </a:txBody>
                  <a:tcPr marL="73483" marR="73483" marT="36741" marB="36741" anchor="ctr"/>
                </a:tc>
                <a:tc>
                  <a:txBody>
                    <a:bodyPr/>
                    <a:lstStyle/>
                    <a:p>
                      <a:pPr algn="ctr"/>
                      <a:r>
                        <a:rPr lang="en-US" sz="1050" b="0" dirty="0">
                          <a:solidFill>
                            <a:srgbClr val="003764"/>
                          </a:solidFill>
                        </a:rPr>
                        <a:t>IP Market Share</a:t>
                      </a:r>
                      <a:endParaRPr lang="en-US" sz="1050" b="0" dirty="0">
                        <a:solidFill>
                          <a:srgbClr val="003764"/>
                        </a:solidFill>
                        <a:latin typeface="+mn-lt"/>
                      </a:endParaRPr>
                    </a:p>
                  </a:txBody>
                  <a:tcPr marL="68580" marR="68580" marT="34290" marB="34290" anchor="ctr"/>
                </a:tc>
                <a:tc>
                  <a:txBody>
                    <a:bodyPr/>
                    <a:lstStyle/>
                    <a:p>
                      <a:pPr algn="ctr"/>
                      <a:r>
                        <a:rPr lang="en-US" sz="1050" b="0" dirty="0">
                          <a:solidFill>
                            <a:srgbClr val="003764"/>
                          </a:solidFill>
                        </a:rPr>
                        <a:t>OP Lab Share</a:t>
                      </a:r>
                      <a:endParaRPr lang="en-US" sz="1050" b="0" dirty="0">
                        <a:solidFill>
                          <a:srgbClr val="003764"/>
                        </a:solidFill>
                        <a:latin typeface="+mn-lt"/>
                      </a:endParaRPr>
                    </a:p>
                  </a:txBody>
                  <a:tcPr marL="68580" marR="68580" marT="34290" marB="34290" anchor="ctr"/>
                </a:tc>
                <a:tc>
                  <a:txBody>
                    <a:bodyPr/>
                    <a:lstStyle/>
                    <a:p>
                      <a:pPr algn="ctr"/>
                      <a:r>
                        <a:rPr lang="en-US" sz="1050" b="0" dirty="0">
                          <a:solidFill>
                            <a:srgbClr val="003764"/>
                          </a:solidFill>
                        </a:rPr>
                        <a:t>OP Infusion Share</a:t>
                      </a:r>
                      <a:endParaRPr lang="en-US" sz="1050" b="0" dirty="0">
                        <a:solidFill>
                          <a:srgbClr val="003764"/>
                        </a:solidFill>
                        <a:latin typeface="+mn-lt"/>
                      </a:endParaRPr>
                    </a:p>
                  </a:txBody>
                  <a:tcPr marL="68580" marR="68580" marT="34290" marB="34290" anchor="ctr"/>
                </a:tc>
                <a:tc>
                  <a:txBody>
                    <a:bodyPr/>
                    <a:lstStyle/>
                    <a:p>
                      <a:pPr algn="ctr"/>
                      <a:r>
                        <a:rPr lang="en-US" sz="1050" b="0" kern="1200" dirty="0">
                          <a:solidFill>
                            <a:srgbClr val="003764"/>
                          </a:solidFill>
                        </a:rPr>
                        <a:t>OP ED</a:t>
                      </a:r>
                      <a:br>
                        <a:rPr lang="en-US" sz="1050" b="0" kern="1200" dirty="0">
                          <a:solidFill>
                            <a:srgbClr val="003764"/>
                          </a:solidFill>
                        </a:rPr>
                      </a:br>
                      <a:r>
                        <a:rPr lang="en-US" sz="1050" b="0" kern="1200" dirty="0">
                          <a:solidFill>
                            <a:srgbClr val="003764"/>
                          </a:solidFill>
                        </a:rPr>
                        <a:t>Share</a:t>
                      </a:r>
                      <a:endParaRPr lang="en-US" sz="1050" b="0" kern="1200" dirty="0">
                        <a:solidFill>
                          <a:srgbClr val="003764"/>
                        </a:solidFill>
                        <a:latin typeface="+mn-lt"/>
                        <a:ea typeface="+mn-ea"/>
                        <a:cs typeface="+mn-cs"/>
                      </a:endParaRPr>
                    </a:p>
                  </a:txBody>
                  <a:tcPr marL="68580" marR="68580" marT="34290" marB="34290" anchor="ctr"/>
                </a:tc>
                <a:tc>
                  <a:txBody>
                    <a:bodyPr/>
                    <a:lstStyle/>
                    <a:p>
                      <a:pPr algn="ctr"/>
                      <a:r>
                        <a:rPr lang="en-US" sz="1050" b="0" kern="1200" dirty="0">
                          <a:solidFill>
                            <a:srgbClr val="003764"/>
                          </a:solidFill>
                        </a:rPr>
                        <a:t>OP Procedures</a:t>
                      </a:r>
                      <a:br>
                        <a:rPr lang="en-US" sz="1050" b="0" kern="1200" dirty="0">
                          <a:solidFill>
                            <a:srgbClr val="003764"/>
                          </a:solidFill>
                        </a:rPr>
                      </a:br>
                      <a:r>
                        <a:rPr lang="en-US" sz="1050" b="0" kern="1200" dirty="0">
                          <a:solidFill>
                            <a:srgbClr val="003764"/>
                          </a:solidFill>
                        </a:rPr>
                        <a:t>Share</a:t>
                      </a:r>
                      <a:endParaRPr lang="en-US" sz="1050" b="0" kern="1200" dirty="0">
                        <a:solidFill>
                          <a:srgbClr val="003764"/>
                        </a:solidFill>
                        <a:latin typeface="+mn-lt"/>
                        <a:ea typeface="+mn-ea"/>
                        <a:cs typeface="+mn-cs"/>
                      </a:endParaRPr>
                    </a:p>
                  </a:txBody>
                  <a:tcPr marL="68580" marR="68580" marT="34290" marB="34290" anchor="ctr"/>
                </a:tc>
                <a:tc>
                  <a:txBody>
                    <a:bodyPr/>
                    <a:lstStyle/>
                    <a:p>
                      <a:pPr algn="ctr"/>
                      <a:r>
                        <a:rPr lang="en-US" sz="1050" b="0" kern="1200" dirty="0">
                          <a:solidFill>
                            <a:srgbClr val="003764"/>
                          </a:solidFill>
                        </a:rPr>
                        <a:t>OP Imaging Share</a:t>
                      </a:r>
                      <a:endParaRPr lang="en-US" sz="1050" b="0" kern="1200" dirty="0">
                        <a:solidFill>
                          <a:srgbClr val="003764"/>
                        </a:solidFill>
                        <a:latin typeface="+mn-lt"/>
                        <a:ea typeface="+mn-ea"/>
                        <a:cs typeface="+mn-cs"/>
                      </a:endParaRPr>
                    </a:p>
                  </a:txBody>
                  <a:tcPr marL="68580" marR="68580" marT="34290" marB="34290" anchor="ctr"/>
                </a:tc>
                <a:tc>
                  <a:txBody>
                    <a:bodyPr/>
                    <a:lstStyle/>
                    <a:p>
                      <a:pPr algn="ctr"/>
                      <a:r>
                        <a:rPr lang="en-US" sz="1050" b="0" kern="1200" dirty="0">
                          <a:solidFill>
                            <a:srgbClr val="003764"/>
                          </a:solidFill>
                        </a:rPr>
                        <a:t>OP Visits &amp; Consults</a:t>
                      </a:r>
                      <a:br>
                        <a:rPr lang="en-US" sz="1050" b="0" kern="1200" dirty="0">
                          <a:solidFill>
                            <a:srgbClr val="003764"/>
                          </a:solidFill>
                        </a:rPr>
                      </a:br>
                      <a:r>
                        <a:rPr lang="en-US" sz="1050" b="0" kern="1200" dirty="0">
                          <a:solidFill>
                            <a:srgbClr val="003764"/>
                          </a:solidFill>
                        </a:rPr>
                        <a:t>Share</a:t>
                      </a:r>
                      <a:endParaRPr lang="en-US" sz="1050" b="0" kern="1200" dirty="0">
                        <a:solidFill>
                          <a:srgbClr val="003764"/>
                        </a:solidFill>
                        <a:latin typeface="+mn-lt"/>
                        <a:ea typeface="+mn-ea"/>
                        <a:cs typeface="+mn-cs"/>
                      </a:endParaRPr>
                    </a:p>
                  </a:txBody>
                  <a:tcPr marL="68580" marR="68580" marT="34290" marB="3429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45%</a:t>
                      </a:r>
                    </a:p>
                  </a:txBody>
                  <a:tcPr marL="0" marR="0" marT="0" marB="0"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56%</a:t>
                      </a:r>
                    </a:p>
                  </a:txBody>
                  <a:tcPr marL="0" marR="0" marT="0" marB="0"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44%</a:t>
                      </a:r>
                    </a:p>
                  </a:txBody>
                  <a:tcPr marL="0" marR="0" marT="0" marB="0"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66%</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13%</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49%</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51%</a:t>
                      </a:r>
                    </a:p>
                  </a:txBody>
                  <a:tcPr marL="0" marR="0" marT="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29%</a:t>
                      </a:r>
                    </a:p>
                  </a:txBody>
                  <a:tcPr marL="0" marR="0" marT="0" marB="0"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43%</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9%</a:t>
                      </a:r>
                    </a:p>
                  </a:txBody>
                  <a:tcPr marL="0" marR="0" marT="0" marB="0" anchor="ctr"/>
                </a:tc>
                <a:tc>
                  <a:txBody>
                    <a:bodyPr/>
                    <a:lstStyle/>
                    <a:p>
                      <a:pPr algn="ctr" fontAlgn="b"/>
                      <a:r>
                        <a:rPr lang="en-US" sz="1400" b="0" i="0" u="none" strike="noStrike" kern="1200" dirty="0">
                          <a:solidFill>
                            <a:schemeClr val="tx1"/>
                          </a:solidFill>
                          <a:effectLst/>
                          <a:latin typeface="Segoe UI Semibold" panose="020B0702040204020203" pitchFamily="34" charset="0"/>
                          <a:ea typeface="+mn-ea"/>
                          <a:cs typeface="Segoe UI Semibold" panose="020B0702040204020203" pitchFamily="34" charset="0"/>
                        </a:rPr>
                        <a:t>50%</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5%</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23%</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33%</a:t>
                      </a:r>
                    </a:p>
                  </a:txBody>
                  <a:tcPr marL="0" marR="0" marT="0" marB="0" anchor="ctr"/>
                </a:tc>
                <a:extLst>
                  <a:ext uri="{0D108BD9-81ED-4DB2-BD59-A6C34878D82A}">
                    <a16:rowId xmlns:a16="http://schemas.microsoft.com/office/drawing/2014/main" val="214968595"/>
                  </a:ext>
                </a:extLst>
              </a:tr>
              <a:tr h="519202">
                <a:tc>
                  <a:txBody>
                    <a:bodyPr/>
                    <a:lstStyle/>
                    <a:p>
                      <a:r>
                        <a:rPr lang="en-US" sz="1100" b="1" i="0" u="none" strike="noStrike" kern="1200" dirty="0">
                          <a:solidFill>
                            <a:srgbClr val="00294C"/>
                          </a:solidFill>
                          <a:effectLst/>
                          <a:latin typeface="+mn-lt"/>
                          <a:ea typeface="+mn-ea"/>
                          <a:cs typeface="+mn-cs"/>
                        </a:rPr>
                        <a:t>NE RPPS Median</a:t>
                      </a:r>
                    </a:p>
                  </a:txBody>
                  <a:tcPr marL="73483" marR="73483" marT="36741" marB="36741"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62%</a:t>
                      </a:r>
                    </a:p>
                  </a:txBody>
                  <a:tcPr marL="0" marR="0" marT="0" marB="0"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38%</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64%</a:t>
                      </a:r>
                    </a:p>
                  </a:txBody>
                  <a:tcPr marL="0" marR="0" marT="0" marB="0"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71%</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29%</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43%</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40%</a:t>
                      </a:r>
                    </a:p>
                  </a:txBody>
                  <a:tcPr marL="0" marR="0" marT="0" marB="0" anchor="ctr"/>
                </a:tc>
                <a:extLst>
                  <a:ext uri="{0D108BD9-81ED-4DB2-BD59-A6C34878D82A}">
                    <a16:rowId xmlns:a16="http://schemas.microsoft.com/office/drawing/2014/main" val="575285307"/>
                  </a:ext>
                </a:extLst>
              </a:tr>
              <a:tr h="519202">
                <a:tc>
                  <a:txBody>
                    <a:bodyPr/>
                    <a:lstStyle/>
                    <a:p>
                      <a:r>
                        <a:rPr lang="en-US" sz="1100" b="1" i="0" u="none" strike="noStrike" kern="1200" dirty="0">
                          <a:solidFill>
                            <a:srgbClr val="00294C"/>
                          </a:solidFill>
                          <a:effectLst/>
                          <a:latin typeface="+mn-lt"/>
                          <a:ea typeface="+mn-ea"/>
                          <a:cs typeface="+mn-cs"/>
                        </a:rPr>
                        <a:t>U.S. RPPS Median</a:t>
                      </a:r>
                    </a:p>
                  </a:txBody>
                  <a:tcPr marL="73483" marR="73483" marT="36741" marB="36741"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38%</a:t>
                      </a:r>
                    </a:p>
                  </a:txBody>
                  <a:tcPr marL="0" marR="0" marT="0" marB="0"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25%</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12%</a:t>
                      </a:r>
                    </a:p>
                  </a:txBody>
                  <a:tcPr marL="0" marR="0" marT="0" marB="0" anchor="ctr"/>
                </a:tc>
                <a:tc>
                  <a:txBody>
                    <a:bodyPr/>
                    <a:lstStyle/>
                    <a:p>
                      <a:pPr algn="ctr" fontAlgn="b"/>
                      <a:r>
                        <a:rPr lang="en-US" sz="1400" b="1" i="0" u="none" strike="noStrike" kern="1200" dirty="0">
                          <a:solidFill>
                            <a:schemeClr val="tx1"/>
                          </a:solidFill>
                          <a:effectLst/>
                          <a:latin typeface="Segoe UI Semibold" panose="020B0702040204020203" pitchFamily="34" charset="0"/>
                          <a:ea typeface="+mn-ea"/>
                          <a:cs typeface="Segoe UI Semibold" panose="020B0702040204020203" pitchFamily="34" charset="0"/>
                        </a:rPr>
                        <a:t>49%</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11%</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24%</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18%</a:t>
                      </a:r>
                    </a:p>
                  </a:txBody>
                  <a:tcPr marL="0" marR="0" marT="0" marB="0" anchor="ctr"/>
                </a:tc>
                <a:extLst>
                  <a:ext uri="{0D108BD9-81ED-4DB2-BD59-A6C34878D82A}">
                    <a16:rowId xmlns:a16="http://schemas.microsoft.com/office/drawing/2014/main" val="1072954524"/>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9" name="Title 3">
            <a:extLst>
              <a:ext uri="{FF2B5EF4-FFF2-40B4-BE49-F238E27FC236}">
                <a16:creationId xmlns:a16="http://schemas.microsoft.com/office/drawing/2014/main" id="{5E0AD209-84DE-4CF3-BF2B-DBAD800A2A64}"/>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br>
              <a:rPr lang="en-US" dirty="0">
                <a:ea typeface="PT Sans" panose="020B0503020203020204" pitchFamily="34" charset="0"/>
                <a:cs typeface="Poppins SemiBold" panose="00000700000000000000" pitchFamily="2" charset="0"/>
              </a:rPr>
            </a:br>
            <a:r>
              <a:rPr lang="en-US" sz="2000" dirty="0">
                <a:latin typeface="+mn-lt"/>
                <a:ea typeface="PT Sans" panose="020B0503020203020204" pitchFamily="34" charset="0"/>
                <a:cs typeface="Poppins SemiBold" panose="00000700000000000000" pitchFamily="2" charset="0"/>
              </a:rPr>
              <a:t>Market Share Indicator Deep-Dive</a:t>
            </a:r>
          </a:p>
        </p:txBody>
      </p:sp>
      <p:sp>
        <p:nvSpPr>
          <p:cNvPr id="8" name="TextBox 7">
            <a:extLst>
              <a:ext uri="{FF2B5EF4-FFF2-40B4-BE49-F238E27FC236}">
                <a16:creationId xmlns:a16="http://schemas.microsoft.com/office/drawing/2014/main" id="{A0A2AE04-F4BE-DD4E-7274-A7586808A005}"/>
              </a:ext>
            </a:extLst>
          </p:cNvPr>
          <p:cNvSpPr txBox="1"/>
          <p:nvPr/>
        </p:nvSpPr>
        <p:spPr>
          <a:xfrm>
            <a:off x="1996744" y="5223908"/>
            <a:ext cx="8643486" cy="772904"/>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Nebraska’s rural hospitals are outperforming their peers across each of the 6 service lines that comprise the outpatient market share pillar. That said, opportunity for improvement exists within each service line, particularly </a:t>
            </a:r>
            <a:r>
              <a:rPr kumimoji="0" lang="en-US" sz="1400" b="1" i="0" u="none" strike="noStrike" kern="1200" cap="none" spc="0" normalizeH="0" baseline="0" noProof="0" dirty="0">
                <a:ln>
                  <a:noFill/>
                </a:ln>
                <a:solidFill>
                  <a:srgbClr val="000000"/>
                </a:solidFill>
                <a:effectLst/>
                <a:uLnTx/>
                <a:uFillTx/>
                <a:latin typeface="Segoe UI"/>
                <a:ea typeface="+mn-ea"/>
                <a:cs typeface="+mn-cs"/>
              </a:rPr>
              <a:t>OP Procedures</a:t>
            </a:r>
            <a:r>
              <a:rPr kumimoji="0" lang="en-US" sz="1400" b="0" i="0" u="none" strike="noStrike" kern="1200" cap="none" spc="0" normalizeH="0" baseline="0" noProof="0" dirty="0">
                <a:ln>
                  <a:noFill/>
                </a:ln>
                <a:solidFill>
                  <a:srgbClr val="000000"/>
                </a:solidFill>
                <a:effectLst/>
                <a:uLnTx/>
                <a:uFillTx/>
                <a:latin typeface="Segoe UI"/>
                <a:ea typeface="+mn-ea"/>
                <a:cs typeface="+mn-cs"/>
              </a:rPr>
              <a:t>. </a:t>
            </a:r>
          </a:p>
        </p:txBody>
      </p:sp>
    </p:spTree>
    <p:extLst>
      <p:ext uri="{BB962C8B-B14F-4D97-AF65-F5344CB8AC3E}">
        <p14:creationId xmlns:p14="http://schemas.microsoft.com/office/powerpoint/2010/main" val="380763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07B196-49A9-F846-230A-9F3082753EB7}"/>
              </a:ext>
            </a:extLst>
          </p:cNvPr>
          <p:cNvSpPr/>
          <p:nvPr/>
        </p:nvSpPr>
        <p:spPr bwMode="invGray">
          <a:xfrm>
            <a:off x="971934" y="2263921"/>
            <a:ext cx="10269415" cy="351619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5" name="Title 1">
            <a:extLst>
              <a:ext uri="{FF2B5EF4-FFF2-40B4-BE49-F238E27FC236}">
                <a16:creationId xmlns:a16="http://schemas.microsoft.com/office/drawing/2014/main" id="{5AFE8C1B-1B4C-7983-A248-541BC1A4F8E4}"/>
              </a:ext>
            </a:extLst>
          </p:cNvPr>
          <p:cNvSpPr>
            <a:spLocks noGrp="1"/>
          </p:cNvSpPr>
          <p:nvPr>
            <p:ph type="title"/>
          </p:nvPr>
        </p:nvSpPr>
        <p:spPr>
          <a:xfrm>
            <a:off x="836533" y="974967"/>
            <a:ext cx="10515600" cy="812523"/>
          </a:xfrm>
        </p:spPr>
        <p:txBody>
          <a:bodyPr/>
          <a:lstStyle/>
          <a:p>
            <a:r>
              <a:rPr lang="en-US" sz="3200" dirty="0"/>
              <a:t>The State of America’s Rural Health Safety Net</a:t>
            </a:r>
          </a:p>
        </p:txBody>
      </p:sp>
      <p:sp>
        <p:nvSpPr>
          <p:cNvPr id="14" name="TextBox 13">
            <a:extLst>
              <a:ext uri="{FF2B5EF4-FFF2-40B4-BE49-F238E27FC236}">
                <a16:creationId xmlns:a16="http://schemas.microsoft.com/office/drawing/2014/main" id="{B3FBAA6D-FDE0-7A41-C597-816409B75F61}"/>
              </a:ext>
            </a:extLst>
          </p:cNvPr>
          <p:cNvSpPr txBox="1"/>
          <p:nvPr/>
        </p:nvSpPr>
        <p:spPr bwMode="black">
          <a:xfrm>
            <a:off x="970085" y="3691889"/>
            <a:ext cx="2708030"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ea typeface="+mn-ea"/>
                <a:cs typeface="+mn-cs"/>
              </a:rPr>
              <a:t>Financial Instability</a:t>
            </a:r>
            <a:br>
              <a:rPr kumimoji="0" lang="en-US" sz="1600" b="0" i="0" u="none" strike="noStrike" kern="0" cap="none" spc="0" normalizeH="0" baseline="0" noProof="0" dirty="0">
                <a:ln>
                  <a:noFill/>
                </a:ln>
                <a:solidFill>
                  <a:srgbClr val="FFFFFF"/>
                </a:solidFill>
                <a:effectLst/>
                <a:uLnTx/>
                <a:uFillTx/>
                <a:latin typeface="Segoe UI"/>
                <a:ea typeface="+mn-ea"/>
                <a:cs typeface="+mn-cs"/>
              </a:rPr>
            </a:br>
            <a:br>
              <a:rPr kumimoji="0" lang="en-US" sz="1600" b="0" i="0" u="none" strike="noStrike" kern="0" cap="none" spc="0" normalizeH="0" baseline="0" noProof="0" dirty="0">
                <a:ln>
                  <a:noFill/>
                </a:ln>
                <a:solidFill>
                  <a:srgbClr val="FFFFFF"/>
                </a:solidFill>
                <a:effectLst/>
                <a:uLnTx/>
                <a:uFillTx/>
                <a:latin typeface="Segoe UI"/>
                <a:ea typeface="+mn-ea"/>
                <a:cs typeface="+mn-cs"/>
              </a:rPr>
            </a:br>
            <a:r>
              <a:rPr kumimoji="0" lang="en-US" sz="1600" b="0" i="0" u="none" strike="noStrike" kern="1200" cap="none" spc="0" normalizeH="0" baseline="0" noProof="0" dirty="0">
                <a:ln>
                  <a:noFill/>
                </a:ln>
                <a:solidFill>
                  <a:srgbClr val="FFFFFF"/>
                </a:solidFill>
                <a:effectLst/>
                <a:uLnTx/>
                <a:uFillTx/>
                <a:latin typeface="Segoe UI"/>
                <a:ea typeface="+mn-ea"/>
                <a:cs typeface="+mn-cs"/>
              </a:rPr>
              <a:t>Nearly 50% of rural hospitals are operating in the red and 432 are vulnerable to closure.</a:t>
            </a:r>
            <a:endParaRPr kumimoji="0" lang="en-US" sz="1600" b="0" i="1" u="none" strike="noStrike" kern="1200" cap="none" spc="0" normalizeH="0" baseline="0" noProof="0" dirty="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Segoe UI"/>
                <a:ea typeface="+mn-ea"/>
                <a:cs typeface="+mn-cs"/>
              </a:rPr>
              <a:t> </a:t>
            </a: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TextBox 16">
            <a:extLst>
              <a:ext uri="{FF2B5EF4-FFF2-40B4-BE49-F238E27FC236}">
                <a16:creationId xmlns:a16="http://schemas.microsoft.com/office/drawing/2014/main" id="{0C89B605-1D05-850F-BC9F-515CF6DBE786}"/>
              </a:ext>
            </a:extLst>
          </p:cNvPr>
          <p:cNvSpPr txBox="1"/>
          <p:nvPr/>
        </p:nvSpPr>
        <p:spPr bwMode="black">
          <a:xfrm>
            <a:off x="4371344" y="3691889"/>
            <a:ext cx="2695570" cy="18774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ea typeface="+mn-ea"/>
                <a:cs typeface="+mn-cs"/>
              </a:rPr>
              <a:t>Declining Access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mn-ea"/>
                <a:cs typeface="+mn-cs"/>
              </a:rPr>
              <a:t>195 hospitals have closed and hundreds more have dropped vital services like OB and chemo.</a:t>
            </a:r>
            <a:endParaRPr kumimoji="0" lang="en-US" sz="1600" b="1" i="1" u="none" strike="noStrike" kern="1200" cap="none" spc="0" normalizeH="0" baseline="0" noProof="0" dirty="0">
              <a:ln>
                <a:noFill/>
              </a:ln>
              <a:solidFill>
                <a:srgbClr val="FFFFFF"/>
              </a:solidFill>
              <a:effectLst/>
              <a:uLnTx/>
              <a:uFillTx/>
              <a:latin typeface="Segoe U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cxnSp>
        <p:nvCxnSpPr>
          <p:cNvPr id="18" name="Straight Connector 17">
            <a:extLst>
              <a:ext uri="{FF2B5EF4-FFF2-40B4-BE49-F238E27FC236}">
                <a16:creationId xmlns:a16="http://schemas.microsoft.com/office/drawing/2014/main" id="{EB6BA8FB-7EC2-C84A-8D58-D4605FEF3AE5}"/>
              </a:ext>
            </a:extLst>
          </p:cNvPr>
          <p:cNvCxnSpPr/>
          <p:nvPr/>
        </p:nvCxnSpPr>
        <p:spPr bwMode="white">
          <a:xfrm>
            <a:off x="4021614" y="2548235"/>
            <a:ext cx="0" cy="3206663"/>
          </a:xfrm>
          <a:prstGeom prst="line">
            <a:avLst/>
          </a:prstGeom>
          <a:noFill/>
          <a:ln w="9525" cap="flat" cmpd="sng" algn="ctr">
            <a:solidFill>
              <a:srgbClr val="D1F003"/>
            </a:solidFill>
            <a:prstDash val="solid"/>
            <a:miter lim="800000"/>
          </a:ln>
          <a:effectLst/>
        </p:spPr>
      </p:cxnSp>
      <p:cxnSp>
        <p:nvCxnSpPr>
          <p:cNvPr id="19" name="Straight Connector 18">
            <a:extLst>
              <a:ext uri="{FF2B5EF4-FFF2-40B4-BE49-F238E27FC236}">
                <a16:creationId xmlns:a16="http://schemas.microsoft.com/office/drawing/2014/main" id="{EE02F18E-DA2A-A39F-3454-60AB8A0BE7D8}"/>
              </a:ext>
            </a:extLst>
          </p:cNvPr>
          <p:cNvCxnSpPr/>
          <p:nvPr/>
        </p:nvCxnSpPr>
        <p:spPr bwMode="white">
          <a:xfrm>
            <a:off x="7416644" y="2548235"/>
            <a:ext cx="0" cy="3206663"/>
          </a:xfrm>
          <a:prstGeom prst="line">
            <a:avLst/>
          </a:prstGeom>
          <a:noFill/>
          <a:ln w="9525" cap="flat" cmpd="sng" algn="ctr">
            <a:solidFill>
              <a:srgbClr val="D1F003"/>
            </a:solidFill>
            <a:prstDash val="solid"/>
            <a:miter lim="800000"/>
          </a:ln>
          <a:effectLst/>
        </p:spPr>
      </p:cxnSp>
      <p:sp>
        <p:nvSpPr>
          <p:cNvPr id="20" name="TextBox 19">
            <a:extLst>
              <a:ext uri="{FF2B5EF4-FFF2-40B4-BE49-F238E27FC236}">
                <a16:creationId xmlns:a16="http://schemas.microsoft.com/office/drawing/2014/main" id="{02A9BBA6-30DE-9F0D-85B5-DD33984A6C66}"/>
              </a:ext>
            </a:extLst>
          </p:cNvPr>
          <p:cNvSpPr txBox="1"/>
          <p:nvPr/>
        </p:nvSpPr>
        <p:spPr bwMode="black">
          <a:xfrm>
            <a:off x="8037799" y="3676115"/>
            <a:ext cx="2701196" cy="16004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FFFFF"/>
                </a:solidFill>
                <a:effectLst/>
                <a:uLnTx/>
                <a:uFillTx/>
                <a:latin typeface="Segoe UI"/>
                <a:ea typeface="+mn-ea"/>
                <a:cs typeface="+mn-cs"/>
              </a:rPr>
              <a:t>Vulnerable Populations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Segoe UI"/>
                <a:ea typeface="+mn-ea"/>
                <a:cs typeface="+mn-cs"/>
              </a:rPr>
              <a:t>Rural Americans are less healthy and more likely to die prematurely than their urban peers.</a:t>
            </a:r>
            <a:endParaRPr kumimoji="0" lang="en-US" sz="1600" b="0" i="0" u="none" strike="noStrike" kern="0" cap="none" spc="0" normalizeH="0" baseline="0" noProof="0" dirty="0">
              <a:ln>
                <a:noFill/>
              </a:ln>
              <a:solidFill>
                <a:srgbClr val="FFFFFF"/>
              </a:solidFill>
              <a:effectLst/>
              <a:uLnTx/>
              <a:uFillTx/>
              <a:latin typeface="Segoe UI"/>
              <a:ea typeface="+mn-ea"/>
              <a:cs typeface="+mn-cs"/>
            </a:endParaRPr>
          </a:p>
        </p:txBody>
      </p:sp>
      <p:grpSp>
        <p:nvGrpSpPr>
          <p:cNvPr id="2" name="Group 1">
            <a:extLst>
              <a:ext uri="{FF2B5EF4-FFF2-40B4-BE49-F238E27FC236}">
                <a16:creationId xmlns:a16="http://schemas.microsoft.com/office/drawing/2014/main" id="{6AD2BC26-6229-E4DB-C0ED-81CA6D0C9803}"/>
              </a:ext>
            </a:extLst>
          </p:cNvPr>
          <p:cNvGrpSpPr/>
          <p:nvPr/>
        </p:nvGrpSpPr>
        <p:grpSpPr>
          <a:xfrm>
            <a:off x="1704683" y="2569591"/>
            <a:ext cx="945332" cy="935041"/>
            <a:chOff x="2838487" y="5268758"/>
            <a:chExt cx="612457" cy="605790"/>
          </a:xfrm>
        </p:grpSpPr>
        <p:sp>
          <p:nvSpPr>
            <p:cNvPr id="3" name="Freeform: Shape 2">
              <a:extLst>
                <a:ext uri="{FF2B5EF4-FFF2-40B4-BE49-F238E27FC236}">
                  <a16:creationId xmlns:a16="http://schemas.microsoft.com/office/drawing/2014/main" id="{5878B51F-6AEE-D6D1-176B-AB0057A05F3D}"/>
                </a:ext>
              </a:extLst>
            </p:cNvPr>
            <p:cNvSpPr/>
            <p:nvPr/>
          </p:nvSpPr>
          <p:spPr>
            <a:xfrm>
              <a:off x="2838487" y="5865023"/>
              <a:ext cx="609600" cy="9525"/>
            </a:xfrm>
            <a:custGeom>
              <a:avLst/>
              <a:gdLst>
                <a:gd name="connsiteX0" fmla="*/ 0 w 609600"/>
                <a:gd name="connsiteY0" fmla="*/ 0 h 0"/>
                <a:gd name="connsiteX1" fmla="*/ 616267 w 609600"/>
                <a:gd name="connsiteY1" fmla="*/ 0 h 0"/>
              </a:gdLst>
              <a:ahLst/>
              <a:cxnLst>
                <a:cxn ang="0">
                  <a:pos x="connsiteX0" y="connsiteY0"/>
                </a:cxn>
                <a:cxn ang="0">
                  <a:pos x="connsiteX1" y="connsiteY1"/>
                </a:cxn>
              </a:cxnLst>
              <a:rect l="l" t="t" r="r" b="b"/>
              <a:pathLst>
                <a:path w="609600">
                  <a:moveTo>
                    <a:pt x="0" y="0"/>
                  </a:moveTo>
                  <a:lnTo>
                    <a:pt x="616267"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6" name="Freeform: Shape 5">
              <a:extLst>
                <a:ext uri="{FF2B5EF4-FFF2-40B4-BE49-F238E27FC236}">
                  <a16:creationId xmlns:a16="http://schemas.microsoft.com/office/drawing/2014/main" id="{367342BF-15BE-631A-468A-71C55B66EC59}"/>
                </a:ext>
              </a:extLst>
            </p:cNvPr>
            <p:cNvSpPr/>
            <p:nvPr/>
          </p:nvSpPr>
          <p:spPr>
            <a:xfrm>
              <a:off x="2838487" y="5487833"/>
              <a:ext cx="95250" cy="371475"/>
            </a:xfrm>
            <a:custGeom>
              <a:avLst/>
              <a:gdLst>
                <a:gd name="connsiteX0" fmla="*/ 0 w 95250"/>
                <a:gd name="connsiteY0" fmla="*/ 0 h 371475"/>
                <a:gd name="connsiteX1" fmla="*/ 99060 w 95250"/>
                <a:gd name="connsiteY1" fmla="*/ 0 h 371475"/>
                <a:gd name="connsiteX2" fmla="*/ 99060 w 95250"/>
                <a:gd name="connsiteY2" fmla="*/ 377190 h 371475"/>
                <a:gd name="connsiteX3" fmla="*/ 0 w 95250"/>
                <a:gd name="connsiteY3" fmla="*/ 377190 h 371475"/>
              </a:gdLst>
              <a:ahLst/>
              <a:cxnLst>
                <a:cxn ang="0">
                  <a:pos x="connsiteX0" y="connsiteY0"/>
                </a:cxn>
                <a:cxn ang="0">
                  <a:pos x="connsiteX1" y="connsiteY1"/>
                </a:cxn>
                <a:cxn ang="0">
                  <a:pos x="connsiteX2" y="connsiteY2"/>
                </a:cxn>
                <a:cxn ang="0">
                  <a:pos x="connsiteX3" y="connsiteY3"/>
                </a:cxn>
              </a:cxnLst>
              <a:rect l="l" t="t" r="r" b="b"/>
              <a:pathLst>
                <a:path w="95250" h="371475">
                  <a:moveTo>
                    <a:pt x="0" y="0"/>
                  </a:moveTo>
                  <a:lnTo>
                    <a:pt x="99060" y="0"/>
                  </a:lnTo>
                  <a:lnTo>
                    <a:pt x="99060" y="377190"/>
                  </a:lnTo>
                  <a:lnTo>
                    <a:pt x="0" y="377190"/>
                  </a:ln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7" name="Freeform: Shape 6">
              <a:extLst>
                <a:ext uri="{FF2B5EF4-FFF2-40B4-BE49-F238E27FC236}">
                  <a16:creationId xmlns:a16="http://schemas.microsoft.com/office/drawing/2014/main" id="{72FCDB1F-57D6-D5A1-544E-16F9256351C1}"/>
                </a:ext>
              </a:extLst>
            </p:cNvPr>
            <p:cNvSpPr/>
            <p:nvPr/>
          </p:nvSpPr>
          <p:spPr>
            <a:xfrm>
              <a:off x="3017557" y="5665951"/>
              <a:ext cx="95250" cy="190500"/>
            </a:xfrm>
            <a:custGeom>
              <a:avLst/>
              <a:gdLst>
                <a:gd name="connsiteX0" fmla="*/ 0 w 95250"/>
                <a:gd name="connsiteY0" fmla="*/ 0 h 190500"/>
                <a:gd name="connsiteX1" fmla="*/ 99060 w 95250"/>
                <a:gd name="connsiteY1" fmla="*/ 0 h 190500"/>
                <a:gd name="connsiteX2" fmla="*/ 99060 w 95250"/>
                <a:gd name="connsiteY2" fmla="*/ 198120 h 190500"/>
                <a:gd name="connsiteX3" fmla="*/ 0 w 95250"/>
                <a:gd name="connsiteY3" fmla="*/ 198120 h 190500"/>
              </a:gdLst>
              <a:ahLst/>
              <a:cxnLst>
                <a:cxn ang="0">
                  <a:pos x="connsiteX0" y="connsiteY0"/>
                </a:cxn>
                <a:cxn ang="0">
                  <a:pos x="connsiteX1" y="connsiteY1"/>
                </a:cxn>
                <a:cxn ang="0">
                  <a:pos x="connsiteX2" y="connsiteY2"/>
                </a:cxn>
                <a:cxn ang="0">
                  <a:pos x="connsiteX3" y="connsiteY3"/>
                </a:cxn>
              </a:cxnLst>
              <a:rect l="l" t="t" r="r" b="b"/>
              <a:pathLst>
                <a:path w="95250" h="190500">
                  <a:moveTo>
                    <a:pt x="0" y="0"/>
                  </a:moveTo>
                  <a:lnTo>
                    <a:pt x="99060" y="0"/>
                  </a:lnTo>
                  <a:lnTo>
                    <a:pt x="99060" y="198120"/>
                  </a:lnTo>
                  <a:lnTo>
                    <a:pt x="0" y="198120"/>
                  </a:ln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8" name="Freeform: Shape 7">
              <a:extLst>
                <a:ext uri="{FF2B5EF4-FFF2-40B4-BE49-F238E27FC236}">
                  <a16:creationId xmlns:a16="http://schemas.microsoft.com/office/drawing/2014/main" id="{554FBB0B-35CF-1ADC-4612-41F9B2327E4C}"/>
                </a:ext>
              </a:extLst>
            </p:cNvPr>
            <p:cNvSpPr/>
            <p:nvPr/>
          </p:nvSpPr>
          <p:spPr>
            <a:xfrm>
              <a:off x="3206152" y="5487833"/>
              <a:ext cx="95250" cy="371475"/>
            </a:xfrm>
            <a:custGeom>
              <a:avLst/>
              <a:gdLst>
                <a:gd name="connsiteX0" fmla="*/ 0 w 95250"/>
                <a:gd name="connsiteY0" fmla="*/ 0 h 371475"/>
                <a:gd name="connsiteX1" fmla="*/ 99060 w 95250"/>
                <a:gd name="connsiteY1" fmla="*/ 0 h 371475"/>
                <a:gd name="connsiteX2" fmla="*/ 99060 w 95250"/>
                <a:gd name="connsiteY2" fmla="*/ 377190 h 371475"/>
                <a:gd name="connsiteX3" fmla="*/ 0 w 95250"/>
                <a:gd name="connsiteY3" fmla="*/ 377190 h 371475"/>
              </a:gdLst>
              <a:ahLst/>
              <a:cxnLst>
                <a:cxn ang="0">
                  <a:pos x="connsiteX0" y="connsiteY0"/>
                </a:cxn>
                <a:cxn ang="0">
                  <a:pos x="connsiteX1" y="connsiteY1"/>
                </a:cxn>
                <a:cxn ang="0">
                  <a:pos x="connsiteX2" y="connsiteY2"/>
                </a:cxn>
                <a:cxn ang="0">
                  <a:pos x="connsiteX3" y="connsiteY3"/>
                </a:cxn>
              </a:cxnLst>
              <a:rect l="l" t="t" r="r" b="b"/>
              <a:pathLst>
                <a:path w="95250" h="371475">
                  <a:moveTo>
                    <a:pt x="0" y="0"/>
                  </a:moveTo>
                  <a:lnTo>
                    <a:pt x="99060" y="0"/>
                  </a:lnTo>
                  <a:lnTo>
                    <a:pt x="99060" y="377190"/>
                  </a:lnTo>
                  <a:lnTo>
                    <a:pt x="0" y="377190"/>
                  </a:ln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9" name="Freeform: Shape 8">
              <a:extLst>
                <a:ext uri="{FF2B5EF4-FFF2-40B4-BE49-F238E27FC236}">
                  <a16:creationId xmlns:a16="http://schemas.microsoft.com/office/drawing/2014/main" id="{A2621496-194A-D9C4-AA96-926632B048FF}"/>
                </a:ext>
              </a:extLst>
            </p:cNvPr>
            <p:cNvSpPr/>
            <p:nvPr/>
          </p:nvSpPr>
          <p:spPr>
            <a:xfrm>
              <a:off x="2839410" y="5268758"/>
              <a:ext cx="95250" cy="95250"/>
            </a:xfrm>
            <a:custGeom>
              <a:avLst/>
              <a:gdLst>
                <a:gd name="connsiteX0" fmla="*/ 99089 w 95250"/>
                <a:gd name="connsiteY0" fmla="*/ 50483 h 95250"/>
                <a:gd name="connsiteX1" fmla="*/ 49559 w 95250"/>
                <a:gd name="connsiteY1" fmla="*/ 100013 h 95250"/>
                <a:gd name="connsiteX2" fmla="*/ 29 w 95250"/>
                <a:gd name="connsiteY2" fmla="*/ 50483 h 95250"/>
                <a:gd name="connsiteX3" fmla="*/ 49559 w 95250"/>
                <a:gd name="connsiteY3" fmla="*/ 0 h 95250"/>
                <a:gd name="connsiteX4" fmla="*/ 99089 w 95250"/>
                <a:gd name="connsiteY4" fmla="*/ 50483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9089" y="50483"/>
                  </a:moveTo>
                  <a:cubicBezTo>
                    <a:pt x="99089" y="78105"/>
                    <a:pt x="77181" y="100013"/>
                    <a:pt x="49559" y="100013"/>
                  </a:cubicBezTo>
                  <a:cubicBezTo>
                    <a:pt x="21936" y="100013"/>
                    <a:pt x="29" y="78105"/>
                    <a:pt x="29" y="50483"/>
                  </a:cubicBezTo>
                  <a:cubicBezTo>
                    <a:pt x="-924" y="22860"/>
                    <a:pt x="21936" y="0"/>
                    <a:pt x="49559" y="0"/>
                  </a:cubicBezTo>
                  <a:cubicBezTo>
                    <a:pt x="76229" y="0"/>
                    <a:pt x="99089" y="22860"/>
                    <a:pt x="99089" y="50483"/>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0" name="Freeform: Shape 9">
              <a:extLst>
                <a:ext uri="{FF2B5EF4-FFF2-40B4-BE49-F238E27FC236}">
                  <a16:creationId xmlns:a16="http://schemas.microsoft.com/office/drawing/2014/main" id="{980CE4F4-0E36-913F-AE93-DB588A7D2FE5}"/>
                </a:ext>
              </a:extLst>
            </p:cNvPr>
            <p:cNvSpPr/>
            <p:nvPr/>
          </p:nvSpPr>
          <p:spPr>
            <a:xfrm>
              <a:off x="3017557" y="5447828"/>
              <a:ext cx="95250" cy="95250"/>
            </a:xfrm>
            <a:custGeom>
              <a:avLst/>
              <a:gdLst>
                <a:gd name="connsiteX0" fmla="*/ 99060 w 95250"/>
                <a:gd name="connsiteY0" fmla="*/ 49530 h 95250"/>
                <a:gd name="connsiteX1" fmla="*/ 49530 w 95250"/>
                <a:gd name="connsiteY1" fmla="*/ 99060 h 95250"/>
                <a:gd name="connsiteX2" fmla="*/ 0 w 95250"/>
                <a:gd name="connsiteY2" fmla="*/ 49530 h 95250"/>
                <a:gd name="connsiteX3" fmla="*/ 49530 w 95250"/>
                <a:gd name="connsiteY3" fmla="*/ 0 h 95250"/>
                <a:gd name="connsiteX4" fmla="*/ 99060 w 95250"/>
                <a:gd name="connsiteY4" fmla="*/ 4953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9060" y="49530"/>
                  </a:moveTo>
                  <a:cubicBezTo>
                    <a:pt x="99060" y="77153"/>
                    <a:pt x="77152" y="99060"/>
                    <a:pt x="49530" y="99060"/>
                  </a:cubicBezTo>
                  <a:cubicBezTo>
                    <a:pt x="21908" y="99060"/>
                    <a:pt x="0" y="77153"/>
                    <a:pt x="0" y="49530"/>
                  </a:cubicBezTo>
                  <a:cubicBezTo>
                    <a:pt x="0" y="21908"/>
                    <a:pt x="21908" y="0"/>
                    <a:pt x="49530" y="0"/>
                  </a:cubicBezTo>
                  <a:cubicBezTo>
                    <a:pt x="77152" y="0"/>
                    <a:pt x="99060" y="21908"/>
                    <a:pt x="99060" y="49530"/>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1" name="Freeform: Shape 10">
              <a:extLst>
                <a:ext uri="{FF2B5EF4-FFF2-40B4-BE49-F238E27FC236}">
                  <a16:creationId xmlns:a16="http://schemas.microsoft.com/office/drawing/2014/main" id="{A150F3B4-FCDA-FFE6-07D2-B99BC7D955EC}"/>
                </a:ext>
              </a:extLst>
            </p:cNvPr>
            <p:cNvSpPr/>
            <p:nvPr/>
          </p:nvSpPr>
          <p:spPr>
            <a:xfrm>
              <a:off x="3206152" y="5269682"/>
              <a:ext cx="95250" cy="95250"/>
            </a:xfrm>
            <a:custGeom>
              <a:avLst/>
              <a:gdLst>
                <a:gd name="connsiteX0" fmla="*/ 99060 w 95250"/>
                <a:gd name="connsiteY0" fmla="*/ 49559 h 95250"/>
                <a:gd name="connsiteX1" fmla="*/ 49530 w 95250"/>
                <a:gd name="connsiteY1" fmla="*/ 99089 h 95250"/>
                <a:gd name="connsiteX2" fmla="*/ 0 w 95250"/>
                <a:gd name="connsiteY2" fmla="*/ 49559 h 95250"/>
                <a:gd name="connsiteX3" fmla="*/ 49530 w 95250"/>
                <a:gd name="connsiteY3" fmla="*/ 29 h 95250"/>
                <a:gd name="connsiteX4" fmla="*/ 99060 w 95250"/>
                <a:gd name="connsiteY4" fmla="*/ 49559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99060" y="49559"/>
                  </a:moveTo>
                  <a:cubicBezTo>
                    <a:pt x="99060" y="77181"/>
                    <a:pt x="77152" y="99089"/>
                    <a:pt x="49530" y="99089"/>
                  </a:cubicBezTo>
                  <a:cubicBezTo>
                    <a:pt x="21907" y="99089"/>
                    <a:pt x="0" y="77181"/>
                    <a:pt x="0" y="49559"/>
                  </a:cubicBezTo>
                  <a:cubicBezTo>
                    <a:pt x="0" y="21936"/>
                    <a:pt x="21907" y="29"/>
                    <a:pt x="49530" y="29"/>
                  </a:cubicBezTo>
                  <a:cubicBezTo>
                    <a:pt x="77152" y="-924"/>
                    <a:pt x="99060" y="21936"/>
                    <a:pt x="99060" y="49559"/>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2" name="Freeform: Shape 11">
              <a:extLst>
                <a:ext uri="{FF2B5EF4-FFF2-40B4-BE49-F238E27FC236}">
                  <a16:creationId xmlns:a16="http://schemas.microsoft.com/office/drawing/2014/main" id="{FFEFD18D-F94E-0DE4-EB5E-29F83193DE2F}"/>
                </a:ext>
              </a:extLst>
            </p:cNvPr>
            <p:cNvSpPr/>
            <p:nvPr/>
          </p:nvSpPr>
          <p:spPr>
            <a:xfrm>
              <a:off x="2918497" y="5358293"/>
              <a:ext cx="104775" cy="95250"/>
            </a:xfrm>
            <a:custGeom>
              <a:avLst/>
              <a:gdLst>
                <a:gd name="connsiteX0" fmla="*/ 0 w 104775"/>
                <a:gd name="connsiteY0" fmla="*/ 0 h 95250"/>
                <a:gd name="connsiteX1" fmla="*/ 113348 w 104775"/>
                <a:gd name="connsiteY1" fmla="*/ 104775 h 95250"/>
              </a:gdLst>
              <a:ahLst/>
              <a:cxnLst>
                <a:cxn ang="0">
                  <a:pos x="connsiteX0" y="connsiteY0"/>
                </a:cxn>
                <a:cxn ang="0">
                  <a:pos x="connsiteX1" y="connsiteY1"/>
                </a:cxn>
              </a:cxnLst>
              <a:rect l="l" t="t" r="r" b="b"/>
              <a:pathLst>
                <a:path w="104775" h="95250">
                  <a:moveTo>
                    <a:pt x="0" y="0"/>
                  </a:moveTo>
                  <a:lnTo>
                    <a:pt x="113348" y="104775"/>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13" name="Freeform: Shape 12">
              <a:extLst>
                <a:ext uri="{FF2B5EF4-FFF2-40B4-BE49-F238E27FC236}">
                  <a16:creationId xmlns:a16="http://schemas.microsoft.com/office/drawing/2014/main" id="{AFC20BED-F559-48D4-E7E1-9C194DC6B31E}"/>
                </a:ext>
              </a:extLst>
            </p:cNvPr>
            <p:cNvSpPr/>
            <p:nvPr/>
          </p:nvSpPr>
          <p:spPr>
            <a:xfrm>
              <a:off x="3293782" y="5357341"/>
              <a:ext cx="152400" cy="152400"/>
            </a:xfrm>
            <a:custGeom>
              <a:avLst/>
              <a:gdLst>
                <a:gd name="connsiteX0" fmla="*/ 160972 w 152400"/>
                <a:gd name="connsiteY0" fmla="*/ 160020 h 152400"/>
                <a:gd name="connsiteX1" fmla="*/ 0 w 152400"/>
                <a:gd name="connsiteY1" fmla="*/ 0 h 152400"/>
              </a:gdLst>
              <a:ahLst/>
              <a:cxnLst>
                <a:cxn ang="0">
                  <a:pos x="connsiteX0" y="connsiteY0"/>
                </a:cxn>
                <a:cxn ang="0">
                  <a:pos x="connsiteX1" y="connsiteY1"/>
                </a:cxn>
              </a:cxnLst>
              <a:rect l="l" t="t" r="r" b="b"/>
              <a:pathLst>
                <a:path w="152400" h="152400">
                  <a:moveTo>
                    <a:pt x="160972" y="160020"/>
                  </a:moveTo>
                  <a:lnTo>
                    <a:pt x="0"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22" name="Freeform: Shape 21">
              <a:extLst>
                <a:ext uri="{FF2B5EF4-FFF2-40B4-BE49-F238E27FC236}">
                  <a16:creationId xmlns:a16="http://schemas.microsoft.com/office/drawing/2014/main" id="{72E213AE-7056-ADD4-A122-E06A78AC9C24}"/>
                </a:ext>
              </a:extLst>
            </p:cNvPr>
            <p:cNvSpPr/>
            <p:nvPr/>
          </p:nvSpPr>
          <p:spPr>
            <a:xfrm>
              <a:off x="3107092" y="5353531"/>
              <a:ext cx="114300" cy="104775"/>
            </a:xfrm>
            <a:custGeom>
              <a:avLst/>
              <a:gdLst>
                <a:gd name="connsiteX0" fmla="*/ 114300 w 114300"/>
                <a:gd name="connsiteY0" fmla="*/ 0 h 104775"/>
                <a:gd name="connsiteX1" fmla="*/ 0 w 114300"/>
                <a:gd name="connsiteY1" fmla="*/ 114300 h 104775"/>
              </a:gdLst>
              <a:ahLst/>
              <a:cxnLst>
                <a:cxn ang="0">
                  <a:pos x="connsiteX0" y="connsiteY0"/>
                </a:cxn>
                <a:cxn ang="0">
                  <a:pos x="connsiteX1" y="connsiteY1"/>
                </a:cxn>
              </a:cxnLst>
              <a:rect l="l" t="t" r="r" b="b"/>
              <a:pathLst>
                <a:path w="114300" h="104775">
                  <a:moveTo>
                    <a:pt x="114300" y="0"/>
                  </a:moveTo>
                  <a:lnTo>
                    <a:pt x="0" y="11430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23" name="Freeform: Shape 22">
              <a:extLst>
                <a:ext uri="{FF2B5EF4-FFF2-40B4-BE49-F238E27FC236}">
                  <a16:creationId xmlns:a16="http://schemas.microsoft.com/office/drawing/2014/main" id="{3D7C71DC-C727-C966-F9F5-1AA9D86176AC}"/>
                </a:ext>
              </a:extLst>
            </p:cNvPr>
            <p:cNvSpPr/>
            <p:nvPr/>
          </p:nvSpPr>
          <p:spPr>
            <a:xfrm>
              <a:off x="3365219" y="5427826"/>
              <a:ext cx="85725" cy="85725"/>
            </a:xfrm>
            <a:custGeom>
              <a:avLst/>
              <a:gdLst>
                <a:gd name="connsiteX0" fmla="*/ 0 w 85725"/>
                <a:gd name="connsiteY0" fmla="*/ 89535 h 85725"/>
                <a:gd name="connsiteX1" fmla="*/ 89535 w 85725"/>
                <a:gd name="connsiteY1" fmla="*/ 89535 h 85725"/>
                <a:gd name="connsiteX2" fmla="*/ 89535 w 85725"/>
                <a:gd name="connsiteY2" fmla="*/ 0 h 85725"/>
              </a:gdLst>
              <a:ahLst/>
              <a:cxnLst>
                <a:cxn ang="0">
                  <a:pos x="connsiteX0" y="connsiteY0"/>
                </a:cxn>
                <a:cxn ang="0">
                  <a:pos x="connsiteX1" y="connsiteY1"/>
                </a:cxn>
                <a:cxn ang="0">
                  <a:pos x="connsiteX2" y="connsiteY2"/>
                </a:cxn>
              </a:cxnLst>
              <a:rect l="l" t="t" r="r" b="b"/>
              <a:pathLst>
                <a:path w="85725" h="85725">
                  <a:moveTo>
                    <a:pt x="0" y="89535"/>
                  </a:moveTo>
                  <a:lnTo>
                    <a:pt x="89535" y="89535"/>
                  </a:lnTo>
                  <a:lnTo>
                    <a:pt x="89535" y="0"/>
                  </a:ln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24" name="Freeform: Shape 23">
              <a:extLst>
                <a:ext uri="{FF2B5EF4-FFF2-40B4-BE49-F238E27FC236}">
                  <a16:creationId xmlns:a16="http://schemas.microsoft.com/office/drawing/2014/main" id="{7FB2FD96-3343-2253-A43F-424BA8F6AEF0}"/>
                </a:ext>
              </a:extLst>
            </p:cNvPr>
            <p:cNvSpPr/>
            <p:nvPr/>
          </p:nvSpPr>
          <p:spPr>
            <a:xfrm>
              <a:off x="2878492" y="5319241"/>
              <a:ext cx="19050" cy="9525"/>
            </a:xfrm>
            <a:custGeom>
              <a:avLst/>
              <a:gdLst>
                <a:gd name="connsiteX0" fmla="*/ 0 w 19050"/>
                <a:gd name="connsiteY0" fmla="*/ 0 h 0"/>
                <a:gd name="connsiteX1" fmla="*/ 20003 w 19050"/>
                <a:gd name="connsiteY1" fmla="*/ 0 h 0"/>
              </a:gdLst>
              <a:ahLst/>
              <a:cxnLst>
                <a:cxn ang="0">
                  <a:pos x="connsiteX0" y="connsiteY0"/>
                </a:cxn>
                <a:cxn ang="0">
                  <a:pos x="connsiteX1" y="connsiteY1"/>
                </a:cxn>
              </a:cxnLst>
              <a:rect l="l" t="t" r="r" b="b"/>
              <a:pathLst>
                <a:path w="19050">
                  <a:moveTo>
                    <a:pt x="0" y="0"/>
                  </a:moveTo>
                  <a:lnTo>
                    <a:pt x="20003"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25" name="Freeform: Shape 24">
              <a:extLst>
                <a:ext uri="{FF2B5EF4-FFF2-40B4-BE49-F238E27FC236}">
                  <a16:creationId xmlns:a16="http://schemas.microsoft.com/office/drawing/2014/main" id="{A2378532-E47D-512F-83C6-0FFCC7C6F736}"/>
                </a:ext>
              </a:extLst>
            </p:cNvPr>
            <p:cNvSpPr/>
            <p:nvPr/>
          </p:nvSpPr>
          <p:spPr>
            <a:xfrm>
              <a:off x="3057562" y="5497358"/>
              <a:ext cx="19050" cy="9525"/>
            </a:xfrm>
            <a:custGeom>
              <a:avLst/>
              <a:gdLst>
                <a:gd name="connsiteX0" fmla="*/ 0 w 19050"/>
                <a:gd name="connsiteY0" fmla="*/ 0 h 0"/>
                <a:gd name="connsiteX1" fmla="*/ 20003 w 19050"/>
                <a:gd name="connsiteY1" fmla="*/ 0 h 0"/>
              </a:gdLst>
              <a:ahLst/>
              <a:cxnLst>
                <a:cxn ang="0">
                  <a:pos x="connsiteX0" y="connsiteY0"/>
                </a:cxn>
                <a:cxn ang="0">
                  <a:pos x="connsiteX1" y="connsiteY1"/>
                </a:cxn>
              </a:cxnLst>
              <a:rect l="l" t="t" r="r" b="b"/>
              <a:pathLst>
                <a:path w="19050">
                  <a:moveTo>
                    <a:pt x="0" y="0"/>
                  </a:moveTo>
                  <a:lnTo>
                    <a:pt x="20003"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sp>
          <p:nvSpPr>
            <p:cNvPr id="26" name="Freeform: Shape 25">
              <a:extLst>
                <a:ext uri="{FF2B5EF4-FFF2-40B4-BE49-F238E27FC236}">
                  <a16:creationId xmlns:a16="http://schemas.microsoft.com/office/drawing/2014/main" id="{AEA62604-0D6D-C930-0F41-7D057FEED7BE}"/>
                </a:ext>
              </a:extLst>
            </p:cNvPr>
            <p:cNvSpPr/>
            <p:nvPr/>
          </p:nvSpPr>
          <p:spPr>
            <a:xfrm>
              <a:off x="3246157" y="5319241"/>
              <a:ext cx="19050" cy="9525"/>
            </a:xfrm>
            <a:custGeom>
              <a:avLst/>
              <a:gdLst>
                <a:gd name="connsiteX0" fmla="*/ 0 w 19050"/>
                <a:gd name="connsiteY0" fmla="*/ 0 h 0"/>
                <a:gd name="connsiteX1" fmla="*/ 20002 w 19050"/>
                <a:gd name="connsiteY1" fmla="*/ 0 h 0"/>
              </a:gdLst>
              <a:ahLst/>
              <a:cxnLst>
                <a:cxn ang="0">
                  <a:pos x="connsiteX0" y="connsiteY0"/>
                </a:cxn>
                <a:cxn ang="0">
                  <a:pos x="connsiteX1" y="connsiteY1"/>
                </a:cxn>
              </a:cxnLst>
              <a:rect l="l" t="t" r="r" b="b"/>
              <a:pathLst>
                <a:path w="19050">
                  <a:moveTo>
                    <a:pt x="0" y="0"/>
                  </a:moveTo>
                  <a:lnTo>
                    <a:pt x="20002"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egoe UI Light"/>
                <a:ea typeface="+mn-ea"/>
                <a:cs typeface="+mn-cs"/>
              </a:endParaRPr>
            </a:p>
          </p:txBody>
        </p:sp>
      </p:grpSp>
      <p:grpSp>
        <p:nvGrpSpPr>
          <p:cNvPr id="27" name="Group 26">
            <a:extLst>
              <a:ext uri="{FF2B5EF4-FFF2-40B4-BE49-F238E27FC236}">
                <a16:creationId xmlns:a16="http://schemas.microsoft.com/office/drawing/2014/main" id="{F9504C0A-A50E-0240-8DB2-223DE38E3292}"/>
              </a:ext>
            </a:extLst>
          </p:cNvPr>
          <p:cNvGrpSpPr/>
          <p:nvPr/>
        </p:nvGrpSpPr>
        <p:grpSpPr>
          <a:xfrm>
            <a:off x="5343309" y="2781298"/>
            <a:ext cx="941832" cy="706462"/>
            <a:chOff x="12322116" y="1953997"/>
            <a:chExt cx="961929" cy="794342"/>
          </a:xfrm>
        </p:grpSpPr>
        <p:sp>
          <p:nvSpPr>
            <p:cNvPr id="28" name="Freeform: Shape 27">
              <a:extLst>
                <a:ext uri="{FF2B5EF4-FFF2-40B4-BE49-F238E27FC236}">
                  <a16:creationId xmlns:a16="http://schemas.microsoft.com/office/drawing/2014/main" id="{6EFD0163-23E2-AF73-4A1B-1C34ACCDF13A}"/>
                </a:ext>
              </a:extLst>
            </p:cNvPr>
            <p:cNvSpPr>
              <a:spLocks/>
            </p:cNvSpPr>
            <p:nvPr/>
          </p:nvSpPr>
          <p:spPr>
            <a:xfrm>
              <a:off x="12419176" y="2016534"/>
              <a:ext cx="255746" cy="225933"/>
            </a:xfrm>
            <a:custGeom>
              <a:avLst/>
              <a:gdLst>
                <a:gd name="connsiteX0" fmla="*/ 43148 w 255746"/>
                <a:gd name="connsiteY0" fmla="*/ 225933 h 225933"/>
                <a:gd name="connsiteX1" fmla="*/ 0 w 255746"/>
                <a:gd name="connsiteY1" fmla="*/ 129445 h 225933"/>
                <a:gd name="connsiteX2" fmla="*/ 129445 w 255746"/>
                <a:gd name="connsiteY2" fmla="*/ 0 h 225933"/>
                <a:gd name="connsiteX3" fmla="*/ 255746 w 255746"/>
                <a:gd name="connsiteY3" fmla="*/ 100679 h 225933"/>
              </a:gdLst>
              <a:ahLst/>
              <a:cxnLst>
                <a:cxn ang="0">
                  <a:pos x="connsiteX0" y="connsiteY0"/>
                </a:cxn>
                <a:cxn ang="0">
                  <a:pos x="connsiteX1" y="connsiteY1"/>
                </a:cxn>
                <a:cxn ang="0">
                  <a:pos x="connsiteX2" y="connsiteY2"/>
                </a:cxn>
                <a:cxn ang="0">
                  <a:pos x="connsiteX3" y="connsiteY3"/>
                </a:cxn>
              </a:cxnLst>
              <a:rect l="l" t="t" r="r" b="b"/>
              <a:pathLst>
                <a:path w="255746" h="225933">
                  <a:moveTo>
                    <a:pt x="43148" y="225933"/>
                  </a:moveTo>
                  <a:cubicBezTo>
                    <a:pt x="16669" y="202216"/>
                    <a:pt x="0" y="167735"/>
                    <a:pt x="0" y="129445"/>
                  </a:cubicBezTo>
                  <a:cubicBezTo>
                    <a:pt x="0" y="57912"/>
                    <a:pt x="58007" y="0"/>
                    <a:pt x="129445" y="0"/>
                  </a:cubicBezTo>
                  <a:cubicBezTo>
                    <a:pt x="191071" y="0"/>
                    <a:pt x="242602" y="43053"/>
                    <a:pt x="255746" y="100679"/>
                  </a:cubicBez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9" name="Freeform: Shape 28">
              <a:extLst>
                <a:ext uri="{FF2B5EF4-FFF2-40B4-BE49-F238E27FC236}">
                  <a16:creationId xmlns:a16="http://schemas.microsoft.com/office/drawing/2014/main" id="{C98648F9-7A17-AB33-559E-AA8C4D27083B}"/>
                </a:ext>
              </a:extLst>
            </p:cNvPr>
            <p:cNvSpPr>
              <a:spLocks/>
            </p:cNvSpPr>
            <p:nvPr/>
          </p:nvSpPr>
          <p:spPr>
            <a:xfrm>
              <a:off x="12909809" y="1982500"/>
              <a:ext cx="316166" cy="259966"/>
            </a:xfrm>
            <a:custGeom>
              <a:avLst/>
              <a:gdLst>
                <a:gd name="connsiteX0" fmla="*/ 148019 w 316166"/>
                <a:gd name="connsiteY0" fmla="*/ 259967 h 259966"/>
                <a:gd name="connsiteX1" fmla="*/ 208598 w 316166"/>
                <a:gd name="connsiteY1" fmla="*/ 119950 h 259966"/>
                <a:gd name="connsiteX2" fmla="*/ 270701 w 316166"/>
                <a:gd name="connsiteY2" fmla="*/ 112711 h 259966"/>
                <a:gd name="connsiteX3" fmla="*/ 316135 w 316166"/>
                <a:gd name="connsiteY3" fmla="*/ 56418 h 259966"/>
                <a:gd name="connsiteX4" fmla="*/ 261461 w 316166"/>
                <a:gd name="connsiteY4" fmla="*/ 3173 h 259966"/>
                <a:gd name="connsiteX5" fmla="*/ 153924 w 316166"/>
                <a:gd name="connsiteY5" fmla="*/ 20413 h 259966"/>
                <a:gd name="connsiteX6" fmla="*/ 73057 w 316166"/>
                <a:gd name="connsiteY6" fmla="*/ 108424 h 259966"/>
                <a:gd name="connsiteX7" fmla="*/ 0 w 316166"/>
                <a:gd name="connsiteY7" fmla="*/ 109853 h 25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166" h="259966">
                  <a:moveTo>
                    <a:pt x="148019" y="259967"/>
                  </a:moveTo>
                  <a:cubicBezTo>
                    <a:pt x="148019" y="259967"/>
                    <a:pt x="205740" y="196435"/>
                    <a:pt x="208598" y="119950"/>
                  </a:cubicBezTo>
                  <a:cubicBezTo>
                    <a:pt x="208598" y="119950"/>
                    <a:pt x="248984" y="121378"/>
                    <a:pt x="270701" y="112711"/>
                  </a:cubicBezTo>
                  <a:cubicBezTo>
                    <a:pt x="292418" y="104043"/>
                    <a:pt x="315278" y="82421"/>
                    <a:pt x="316135" y="56418"/>
                  </a:cubicBezTo>
                  <a:cubicBezTo>
                    <a:pt x="317183" y="23747"/>
                    <a:pt x="292037" y="5173"/>
                    <a:pt x="261461" y="3173"/>
                  </a:cubicBezTo>
                  <a:cubicBezTo>
                    <a:pt x="248031" y="2316"/>
                    <a:pt x="184880" y="-9971"/>
                    <a:pt x="153924" y="20413"/>
                  </a:cubicBezTo>
                  <a:cubicBezTo>
                    <a:pt x="131159" y="42702"/>
                    <a:pt x="73057" y="108424"/>
                    <a:pt x="73057" y="108424"/>
                  </a:cubicBezTo>
                  <a:lnTo>
                    <a:pt x="0" y="109853"/>
                  </a:ln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0" name="Freeform: Shape 29">
              <a:extLst>
                <a:ext uri="{FF2B5EF4-FFF2-40B4-BE49-F238E27FC236}">
                  <a16:creationId xmlns:a16="http://schemas.microsoft.com/office/drawing/2014/main" id="{D13FE725-7415-0F82-D0EB-CFA342CB7F67}"/>
                </a:ext>
              </a:extLst>
            </p:cNvPr>
            <p:cNvSpPr>
              <a:spLocks/>
            </p:cNvSpPr>
            <p:nvPr/>
          </p:nvSpPr>
          <p:spPr>
            <a:xfrm>
              <a:off x="12650108" y="1953997"/>
              <a:ext cx="278206" cy="288470"/>
            </a:xfrm>
            <a:custGeom>
              <a:avLst/>
              <a:gdLst>
                <a:gd name="connsiteX0" fmla="*/ 23766 w 278206"/>
                <a:gd name="connsiteY0" fmla="*/ 288470 h 288470"/>
                <a:gd name="connsiteX1" fmla="*/ 811 w 278206"/>
                <a:gd name="connsiteY1" fmla="*/ 209032 h 288470"/>
                <a:gd name="connsiteX2" fmla="*/ 133589 w 278206"/>
                <a:gd name="connsiteY2" fmla="*/ 128164 h 288470"/>
                <a:gd name="connsiteX3" fmla="*/ 204265 w 278206"/>
                <a:gd name="connsiteY3" fmla="*/ 12721 h 288470"/>
                <a:gd name="connsiteX4" fmla="*/ 277893 w 278206"/>
                <a:gd name="connsiteY4" fmla="*/ 62442 h 288470"/>
                <a:gd name="connsiteX5" fmla="*/ 223696 w 278206"/>
                <a:gd name="connsiteY5" fmla="*/ 203221 h 288470"/>
                <a:gd name="connsiteX6" fmla="*/ 215885 w 278206"/>
                <a:gd name="connsiteY6" fmla="*/ 208365 h 288470"/>
                <a:gd name="connsiteX7" fmla="*/ 149305 w 278206"/>
                <a:gd name="connsiteY7" fmla="*/ 242941 h 28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206" h="288470">
                  <a:moveTo>
                    <a:pt x="23766" y="288470"/>
                  </a:moveTo>
                  <a:cubicBezTo>
                    <a:pt x="8717" y="267801"/>
                    <a:pt x="-3285" y="240655"/>
                    <a:pt x="811" y="209032"/>
                  </a:cubicBezTo>
                  <a:cubicBezTo>
                    <a:pt x="10336" y="135689"/>
                    <a:pt x="103300" y="133975"/>
                    <a:pt x="133589" y="128164"/>
                  </a:cubicBezTo>
                  <a:cubicBezTo>
                    <a:pt x="163879" y="122354"/>
                    <a:pt x="166736" y="44440"/>
                    <a:pt x="204265" y="12721"/>
                  </a:cubicBezTo>
                  <a:cubicBezTo>
                    <a:pt x="241793" y="-18997"/>
                    <a:pt x="282179" y="12721"/>
                    <a:pt x="277893" y="62442"/>
                  </a:cubicBezTo>
                  <a:cubicBezTo>
                    <a:pt x="273607" y="112162"/>
                    <a:pt x="223696" y="203221"/>
                    <a:pt x="223696" y="203221"/>
                  </a:cubicBezTo>
                  <a:cubicBezTo>
                    <a:pt x="223696" y="203221"/>
                    <a:pt x="223696" y="205793"/>
                    <a:pt x="215885" y="208365"/>
                  </a:cubicBezTo>
                  <a:cubicBezTo>
                    <a:pt x="208075" y="210937"/>
                    <a:pt x="149305" y="242941"/>
                    <a:pt x="149305" y="242941"/>
                  </a:cubicBez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1" name="Freeform: Shape 30">
              <a:extLst>
                <a:ext uri="{FF2B5EF4-FFF2-40B4-BE49-F238E27FC236}">
                  <a16:creationId xmlns:a16="http://schemas.microsoft.com/office/drawing/2014/main" id="{F5F45E40-003A-48D3-8BF2-850D1F04FC07}"/>
                </a:ext>
              </a:extLst>
            </p:cNvPr>
            <p:cNvSpPr>
              <a:spLocks/>
            </p:cNvSpPr>
            <p:nvPr/>
          </p:nvSpPr>
          <p:spPr>
            <a:xfrm>
              <a:off x="12322116" y="2257231"/>
              <a:ext cx="961929" cy="149066"/>
            </a:xfrm>
            <a:custGeom>
              <a:avLst/>
              <a:gdLst>
                <a:gd name="connsiteX0" fmla="*/ 95 w 961929"/>
                <a:gd name="connsiteY0" fmla="*/ 0 h 149066"/>
                <a:gd name="connsiteX1" fmla="*/ 961930 w 961929"/>
                <a:gd name="connsiteY1" fmla="*/ 0 h 149066"/>
                <a:gd name="connsiteX2" fmla="*/ 912781 w 961929"/>
                <a:gd name="connsiteY2" fmla="*/ 105346 h 149066"/>
                <a:gd name="connsiteX3" fmla="*/ 854488 w 961929"/>
                <a:gd name="connsiteY3" fmla="*/ 148304 h 149066"/>
                <a:gd name="connsiteX4" fmla="*/ 107442 w 961929"/>
                <a:gd name="connsiteY4" fmla="*/ 149066 h 149066"/>
                <a:gd name="connsiteX5" fmla="*/ 49149 w 961929"/>
                <a:gd name="connsiteY5" fmla="*/ 106108 h 149066"/>
                <a:gd name="connsiteX6" fmla="*/ 0 w 961929"/>
                <a:gd name="connsiteY6" fmla="*/ 762 h 14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1929" h="149066">
                  <a:moveTo>
                    <a:pt x="95" y="0"/>
                  </a:moveTo>
                  <a:lnTo>
                    <a:pt x="961930" y="0"/>
                  </a:lnTo>
                  <a:lnTo>
                    <a:pt x="912781" y="105346"/>
                  </a:lnTo>
                  <a:cubicBezTo>
                    <a:pt x="912781" y="105346"/>
                    <a:pt x="892778" y="148304"/>
                    <a:pt x="854488" y="148304"/>
                  </a:cubicBezTo>
                  <a:lnTo>
                    <a:pt x="107442" y="149066"/>
                  </a:lnTo>
                  <a:cubicBezTo>
                    <a:pt x="69152" y="149066"/>
                    <a:pt x="49149" y="106108"/>
                    <a:pt x="49149" y="106108"/>
                  </a:cubicBezTo>
                  <a:lnTo>
                    <a:pt x="0" y="762"/>
                  </a:ln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2" name="Freeform: Shape 31">
              <a:extLst>
                <a:ext uri="{FF2B5EF4-FFF2-40B4-BE49-F238E27FC236}">
                  <a16:creationId xmlns:a16="http://schemas.microsoft.com/office/drawing/2014/main" id="{27D1716C-7F94-82B5-2DA1-7E9F47193B92}"/>
                </a:ext>
              </a:extLst>
            </p:cNvPr>
            <p:cNvSpPr>
              <a:spLocks/>
            </p:cNvSpPr>
            <p:nvPr/>
          </p:nvSpPr>
          <p:spPr>
            <a:xfrm>
              <a:off x="12414604" y="2467066"/>
              <a:ext cx="784193" cy="281273"/>
            </a:xfrm>
            <a:custGeom>
              <a:avLst/>
              <a:gdLst>
                <a:gd name="connsiteX0" fmla="*/ 87725 w 784193"/>
                <a:gd name="connsiteY0" fmla="*/ 69342 h 281273"/>
                <a:gd name="connsiteX1" fmla="*/ 724281 w 784193"/>
                <a:gd name="connsiteY1" fmla="*/ 69342 h 281273"/>
                <a:gd name="connsiteX2" fmla="*/ 766667 w 784193"/>
                <a:gd name="connsiteY2" fmla="*/ 86868 h 281273"/>
                <a:gd name="connsiteX3" fmla="*/ 784193 w 784193"/>
                <a:gd name="connsiteY3" fmla="*/ 129254 h 281273"/>
                <a:gd name="connsiteX4" fmla="*/ 784193 w 784193"/>
                <a:gd name="connsiteY4" fmla="*/ 221266 h 281273"/>
                <a:gd name="connsiteX5" fmla="*/ 724186 w 784193"/>
                <a:gd name="connsiteY5" fmla="*/ 281273 h 281273"/>
                <a:gd name="connsiteX6" fmla="*/ 60008 w 784193"/>
                <a:gd name="connsiteY6" fmla="*/ 281273 h 281273"/>
                <a:gd name="connsiteX7" fmla="*/ 0 w 784193"/>
                <a:gd name="connsiteY7" fmla="*/ 221266 h 281273"/>
                <a:gd name="connsiteX8" fmla="*/ 0 w 784193"/>
                <a:gd name="connsiteY8" fmla="*/ 129254 h 281273"/>
                <a:gd name="connsiteX9" fmla="*/ 17526 w 784193"/>
                <a:gd name="connsiteY9" fmla="*/ 86868 h 281273"/>
                <a:gd name="connsiteX10" fmla="*/ 103537 w 784193"/>
                <a:gd name="connsiteY10" fmla="*/ 0 h 281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4193" h="281273">
                  <a:moveTo>
                    <a:pt x="87725" y="69342"/>
                  </a:moveTo>
                  <a:lnTo>
                    <a:pt x="724281" y="69342"/>
                  </a:lnTo>
                  <a:cubicBezTo>
                    <a:pt x="740855" y="69342"/>
                    <a:pt x="755809" y="76105"/>
                    <a:pt x="766667" y="86868"/>
                  </a:cubicBezTo>
                  <a:cubicBezTo>
                    <a:pt x="777526" y="97631"/>
                    <a:pt x="784193" y="112681"/>
                    <a:pt x="784193" y="129254"/>
                  </a:cubicBezTo>
                  <a:lnTo>
                    <a:pt x="784193" y="221266"/>
                  </a:lnTo>
                  <a:cubicBezTo>
                    <a:pt x="784193" y="254413"/>
                    <a:pt x="757333" y="281273"/>
                    <a:pt x="724186" y="281273"/>
                  </a:cubicBezTo>
                  <a:lnTo>
                    <a:pt x="60008" y="281273"/>
                  </a:lnTo>
                  <a:cubicBezTo>
                    <a:pt x="26861" y="281273"/>
                    <a:pt x="0" y="254413"/>
                    <a:pt x="0" y="221266"/>
                  </a:cubicBezTo>
                  <a:lnTo>
                    <a:pt x="0" y="129254"/>
                  </a:lnTo>
                  <a:cubicBezTo>
                    <a:pt x="0" y="112681"/>
                    <a:pt x="6763" y="97727"/>
                    <a:pt x="17526" y="86868"/>
                  </a:cubicBezTo>
                  <a:lnTo>
                    <a:pt x="103537" y="0"/>
                  </a:lnTo>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3" name="Freeform: Shape 32">
              <a:extLst>
                <a:ext uri="{FF2B5EF4-FFF2-40B4-BE49-F238E27FC236}">
                  <a16:creationId xmlns:a16="http://schemas.microsoft.com/office/drawing/2014/main" id="{6A0ECAAB-90E7-F2D4-2D02-2E3A4CFA7194}"/>
                </a:ext>
              </a:extLst>
            </p:cNvPr>
            <p:cNvSpPr>
              <a:spLocks/>
            </p:cNvSpPr>
            <p:nvPr/>
          </p:nvSpPr>
          <p:spPr>
            <a:xfrm>
              <a:off x="13089165" y="2462304"/>
              <a:ext cx="88582" cy="88582"/>
            </a:xfrm>
            <a:custGeom>
              <a:avLst/>
              <a:gdLst>
                <a:gd name="connsiteX0" fmla="*/ 88582 w 88582"/>
                <a:gd name="connsiteY0" fmla="*/ 88582 h 88582"/>
                <a:gd name="connsiteX1" fmla="*/ 0 w 88582"/>
                <a:gd name="connsiteY1" fmla="*/ 0 h 88582"/>
              </a:gdLst>
              <a:ahLst/>
              <a:cxnLst>
                <a:cxn ang="0">
                  <a:pos x="connsiteX0" y="connsiteY0"/>
                </a:cxn>
                <a:cxn ang="0">
                  <a:pos x="connsiteX1" y="connsiteY1"/>
                </a:cxn>
              </a:cxnLst>
              <a:rect l="l" t="t" r="r" b="b"/>
              <a:pathLst>
                <a:path w="88582" h="88582">
                  <a:moveTo>
                    <a:pt x="88582" y="88582"/>
                  </a:moveTo>
                  <a:lnTo>
                    <a:pt x="0"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Freeform: Shape 33">
              <a:extLst>
                <a:ext uri="{FF2B5EF4-FFF2-40B4-BE49-F238E27FC236}">
                  <a16:creationId xmlns:a16="http://schemas.microsoft.com/office/drawing/2014/main" id="{E3C3E0CD-53B5-4B6A-5240-960151D04333}"/>
                </a:ext>
              </a:extLst>
            </p:cNvPr>
            <p:cNvSpPr>
              <a:spLocks/>
            </p:cNvSpPr>
            <p:nvPr/>
          </p:nvSpPr>
          <p:spPr>
            <a:xfrm>
              <a:off x="12503853" y="2604703"/>
              <a:ext cx="204025" cy="76104"/>
            </a:xfrm>
            <a:custGeom>
              <a:avLst/>
              <a:gdLst>
                <a:gd name="connsiteX0" fmla="*/ 190976 w 204025"/>
                <a:gd name="connsiteY0" fmla="*/ 0 h 76104"/>
                <a:gd name="connsiteX1" fmla="*/ 204026 w 204025"/>
                <a:gd name="connsiteY1" fmla="*/ 13049 h 76104"/>
                <a:gd name="connsiteX2" fmla="*/ 204026 w 204025"/>
                <a:gd name="connsiteY2" fmla="*/ 63056 h 76104"/>
                <a:gd name="connsiteX3" fmla="*/ 190976 w 204025"/>
                <a:gd name="connsiteY3" fmla="*/ 76105 h 76104"/>
                <a:gd name="connsiteX4" fmla="*/ 13049 w 204025"/>
                <a:gd name="connsiteY4" fmla="*/ 76105 h 76104"/>
                <a:gd name="connsiteX5" fmla="*/ 0 w 204025"/>
                <a:gd name="connsiteY5" fmla="*/ 63056 h 76104"/>
                <a:gd name="connsiteX6" fmla="*/ 0 w 204025"/>
                <a:gd name="connsiteY6" fmla="*/ 13049 h 76104"/>
                <a:gd name="connsiteX7" fmla="*/ 13049 w 204025"/>
                <a:gd name="connsiteY7" fmla="*/ 0 h 7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25" h="76104">
                  <a:moveTo>
                    <a:pt x="190976" y="0"/>
                  </a:moveTo>
                  <a:cubicBezTo>
                    <a:pt x="198183" y="0"/>
                    <a:pt x="204026" y="5842"/>
                    <a:pt x="204026" y="13049"/>
                  </a:cubicBezTo>
                  <a:lnTo>
                    <a:pt x="204026" y="63056"/>
                  </a:lnTo>
                  <a:cubicBezTo>
                    <a:pt x="204026" y="70262"/>
                    <a:pt x="198183" y="76105"/>
                    <a:pt x="190976" y="76105"/>
                  </a:cubicBezTo>
                  <a:lnTo>
                    <a:pt x="13049" y="76105"/>
                  </a:lnTo>
                  <a:cubicBezTo>
                    <a:pt x="5843" y="76105"/>
                    <a:pt x="0" y="70262"/>
                    <a:pt x="0" y="63056"/>
                  </a:cubicBezTo>
                  <a:lnTo>
                    <a:pt x="0" y="13049"/>
                  </a:lnTo>
                  <a:cubicBezTo>
                    <a:pt x="0" y="5842"/>
                    <a:pt x="5843" y="0"/>
                    <a:pt x="13049" y="0"/>
                  </a:cubicBezTo>
                  <a:close/>
                </a:path>
              </a:pathLst>
            </a:custGeom>
            <a:no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5" name="Freeform: Shape 34">
              <a:extLst>
                <a:ext uri="{FF2B5EF4-FFF2-40B4-BE49-F238E27FC236}">
                  <a16:creationId xmlns:a16="http://schemas.microsoft.com/office/drawing/2014/main" id="{2C6AD9D3-5108-B94C-5D90-F8192C7BE483}"/>
                </a:ext>
              </a:extLst>
            </p:cNvPr>
            <p:cNvSpPr>
              <a:spLocks/>
            </p:cNvSpPr>
            <p:nvPr/>
          </p:nvSpPr>
          <p:spPr>
            <a:xfrm>
              <a:off x="12777602" y="2642707"/>
              <a:ext cx="68008" cy="9525"/>
            </a:xfrm>
            <a:custGeom>
              <a:avLst/>
              <a:gdLst>
                <a:gd name="connsiteX0" fmla="*/ 0 w 68008"/>
                <a:gd name="connsiteY0" fmla="*/ 0 h 9525"/>
                <a:gd name="connsiteX1" fmla="*/ 68008 w 68008"/>
                <a:gd name="connsiteY1" fmla="*/ 0 h 9525"/>
              </a:gdLst>
              <a:ahLst/>
              <a:cxnLst>
                <a:cxn ang="0">
                  <a:pos x="connsiteX0" y="connsiteY0"/>
                </a:cxn>
                <a:cxn ang="0">
                  <a:pos x="connsiteX1" y="connsiteY1"/>
                </a:cxn>
              </a:cxnLst>
              <a:rect l="l" t="t" r="r" b="b"/>
              <a:pathLst>
                <a:path w="68008" h="9525">
                  <a:moveTo>
                    <a:pt x="0" y="0"/>
                  </a:moveTo>
                  <a:lnTo>
                    <a:pt x="68008"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Freeform: Shape 35">
              <a:extLst>
                <a:ext uri="{FF2B5EF4-FFF2-40B4-BE49-F238E27FC236}">
                  <a16:creationId xmlns:a16="http://schemas.microsoft.com/office/drawing/2014/main" id="{3F058391-078C-56AF-C670-ED61F14C4456}"/>
                </a:ext>
              </a:extLst>
            </p:cNvPr>
            <p:cNvSpPr>
              <a:spLocks/>
            </p:cNvSpPr>
            <p:nvPr/>
          </p:nvSpPr>
          <p:spPr>
            <a:xfrm>
              <a:off x="12906380" y="2642707"/>
              <a:ext cx="67913" cy="9525"/>
            </a:xfrm>
            <a:custGeom>
              <a:avLst/>
              <a:gdLst>
                <a:gd name="connsiteX0" fmla="*/ 0 w 67913"/>
                <a:gd name="connsiteY0" fmla="*/ 0 h 9525"/>
                <a:gd name="connsiteX1" fmla="*/ 67913 w 67913"/>
                <a:gd name="connsiteY1" fmla="*/ 0 h 9525"/>
              </a:gdLst>
              <a:ahLst/>
              <a:cxnLst>
                <a:cxn ang="0">
                  <a:pos x="connsiteX0" y="connsiteY0"/>
                </a:cxn>
                <a:cxn ang="0">
                  <a:pos x="connsiteX1" y="connsiteY1"/>
                </a:cxn>
              </a:cxnLst>
              <a:rect l="l" t="t" r="r" b="b"/>
              <a:pathLst>
                <a:path w="67913" h="9525">
                  <a:moveTo>
                    <a:pt x="0" y="0"/>
                  </a:moveTo>
                  <a:lnTo>
                    <a:pt x="67913"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36">
              <a:extLst>
                <a:ext uri="{FF2B5EF4-FFF2-40B4-BE49-F238E27FC236}">
                  <a16:creationId xmlns:a16="http://schemas.microsoft.com/office/drawing/2014/main" id="{040BF80E-EE1C-AA9B-8175-B1C55CE16B4A}"/>
                </a:ext>
              </a:extLst>
            </p:cNvPr>
            <p:cNvSpPr>
              <a:spLocks/>
            </p:cNvSpPr>
            <p:nvPr/>
          </p:nvSpPr>
          <p:spPr>
            <a:xfrm>
              <a:off x="13033729" y="2642707"/>
              <a:ext cx="68008" cy="9525"/>
            </a:xfrm>
            <a:custGeom>
              <a:avLst/>
              <a:gdLst>
                <a:gd name="connsiteX0" fmla="*/ 0 w 68008"/>
                <a:gd name="connsiteY0" fmla="*/ 0 h 9525"/>
                <a:gd name="connsiteX1" fmla="*/ 68009 w 68008"/>
                <a:gd name="connsiteY1" fmla="*/ 0 h 9525"/>
              </a:gdLst>
              <a:ahLst/>
              <a:cxnLst>
                <a:cxn ang="0">
                  <a:pos x="connsiteX0" y="connsiteY0"/>
                </a:cxn>
                <a:cxn ang="0">
                  <a:pos x="connsiteX1" y="connsiteY1"/>
                </a:cxn>
              </a:cxnLst>
              <a:rect l="l" t="t" r="r" b="b"/>
              <a:pathLst>
                <a:path w="68008" h="9525">
                  <a:moveTo>
                    <a:pt x="0" y="0"/>
                  </a:moveTo>
                  <a:lnTo>
                    <a:pt x="68009" y="0"/>
                  </a:lnTo>
                </a:path>
              </a:pathLst>
            </a:cu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grpSp>
      <p:pic>
        <p:nvPicPr>
          <p:cNvPr id="40" name="Graphic 39">
            <a:extLst>
              <a:ext uri="{FF2B5EF4-FFF2-40B4-BE49-F238E27FC236}">
                <a16:creationId xmlns:a16="http://schemas.microsoft.com/office/drawing/2014/main" id="{D88BDE75-4C80-8D33-092E-E2C0E0324A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17481" y="2706204"/>
            <a:ext cx="756820" cy="877912"/>
          </a:xfrm>
          <a:prstGeom prst="rect">
            <a:avLst/>
          </a:prstGeom>
        </p:spPr>
      </p:pic>
    </p:spTree>
    <p:extLst>
      <p:ext uri="{BB962C8B-B14F-4D97-AF65-F5344CB8AC3E}">
        <p14:creationId xmlns:p14="http://schemas.microsoft.com/office/powerpoint/2010/main" val="3678616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08326A-2C44-4932-A8A0-920FF8341EBA}"/>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3308326A-2C44-4932-A8A0-920FF8341EBA}"/>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aphicFrame>
        <p:nvGraphicFramePr>
          <p:cNvPr id="21" name="Table 20">
            <a:extLst>
              <a:ext uri="{FF2B5EF4-FFF2-40B4-BE49-F238E27FC236}">
                <a16:creationId xmlns:a16="http://schemas.microsoft.com/office/drawing/2014/main" id="{90D38880-2504-4618-ACA1-1EDC981A0FD0}"/>
              </a:ext>
            </a:extLst>
          </p:cNvPr>
          <p:cNvGraphicFramePr>
            <a:graphicFrameLocks noGrp="1"/>
          </p:cNvGraphicFramePr>
          <p:nvPr/>
        </p:nvGraphicFramePr>
        <p:xfrm>
          <a:off x="1348155" y="1861443"/>
          <a:ext cx="9833254" cy="3116593"/>
        </p:xfrm>
        <a:graphic>
          <a:graphicData uri="http://schemas.openxmlformats.org/drawingml/2006/table">
            <a:tbl>
              <a:tblPr firstRow="1" firstCol="1" bandRow="1">
                <a:tableStyleId>{0E3FDE45-AF77-4B5C-9715-49D594BDF05E}</a:tableStyleId>
              </a:tblPr>
              <a:tblGrid>
                <a:gridCol w="1346534">
                  <a:extLst>
                    <a:ext uri="{9D8B030D-6E8A-4147-A177-3AD203B41FA5}">
                      <a16:colId xmlns:a16="http://schemas.microsoft.com/office/drawing/2014/main" val="4175296767"/>
                    </a:ext>
                  </a:extLst>
                </a:gridCol>
                <a:gridCol w="1124377">
                  <a:extLst>
                    <a:ext uri="{9D8B030D-6E8A-4147-A177-3AD203B41FA5}">
                      <a16:colId xmlns:a16="http://schemas.microsoft.com/office/drawing/2014/main" val="1352075985"/>
                    </a:ext>
                  </a:extLst>
                </a:gridCol>
                <a:gridCol w="1124377">
                  <a:extLst>
                    <a:ext uri="{9D8B030D-6E8A-4147-A177-3AD203B41FA5}">
                      <a16:colId xmlns:a16="http://schemas.microsoft.com/office/drawing/2014/main" val="2030360316"/>
                    </a:ext>
                  </a:extLst>
                </a:gridCol>
                <a:gridCol w="941339">
                  <a:extLst>
                    <a:ext uri="{9D8B030D-6E8A-4147-A177-3AD203B41FA5}">
                      <a16:colId xmlns:a16="http://schemas.microsoft.com/office/drawing/2014/main" val="972445550"/>
                    </a:ext>
                  </a:extLst>
                </a:gridCol>
                <a:gridCol w="950053">
                  <a:extLst>
                    <a:ext uri="{9D8B030D-6E8A-4147-A177-3AD203B41FA5}">
                      <a16:colId xmlns:a16="http://schemas.microsoft.com/office/drawing/2014/main" val="2216352436"/>
                    </a:ext>
                  </a:extLst>
                </a:gridCol>
                <a:gridCol w="1037216">
                  <a:extLst>
                    <a:ext uri="{9D8B030D-6E8A-4147-A177-3AD203B41FA5}">
                      <a16:colId xmlns:a16="http://schemas.microsoft.com/office/drawing/2014/main" val="3937662305"/>
                    </a:ext>
                  </a:extLst>
                </a:gridCol>
                <a:gridCol w="1017134">
                  <a:extLst>
                    <a:ext uri="{9D8B030D-6E8A-4147-A177-3AD203B41FA5}">
                      <a16:colId xmlns:a16="http://schemas.microsoft.com/office/drawing/2014/main" val="3953640509"/>
                    </a:ext>
                  </a:extLst>
                </a:gridCol>
                <a:gridCol w="1146112">
                  <a:extLst>
                    <a:ext uri="{9D8B030D-6E8A-4147-A177-3AD203B41FA5}">
                      <a16:colId xmlns:a16="http://schemas.microsoft.com/office/drawing/2014/main" val="4156549069"/>
                    </a:ext>
                  </a:extLst>
                </a:gridCol>
                <a:gridCol w="1146112">
                  <a:extLst>
                    <a:ext uri="{9D8B030D-6E8A-4147-A177-3AD203B41FA5}">
                      <a16:colId xmlns:a16="http://schemas.microsoft.com/office/drawing/2014/main" val="3703623285"/>
                    </a:ext>
                  </a:extLst>
                </a:gridCol>
              </a:tblGrid>
              <a:tr h="798663">
                <a:tc>
                  <a:txBody>
                    <a:bodyPr/>
                    <a:lstStyle/>
                    <a:p>
                      <a:endParaRPr lang="en-US" sz="1100" b="0" dirty="0">
                        <a:latin typeface="+mj-lt"/>
                      </a:endParaRPr>
                    </a:p>
                  </a:txBody>
                  <a:tcPr marL="73483" marR="73483" marT="36741" marB="36741" anchor="ctr"/>
                </a:tc>
                <a:tc>
                  <a:txBody>
                    <a:bodyPr/>
                    <a:lstStyle/>
                    <a:p>
                      <a:pPr algn="ctr" fontAlgn="b"/>
                      <a:r>
                        <a:rPr lang="en-US" sz="1050" b="0" u="none" strike="noStrike" kern="1200" dirty="0">
                          <a:solidFill>
                            <a:srgbClr val="00294C"/>
                          </a:solidFill>
                          <a:effectLst/>
                        </a:rPr>
                        <a:t>IMM3 Staff </a:t>
                      </a:r>
                      <a:br>
                        <a:rPr lang="en-US" sz="1050" b="0" u="none" strike="noStrike" kern="1200" dirty="0">
                          <a:solidFill>
                            <a:srgbClr val="00294C"/>
                          </a:solidFill>
                          <a:effectLst/>
                        </a:rPr>
                      </a:br>
                      <a:r>
                        <a:rPr lang="en-US" sz="1050" b="0" u="none" strike="noStrike" kern="1200" dirty="0">
                          <a:solidFill>
                            <a:srgbClr val="00294C"/>
                          </a:solidFill>
                          <a:effectLst/>
                        </a:rPr>
                        <a:t>Flu Vax</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algn="ctr" fontAlgn="b"/>
                      <a:r>
                        <a:rPr lang="en-US" sz="1050" b="0" u="none" strike="noStrike" kern="1200" dirty="0">
                          <a:solidFill>
                            <a:srgbClr val="00294C"/>
                          </a:solidFill>
                          <a:effectLst/>
                        </a:rPr>
                        <a:t>OP18b Med Time ED Arr to Depart</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marL="0" algn="ctr" defTabSz="914400" rtl="0" eaLnBrk="1" fontAlgn="b" latinLnBrk="0" hangingPunct="1"/>
                      <a:r>
                        <a:rPr lang="en-US" sz="1050" b="0" u="none" strike="noStrike" kern="1200" dirty="0">
                          <a:solidFill>
                            <a:srgbClr val="00294C"/>
                          </a:solidFill>
                          <a:effectLst/>
                        </a:rPr>
                        <a:t>OP22 Patients Left w/o Seen</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marL="0" algn="ctr" defTabSz="914400" rtl="0" eaLnBrk="1" fontAlgn="b" latinLnBrk="0" hangingPunct="1"/>
                      <a:r>
                        <a:rPr lang="en-US" sz="1050" b="0" u="none" strike="noStrike" kern="1200" dirty="0">
                          <a:solidFill>
                            <a:srgbClr val="00294C"/>
                          </a:solidFill>
                          <a:effectLst/>
                        </a:rPr>
                        <a:t>PSI6 Iatrogenic Pneum</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marL="0" algn="ctr" defTabSz="914400" rtl="0" eaLnBrk="1" fontAlgn="b" latinLnBrk="0" hangingPunct="1"/>
                      <a:r>
                        <a:rPr lang="en-US" sz="1050" b="0" u="none" strike="noStrike" kern="1200" dirty="0">
                          <a:solidFill>
                            <a:srgbClr val="00294C"/>
                          </a:solidFill>
                          <a:effectLst/>
                        </a:rPr>
                        <a:t>PSI9 Periop Hemor/Hema</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marL="0" algn="ctr" defTabSz="914400" rtl="0" eaLnBrk="1" fontAlgn="b" latinLnBrk="0" hangingPunct="1"/>
                      <a:r>
                        <a:rPr lang="en-US" sz="1050" b="0" u="none" strike="noStrike" kern="1200" dirty="0">
                          <a:solidFill>
                            <a:srgbClr val="00294C"/>
                          </a:solidFill>
                          <a:effectLst/>
                        </a:rPr>
                        <a:t>PSI11 Postop Resp Fail</a:t>
                      </a:r>
                      <a:endParaRPr lang="en-US" sz="1050" b="0" i="0" u="none" strike="noStrike" kern="1200" dirty="0">
                        <a:solidFill>
                          <a:srgbClr val="00294C"/>
                        </a:solidFill>
                        <a:effectLst/>
                        <a:latin typeface="+mj-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50" b="0" u="none" strike="noStrike" kern="1200" dirty="0">
                          <a:solidFill>
                            <a:srgbClr val="00294C"/>
                          </a:solidFill>
                          <a:effectLst/>
                        </a:rPr>
                        <a:t>PSI12 </a:t>
                      </a:r>
                      <a:r>
                        <a:rPr lang="en-US" sz="1050" b="0" u="none" strike="noStrike" kern="1200" dirty="0" err="1">
                          <a:solidFill>
                            <a:srgbClr val="00294C"/>
                          </a:solidFill>
                          <a:effectLst/>
                        </a:rPr>
                        <a:t>Periop</a:t>
                      </a:r>
                      <a:r>
                        <a:rPr lang="en-US" sz="1050" b="0" u="none" strike="noStrike" kern="1200" dirty="0">
                          <a:solidFill>
                            <a:srgbClr val="00294C"/>
                          </a:solidFill>
                          <a:effectLst/>
                        </a:rPr>
                        <a:t> </a:t>
                      </a:r>
                      <a:r>
                        <a:rPr lang="en-US" sz="1050" b="0" u="none" strike="noStrike" kern="1200" dirty="0" err="1">
                          <a:solidFill>
                            <a:srgbClr val="00294C"/>
                          </a:solidFill>
                          <a:effectLst/>
                        </a:rPr>
                        <a:t>Pulm</a:t>
                      </a:r>
                      <a:r>
                        <a:rPr lang="en-US" sz="1050" b="0" u="none" strike="noStrike" kern="1200" dirty="0">
                          <a:solidFill>
                            <a:srgbClr val="00294C"/>
                          </a:solidFill>
                          <a:effectLst/>
                        </a:rPr>
                        <a:t> </a:t>
                      </a:r>
                      <a:r>
                        <a:rPr lang="en-US" sz="1050" b="0" u="none" strike="noStrike" kern="1200" dirty="0" err="1">
                          <a:solidFill>
                            <a:srgbClr val="00294C"/>
                          </a:solidFill>
                          <a:effectLst/>
                        </a:rPr>
                        <a:t>Emb</a:t>
                      </a:r>
                      <a:r>
                        <a:rPr lang="en-US" sz="1050" b="0" u="none" strike="noStrike" kern="1200" dirty="0">
                          <a:solidFill>
                            <a:srgbClr val="00294C"/>
                          </a:solidFill>
                          <a:effectLst/>
                        </a:rPr>
                        <a:t> or DVT</a:t>
                      </a:r>
                      <a:endParaRPr lang="en-US" sz="1050" b="0" u="none" strike="noStrike" kern="1200" dirty="0">
                        <a:solidFill>
                          <a:srgbClr val="00294C"/>
                        </a:solidFill>
                        <a:effectLst/>
                        <a:latin typeface="+mn-lt"/>
                        <a:ea typeface="+mn-ea"/>
                        <a:cs typeface="+mn-cs"/>
                      </a:endParaRPr>
                    </a:p>
                  </a:txBody>
                  <a:tcPr marL="0" marR="0" marT="0" marB="0" anchor="ctr"/>
                </a:tc>
                <a:tc>
                  <a:txBody>
                    <a:bodyPr/>
                    <a:lstStyle/>
                    <a:p>
                      <a:pPr marL="0" algn="ctr" defTabSz="914400" rtl="0" eaLnBrk="1" fontAlgn="b" latinLnBrk="0" hangingPunct="1"/>
                      <a:r>
                        <a:rPr lang="en-US" sz="1050" b="0" u="none" strike="noStrike" kern="1200" dirty="0">
                          <a:solidFill>
                            <a:srgbClr val="00294C"/>
                          </a:solidFill>
                          <a:effectLst/>
                        </a:rPr>
                        <a:t>PSI13 </a:t>
                      </a:r>
                      <a:br>
                        <a:rPr lang="en-US" sz="1050" b="0" u="none" strike="noStrike" kern="1200" dirty="0">
                          <a:solidFill>
                            <a:srgbClr val="00294C"/>
                          </a:solidFill>
                          <a:effectLst/>
                        </a:rPr>
                      </a:br>
                      <a:r>
                        <a:rPr lang="en-US" sz="1050" b="0" u="none" strike="noStrike" kern="1200" dirty="0">
                          <a:solidFill>
                            <a:srgbClr val="00294C"/>
                          </a:solidFill>
                          <a:effectLst/>
                        </a:rPr>
                        <a:t>Postop Sepsis</a:t>
                      </a:r>
                      <a:endParaRPr lang="en-US" sz="1050" b="0" i="0" u="none" strike="noStrike" kern="1200" dirty="0">
                        <a:solidFill>
                          <a:srgbClr val="00294C"/>
                        </a:solidFill>
                        <a:effectLst/>
                        <a:latin typeface="+mj-lt"/>
                        <a:ea typeface="+mn-ea"/>
                        <a:cs typeface="+mn-cs"/>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79%</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110 mins</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0.0</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0.0</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82%</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114 mins</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1%</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0.0</a:t>
                      </a:r>
                    </a:p>
                  </a:txBody>
                  <a:tcPr marL="6350" marR="6350" marT="6350" marB="0" anchor="ctr"/>
                </a:tc>
                <a:extLst>
                  <a:ext uri="{0D108BD9-81ED-4DB2-BD59-A6C34878D82A}">
                    <a16:rowId xmlns:a16="http://schemas.microsoft.com/office/drawing/2014/main" val="214968595"/>
                  </a:ext>
                </a:extLst>
              </a:tr>
              <a:tr h="519202">
                <a:tc>
                  <a:txBody>
                    <a:bodyPr/>
                    <a:lstStyle/>
                    <a:p>
                      <a:r>
                        <a:rPr lang="en-US" sz="1100" b="1" i="0" u="none" strike="noStrike" kern="1200" dirty="0">
                          <a:solidFill>
                            <a:srgbClr val="00294C"/>
                          </a:solidFill>
                          <a:effectLst/>
                          <a:latin typeface="+mn-lt"/>
                          <a:ea typeface="+mn-ea"/>
                          <a:cs typeface="Segoe UI Semibold" panose="020B0702040204020203" pitchFamily="34" charset="0"/>
                        </a:rPr>
                        <a:t>NE RPPS Median</a:t>
                      </a: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87%</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126 mins</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0%</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0.0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1.1</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extLst>
                  <a:ext uri="{0D108BD9-81ED-4DB2-BD59-A6C34878D82A}">
                    <a16:rowId xmlns:a16="http://schemas.microsoft.com/office/drawing/2014/main" val="2866007719"/>
                  </a:ext>
                </a:extLst>
              </a:tr>
              <a:tr h="519202">
                <a:tc>
                  <a:txBody>
                    <a:bodyPr/>
                    <a:lstStyle/>
                    <a:p>
                      <a:r>
                        <a:rPr lang="en-US" sz="1100" b="1" i="0" u="none" strike="noStrike" kern="1200" dirty="0">
                          <a:solidFill>
                            <a:srgbClr val="00294C"/>
                          </a:solidFill>
                          <a:effectLst/>
                          <a:latin typeface="+mn-lt"/>
                          <a:ea typeface="+mn-ea"/>
                          <a:cs typeface="Segoe UI Semibold" panose="020B0702040204020203" pitchFamily="34" charset="0"/>
                        </a:rPr>
                        <a:t>U.S. RPPS Median</a:t>
                      </a: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81%</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142 mins</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0%</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0.0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panose="020B0702040204020203" pitchFamily="34" charset="0"/>
                          <a:ea typeface="+mn-ea"/>
                          <a:cs typeface="Segoe UI Semibold" panose="020B0702040204020203" pitchFamily="34" charset="0"/>
                        </a:rPr>
                        <a:t>1.7</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Segoe UI Semibold"/>
                          <a:ea typeface="+mn-ea"/>
                          <a:cs typeface="+mn-cs"/>
                        </a:rPr>
                        <a:t>0.0</a:t>
                      </a:r>
                      <a:endParaRPr kumimoji="0" lang="en-US" sz="1400" b="0" i="0" u="none" strike="noStrike" kern="1200" cap="none" spc="0" normalizeH="0" baseline="0" noProof="0" dirty="0">
                        <a:ln>
                          <a:noFill/>
                        </a:ln>
                        <a:solidFill>
                          <a:prstClr val="black"/>
                        </a:solidFill>
                        <a:effectLst/>
                        <a:uLnTx/>
                        <a:uFillTx/>
                        <a:latin typeface="Segoe UI Semibold"/>
                        <a:ea typeface="+mn-ea"/>
                        <a:cs typeface="+mn-cs"/>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Segoe UI Semibold"/>
                          <a:ea typeface="+mn-ea"/>
                          <a:cs typeface="+mn-cs"/>
                        </a:rPr>
                        <a:t>0.0</a:t>
                      </a:r>
                    </a:p>
                  </a:txBody>
                  <a:tcPr marL="6350" marR="6350" marT="6350" marB="0" anchor="ctr"/>
                </a:tc>
                <a:extLst>
                  <a:ext uri="{0D108BD9-81ED-4DB2-BD59-A6C34878D82A}">
                    <a16:rowId xmlns:a16="http://schemas.microsoft.com/office/drawing/2014/main" val="2356333030"/>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9" name="Title 3">
            <a:extLst>
              <a:ext uri="{FF2B5EF4-FFF2-40B4-BE49-F238E27FC236}">
                <a16:creationId xmlns:a16="http://schemas.microsoft.com/office/drawing/2014/main" id="{5E0AD209-84DE-4CF3-BF2B-DBAD800A2A64}"/>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br>
              <a:rPr lang="en-US" dirty="0">
                <a:ea typeface="PT Sans" panose="020B0503020203020204" pitchFamily="34" charset="0"/>
                <a:cs typeface="Poppins SemiBold" panose="00000700000000000000" pitchFamily="2" charset="0"/>
              </a:rPr>
            </a:br>
            <a:r>
              <a:rPr lang="en-US" sz="2000" dirty="0">
                <a:latin typeface="+mn-lt"/>
                <a:ea typeface="PT Sans" panose="020B0503020203020204" pitchFamily="34" charset="0"/>
                <a:cs typeface="Poppins SemiBold" panose="00000700000000000000" pitchFamily="2" charset="0"/>
              </a:rPr>
              <a:t>Quality Indicator Deep-Dive</a:t>
            </a:r>
          </a:p>
        </p:txBody>
      </p:sp>
      <p:sp>
        <p:nvSpPr>
          <p:cNvPr id="8" name="Rectangle 7">
            <a:extLst>
              <a:ext uri="{FF2B5EF4-FFF2-40B4-BE49-F238E27FC236}">
                <a16:creationId xmlns:a16="http://schemas.microsoft.com/office/drawing/2014/main" id="{CFFDD629-8244-4F1A-AB6D-0DDEB1C3F302}"/>
              </a:ext>
            </a:extLst>
          </p:cNvPr>
          <p:cNvSpPr/>
          <p:nvPr/>
        </p:nvSpPr>
        <p:spPr>
          <a:xfrm>
            <a:off x="2945917" y="2685471"/>
            <a:ext cx="600033" cy="100853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extBox 2">
            <a:extLst>
              <a:ext uri="{FF2B5EF4-FFF2-40B4-BE49-F238E27FC236}">
                <a16:creationId xmlns:a16="http://schemas.microsoft.com/office/drawing/2014/main" id="{ED4B73DF-AE1B-F3A7-2A62-236BFC38B191}"/>
              </a:ext>
            </a:extLst>
          </p:cNvPr>
          <p:cNvSpPr txBox="1"/>
          <p:nvPr/>
        </p:nvSpPr>
        <p:spPr>
          <a:xfrm>
            <a:off x="1943038" y="5349944"/>
            <a:ext cx="8874313" cy="540212"/>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Within the Quality pillar, the state’s Critical Access Hospitals are matching the performance of their national CAH peers except for </a:t>
            </a:r>
            <a:r>
              <a:rPr kumimoji="0" lang="en-US" sz="1400" b="1" i="0" u="none" strike="noStrike" kern="1200" cap="none" spc="0" normalizeH="0" baseline="0" noProof="0" dirty="0">
                <a:ln>
                  <a:noFill/>
                </a:ln>
                <a:solidFill>
                  <a:srgbClr val="000000"/>
                </a:solidFill>
                <a:effectLst/>
                <a:uLnTx/>
                <a:uFillTx/>
                <a:latin typeface="Segoe UI"/>
                <a:ea typeface="+mn-ea"/>
                <a:cs typeface="+mn-cs"/>
              </a:rPr>
              <a:t>Staff Flu Vaccination</a:t>
            </a:r>
            <a:r>
              <a:rPr kumimoji="0" lang="en-US" sz="1400" b="0" i="0" u="none" strike="noStrike" kern="1200" cap="none" spc="0" normalizeH="0" baseline="0" noProof="0" dirty="0">
                <a:ln>
                  <a:noFill/>
                </a:ln>
                <a:solidFill>
                  <a:srgbClr val="000000"/>
                </a:solidFill>
                <a:effectLst/>
                <a:uLnTx/>
                <a:uFillTx/>
                <a:latin typeface="Segoe UI"/>
                <a:ea typeface="+mn-ea"/>
                <a:cs typeface="+mn-cs"/>
              </a:rPr>
              <a:t> rates. The state median is slightly lower than the national median. </a:t>
            </a:r>
          </a:p>
        </p:txBody>
      </p:sp>
      <p:sp>
        <p:nvSpPr>
          <p:cNvPr id="2" name="Rectangle 1">
            <a:extLst>
              <a:ext uri="{FF2B5EF4-FFF2-40B4-BE49-F238E27FC236}">
                <a16:creationId xmlns:a16="http://schemas.microsoft.com/office/drawing/2014/main" id="{1F8397C9-3542-50C8-3885-A1CDBF10360A}"/>
              </a:ext>
            </a:extLst>
          </p:cNvPr>
          <p:cNvSpPr/>
          <p:nvPr/>
        </p:nvSpPr>
        <p:spPr>
          <a:xfrm>
            <a:off x="3893845" y="2685470"/>
            <a:ext cx="1034771" cy="2051122"/>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2356843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08326A-2C44-4932-A8A0-920FF8341EBA}"/>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3308326A-2C44-4932-A8A0-920FF8341EBA}"/>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sp>
        <p:nvSpPr>
          <p:cNvPr id="9" name="Title 3">
            <a:extLst>
              <a:ext uri="{FF2B5EF4-FFF2-40B4-BE49-F238E27FC236}">
                <a16:creationId xmlns:a16="http://schemas.microsoft.com/office/drawing/2014/main" id="{5E0AD209-84DE-4CF3-BF2B-DBAD800A2A64}"/>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br>
              <a:rPr lang="en-US" dirty="0">
                <a:ea typeface="PT Sans" panose="020B0503020203020204" pitchFamily="34" charset="0"/>
                <a:cs typeface="Poppins SemiBold" panose="00000700000000000000" pitchFamily="2" charset="0"/>
              </a:rPr>
            </a:br>
            <a:r>
              <a:rPr lang="en-US" sz="2000" dirty="0">
                <a:latin typeface="+mn-lt"/>
                <a:ea typeface="PT Sans" panose="020B0503020203020204" pitchFamily="34" charset="0"/>
                <a:cs typeface="Poppins SemiBold" panose="00000700000000000000" pitchFamily="2" charset="0"/>
              </a:rPr>
              <a:t>Outcomes Indicator Deep-Dive</a:t>
            </a:r>
          </a:p>
        </p:txBody>
      </p:sp>
      <p:graphicFrame>
        <p:nvGraphicFramePr>
          <p:cNvPr id="2" name="Table 1">
            <a:extLst>
              <a:ext uri="{FF2B5EF4-FFF2-40B4-BE49-F238E27FC236}">
                <a16:creationId xmlns:a16="http://schemas.microsoft.com/office/drawing/2014/main" id="{A03FC0C2-A0AC-1EA4-4E93-6B79203F9121}"/>
              </a:ext>
            </a:extLst>
          </p:cNvPr>
          <p:cNvGraphicFramePr>
            <a:graphicFrameLocks noGrp="1"/>
          </p:cNvGraphicFramePr>
          <p:nvPr/>
        </p:nvGraphicFramePr>
        <p:xfrm>
          <a:off x="2201177" y="1632245"/>
          <a:ext cx="7789646" cy="3116593"/>
        </p:xfrm>
        <a:graphic>
          <a:graphicData uri="http://schemas.openxmlformats.org/drawingml/2006/table">
            <a:tbl>
              <a:tblPr firstRow="1" firstCol="1" bandRow="1">
                <a:tableStyleId>{0E3FDE45-AF77-4B5C-9715-49D594BDF05E}</a:tableStyleId>
              </a:tblPr>
              <a:tblGrid>
                <a:gridCol w="1415875">
                  <a:extLst>
                    <a:ext uri="{9D8B030D-6E8A-4147-A177-3AD203B41FA5}">
                      <a16:colId xmlns:a16="http://schemas.microsoft.com/office/drawing/2014/main" val="4175296767"/>
                    </a:ext>
                  </a:extLst>
                </a:gridCol>
                <a:gridCol w="1014059">
                  <a:extLst>
                    <a:ext uri="{9D8B030D-6E8A-4147-A177-3AD203B41FA5}">
                      <a16:colId xmlns:a16="http://schemas.microsoft.com/office/drawing/2014/main" val="3568884258"/>
                    </a:ext>
                  </a:extLst>
                </a:gridCol>
                <a:gridCol w="1007533">
                  <a:extLst>
                    <a:ext uri="{9D8B030D-6E8A-4147-A177-3AD203B41FA5}">
                      <a16:colId xmlns:a16="http://schemas.microsoft.com/office/drawing/2014/main" val="1352075985"/>
                    </a:ext>
                  </a:extLst>
                </a:gridCol>
                <a:gridCol w="973667">
                  <a:extLst>
                    <a:ext uri="{9D8B030D-6E8A-4147-A177-3AD203B41FA5}">
                      <a16:colId xmlns:a16="http://schemas.microsoft.com/office/drawing/2014/main" val="2551236927"/>
                    </a:ext>
                  </a:extLst>
                </a:gridCol>
                <a:gridCol w="1253378">
                  <a:extLst>
                    <a:ext uri="{9D8B030D-6E8A-4147-A177-3AD203B41FA5}">
                      <a16:colId xmlns:a16="http://schemas.microsoft.com/office/drawing/2014/main" val="972445550"/>
                    </a:ext>
                  </a:extLst>
                </a:gridCol>
                <a:gridCol w="1036873">
                  <a:extLst>
                    <a:ext uri="{9D8B030D-6E8A-4147-A177-3AD203B41FA5}">
                      <a16:colId xmlns:a16="http://schemas.microsoft.com/office/drawing/2014/main" val="3937662305"/>
                    </a:ext>
                  </a:extLst>
                </a:gridCol>
                <a:gridCol w="1088261">
                  <a:extLst>
                    <a:ext uri="{9D8B030D-6E8A-4147-A177-3AD203B41FA5}">
                      <a16:colId xmlns:a16="http://schemas.microsoft.com/office/drawing/2014/main" val="3953640509"/>
                    </a:ext>
                  </a:extLst>
                </a:gridCol>
              </a:tblGrid>
              <a:tr h="798663">
                <a:tc>
                  <a:txBody>
                    <a:bodyPr/>
                    <a:lstStyle/>
                    <a:p>
                      <a:endParaRPr lang="en-US" sz="1100" b="0" dirty="0">
                        <a:latin typeface="+mj-lt"/>
                      </a:endParaRP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u="none" strike="noStrike" kern="1200" dirty="0">
                          <a:solidFill>
                            <a:srgbClr val="00294C"/>
                          </a:solidFill>
                          <a:effectLst/>
                        </a:rPr>
                        <a:t>30-Day HF Readmit</a:t>
                      </a:r>
                      <a:endParaRPr lang="en-US" sz="1100" b="0" u="none" strike="noStrike" kern="1200" dirty="0">
                        <a:solidFill>
                          <a:srgbClr val="00294C"/>
                        </a:solidFill>
                        <a:effectLst/>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u="none" strike="noStrike" dirty="0">
                          <a:solidFill>
                            <a:srgbClr val="00294C"/>
                          </a:solidFill>
                          <a:effectLst/>
                        </a:rPr>
                        <a:t>30-Day </a:t>
                      </a:r>
                      <a:br>
                        <a:rPr lang="en-US" sz="1100" b="0" u="none" strike="noStrike" dirty="0">
                          <a:solidFill>
                            <a:srgbClr val="00294C"/>
                          </a:solidFill>
                          <a:effectLst/>
                        </a:rPr>
                      </a:br>
                      <a:r>
                        <a:rPr lang="en-US" sz="1100" b="0" u="none" strike="noStrike" dirty="0">
                          <a:solidFill>
                            <a:srgbClr val="00294C"/>
                          </a:solidFill>
                          <a:effectLst/>
                        </a:rPr>
                        <a:t>PN Readmit</a:t>
                      </a:r>
                      <a:endParaRPr lang="en-US" sz="1100" b="0" i="0" u="none" strike="noStrike" dirty="0">
                        <a:solidFill>
                          <a:srgbClr val="00294C"/>
                        </a:solidFill>
                        <a:effectLst/>
                        <a:latin typeface="+mj-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u="none" strike="noStrike" kern="1200" dirty="0">
                          <a:solidFill>
                            <a:srgbClr val="00294C"/>
                          </a:solidFill>
                          <a:effectLst/>
                        </a:rPr>
                        <a:t>30-Day HF Mortality</a:t>
                      </a:r>
                      <a:endParaRPr lang="en-US" sz="1100" b="0" u="none" strike="noStrike" kern="1200" dirty="0">
                        <a:solidFill>
                          <a:srgbClr val="00294C"/>
                        </a:solidFill>
                        <a:effectLst/>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0" u="none" strike="noStrike" dirty="0">
                          <a:solidFill>
                            <a:srgbClr val="00294C"/>
                          </a:solidFill>
                          <a:effectLst/>
                        </a:rPr>
                        <a:t>30-Day </a:t>
                      </a:r>
                      <a:br>
                        <a:rPr lang="en-US" sz="1100" b="0" u="none" strike="noStrike" dirty="0">
                          <a:solidFill>
                            <a:srgbClr val="00294C"/>
                          </a:solidFill>
                          <a:effectLst/>
                        </a:rPr>
                      </a:br>
                      <a:r>
                        <a:rPr lang="en-US" sz="1100" b="0" u="none" strike="noStrike" dirty="0">
                          <a:solidFill>
                            <a:srgbClr val="00294C"/>
                          </a:solidFill>
                          <a:effectLst/>
                        </a:rPr>
                        <a:t>PN Mortality</a:t>
                      </a:r>
                      <a:endParaRPr lang="en-US" sz="1100" b="0" i="0" u="none" strike="noStrike" dirty="0">
                        <a:solidFill>
                          <a:srgbClr val="00294C"/>
                        </a:solidFill>
                        <a:effectLst/>
                        <a:latin typeface="+mj-lt"/>
                      </a:endParaRPr>
                    </a:p>
                  </a:txBody>
                  <a:tcPr marL="0" marR="0" marT="0" marB="0" anchor="ctr"/>
                </a:tc>
                <a:tc>
                  <a:txBody>
                    <a:bodyPr/>
                    <a:lstStyle/>
                    <a:p>
                      <a:pPr algn="ctr" fontAlgn="b"/>
                      <a:r>
                        <a:rPr lang="en-US" sz="1100" b="0" u="none" strike="noStrike" dirty="0">
                          <a:solidFill>
                            <a:srgbClr val="00294C"/>
                          </a:solidFill>
                          <a:effectLst/>
                        </a:rPr>
                        <a:t>Hosp-Wide 30-Day Readmit</a:t>
                      </a:r>
                      <a:endParaRPr lang="en-US" sz="1100" b="0" i="0" u="none" strike="noStrike" dirty="0">
                        <a:solidFill>
                          <a:srgbClr val="00294C"/>
                        </a:solidFill>
                        <a:effectLst/>
                        <a:latin typeface="+mj-lt"/>
                      </a:endParaRPr>
                    </a:p>
                  </a:txBody>
                  <a:tcPr marL="0" marR="0" marT="0" marB="0" anchor="ctr"/>
                </a:tc>
                <a:tc>
                  <a:txBody>
                    <a:bodyPr/>
                    <a:lstStyle/>
                    <a:p>
                      <a:pPr algn="ctr" fontAlgn="b"/>
                      <a:r>
                        <a:rPr lang="en-US" sz="1100" b="0" u="none" strike="noStrike" dirty="0">
                          <a:solidFill>
                            <a:srgbClr val="00294C"/>
                          </a:solidFill>
                          <a:effectLst/>
                        </a:rPr>
                        <a:t>Hosp All-Cause Mort Score*</a:t>
                      </a:r>
                      <a:endParaRPr lang="en-US" sz="1100" b="0" i="0" u="none" strike="noStrike" dirty="0">
                        <a:solidFill>
                          <a:srgbClr val="00294C"/>
                        </a:solidFill>
                        <a:effectLst/>
                        <a:latin typeface="+mj-lt"/>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19.8%</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15.7%</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12.8%</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18.1%</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14.9%</a:t>
                      </a: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-1.4</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19.6%</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15.8%</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12.6%</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17.3%</a:t>
                      </a:r>
                    </a:p>
                  </a:txBody>
                  <a:tcPr marL="5103" marR="5103" marT="5103"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14.9%</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-1.0</a:t>
                      </a:r>
                    </a:p>
                  </a:txBody>
                  <a:tcPr marL="0" marR="0" marT="0" marB="0" anchor="ctr"/>
                </a:tc>
                <a:extLst>
                  <a:ext uri="{0D108BD9-81ED-4DB2-BD59-A6C34878D82A}">
                    <a16:rowId xmlns:a16="http://schemas.microsoft.com/office/drawing/2014/main" val="214968595"/>
                  </a:ext>
                </a:extLst>
              </a:tr>
              <a:tr h="519202">
                <a:tc>
                  <a:txBody>
                    <a:bodyPr/>
                    <a:lstStyle/>
                    <a:p>
                      <a:r>
                        <a:rPr lang="en-US" sz="1100" b="1" i="0" u="none" strike="noStrike" kern="1200" dirty="0">
                          <a:solidFill>
                            <a:srgbClr val="00294C"/>
                          </a:solidFill>
                          <a:effectLst/>
                          <a:latin typeface="+mn-lt"/>
                          <a:ea typeface="+mn-ea"/>
                          <a:cs typeface="+mn-cs"/>
                        </a:rPr>
                        <a:t>NE RPPS Median</a:t>
                      </a: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19.1%</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16.3%</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12.9%</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16.0%</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14.7%</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-0.9</a:t>
                      </a:r>
                    </a:p>
                  </a:txBody>
                  <a:tcPr marL="0" marR="0" marT="0" marB="0" anchor="ctr"/>
                </a:tc>
                <a:extLst>
                  <a:ext uri="{0D108BD9-81ED-4DB2-BD59-A6C34878D82A}">
                    <a16:rowId xmlns:a16="http://schemas.microsoft.com/office/drawing/2014/main" val="2808086393"/>
                  </a:ext>
                </a:extLst>
              </a:tr>
              <a:tr h="519202">
                <a:tc>
                  <a:txBody>
                    <a:bodyPr/>
                    <a:lstStyle/>
                    <a:p>
                      <a:r>
                        <a:rPr lang="en-US" sz="1100" b="1" i="0" u="none" strike="noStrike" kern="1200" dirty="0">
                          <a:solidFill>
                            <a:srgbClr val="00294C"/>
                          </a:solidFill>
                          <a:effectLst/>
                          <a:latin typeface="+mn-lt"/>
                          <a:ea typeface="+mn-ea"/>
                          <a:cs typeface="+mn-cs"/>
                        </a:rPr>
                        <a:t>U.S. RPPS Median</a:t>
                      </a:r>
                    </a:p>
                  </a:txBody>
                  <a:tcPr marL="73483" marR="73483" marT="36741" marB="36741"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19.7%</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15.9%</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12.4%</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17.0%</a:t>
                      </a: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14.9%</a:t>
                      </a: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0.3</a:t>
                      </a:r>
                    </a:p>
                  </a:txBody>
                  <a:tcPr marL="0" marR="0" marT="0" marB="0" anchor="ctr"/>
                </a:tc>
                <a:extLst>
                  <a:ext uri="{0D108BD9-81ED-4DB2-BD59-A6C34878D82A}">
                    <a16:rowId xmlns:a16="http://schemas.microsoft.com/office/drawing/2014/main" val="148439567"/>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4" name="Rectangle 3">
            <a:extLst>
              <a:ext uri="{FF2B5EF4-FFF2-40B4-BE49-F238E27FC236}">
                <a16:creationId xmlns:a16="http://schemas.microsoft.com/office/drawing/2014/main" id="{C4E37E1B-5179-B9E9-68BB-6D534D6C49A0}"/>
              </a:ext>
            </a:extLst>
          </p:cNvPr>
          <p:cNvSpPr/>
          <p:nvPr/>
        </p:nvSpPr>
        <p:spPr>
          <a:xfrm>
            <a:off x="9011653" y="2470558"/>
            <a:ext cx="883920" cy="227828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6" name="TextBox 5">
            <a:extLst>
              <a:ext uri="{FF2B5EF4-FFF2-40B4-BE49-F238E27FC236}">
                <a16:creationId xmlns:a16="http://schemas.microsoft.com/office/drawing/2014/main" id="{369AF1E8-769C-10FB-EFC8-18195CEBEB50}"/>
              </a:ext>
            </a:extLst>
          </p:cNvPr>
          <p:cNvSpPr txBox="1"/>
          <p:nvPr/>
        </p:nvSpPr>
        <p:spPr>
          <a:xfrm>
            <a:off x="1833311" y="5053864"/>
            <a:ext cx="8643486" cy="540212"/>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For Outcomes, the state’s rural hospitals show lower all-cause hospital mortality scores than the respective national medians, indicating higher mortality rates.</a:t>
            </a:r>
          </a:p>
        </p:txBody>
      </p:sp>
    </p:spTree>
    <p:extLst>
      <p:ext uri="{BB962C8B-B14F-4D97-AF65-F5344CB8AC3E}">
        <p14:creationId xmlns:p14="http://schemas.microsoft.com/office/powerpoint/2010/main" val="121467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08326A-2C44-4932-A8A0-920FF8341EBA}"/>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3308326A-2C44-4932-A8A0-920FF8341EBA}"/>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aphicFrame>
        <p:nvGraphicFramePr>
          <p:cNvPr id="21" name="Table 20">
            <a:extLst>
              <a:ext uri="{FF2B5EF4-FFF2-40B4-BE49-F238E27FC236}">
                <a16:creationId xmlns:a16="http://schemas.microsoft.com/office/drawing/2014/main" id="{90D38880-2504-4618-ACA1-1EDC981A0FD0}"/>
              </a:ext>
            </a:extLst>
          </p:cNvPr>
          <p:cNvGraphicFramePr>
            <a:graphicFrameLocks noGrp="1"/>
          </p:cNvGraphicFramePr>
          <p:nvPr/>
        </p:nvGraphicFramePr>
        <p:xfrm>
          <a:off x="527027" y="1606322"/>
          <a:ext cx="6785501" cy="2078189"/>
        </p:xfrm>
        <a:graphic>
          <a:graphicData uri="http://schemas.openxmlformats.org/drawingml/2006/table">
            <a:tbl>
              <a:tblPr firstRow="1" firstCol="1" bandRow="1">
                <a:tableStyleId>{0E3FDE45-AF77-4B5C-9715-49D594BDF05E}</a:tableStyleId>
              </a:tblPr>
              <a:tblGrid>
                <a:gridCol w="1400529">
                  <a:extLst>
                    <a:ext uri="{9D8B030D-6E8A-4147-A177-3AD203B41FA5}">
                      <a16:colId xmlns:a16="http://schemas.microsoft.com/office/drawing/2014/main" val="4175296767"/>
                    </a:ext>
                  </a:extLst>
                </a:gridCol>
                <a:gridCol w="1169464">
                  <a:extLst>
                    <a:ext uri="{9D8B030D-6E8A-4147-A177-3AD203B41FA5}">
                      <a16:colId xmlns:a16="http://schemas.microsoft.com/office/drawing/2014/main" val="1352075985"/>
                    </a:ext>
                  </a:extLst>
                </a:gridCol>
                <a:gridCol w="1169464">
                  <a:extLst>
                    <a:ext uri="{9D8B030D-6E8A-4147-A177-3AD203B41FA5}">
                      <a16:colId xmlns:a16="http://schemas.microsoft.com/office/drawing/2014/main" val="2030360316"/>
                    </a:ext>
                  </a:extLst>
                </a:gridCol>
                <a:gridCol w="979086">
                  <a:extLst>
                    <a:ext uri="{9D8B030D-6E8A-4147-A177-3AD203B41FA5}">
                      <a16:colId xmlns:a16="http://schemas.microsoft.com/office/drawing/2014/main" val="972445550"/>
                    </a:ext>
                  </a:extLst>
                </a:gridCol>
                <a:gridCol w="988150">
                  <a:extLst>
                    <a:ext uri="{9D8B030D-6E8A-4147-A177-3AD203B41FA5}">
                      <a16:colId xmlns:a16="http://schemas.microsoft.com/office/drawing/2014/main" val="2216352436"/>
                    </a:ext>
                  </a:extLst>
                </a:gridCol>
                <a:gridCol w="1078808">
                  <a:extLst>
                    <a:ext uri="{9D8B030D-6E8A-4147-A177-3AD203B41FA5}">
                      <a16:colId xmlns:a16="http://schemas.microsoft.com/office/drawing/2014/main" val="3937662305"/>
                    </a:ext>
                  </a:extLst>
                </a:gridCol>
              </a:tblGrid>
              <a:tr h="798663">
                <a:tc>
                  <a:txBody>
                    <a:bodyPr/>
                    <a:lstStyle/>
                    <a:p>
                      <a:endParaRPr lang="en-US" sz="1100" b="0" dirty="0">
                        <a:latin typeface="+mj-lt"/>
                      </a:endParaRPr>
                    </a:p>
                  </a:txBody>
                  <a:tcPr marL="73483" marR="73483" marT="36741" marB="36741" anchor="ctr"/>
                </a:tc>
                <a:tc>
                  <a:txBody>
                    <a:bodyPr/>
                    <a:lstStyle/>
                    <a:p>
                      <a:pPr algn="ctr" fontAlgn="b"/>
                      <a:r>
                        <a:rPr lang="en-US" sz="1200" b="0" u="none" strike="noStrike" dirty="0">
                          <a:solidFill>
                            <a:srgbClr val="00294C"/>
                          </a:solidFill>
                          <a:effectLst/>
                        </a:rPr>
                        <a:t>Definitely Recommend</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Rating 9 or 10</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Cleanliness</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Nurse </a:t>
                      </a:r>
                      <a:br>
                        <a:rPr lang="en-US" sz="1200" b="0" u="none" strike="noStrike" dirty="0">
                          <a:solidFill>
                            <a:srgbClr val="00294C"/>
                          </a:solidFill>
                          <a:effectLst/>
                        </a:rPr>
                      </a:br>
                      <a:r>
                        <a:rPr lang="en-US" sz="1200" b="0" u="none" strike="noStrike" dirty="0">
                          <a:solidFill>
                            <a:srgbClr val="00294C"/>
                          </a:solidFill>
                          <a:effectLst/>
                        </a:rPr>
                        <a:t>Comm</a:t>
                      </a:r>
                      <a:endParaRPr lang="en-US" sz="1200" b="0" i="0" u="none" strike="noStrike" dirty="0">
                        <a:solidFill>
                          <a:srgbClr val="00294C"/>
                        </a:solidFill>
                        <a:effectLst/>
                        <a:latin typeface="+mn-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rgbClr val="00294C"/>
                          </a:solidFill>
                          <a:effectLst/>
                        </a:rPr>
                        <a:t>Doctor</a:t>
                      </a:r>
                      <a:br>
                        <a:rPr lang="en-US" sz="1200" b="0" u="none" strike="noStrike" dirty="0">
                          <a:solidFill>
                            <a:srgbClr val="00294C"/>
                          </a:solidFill>
                          <a:effectLst/>
                        </a:rPr>
                      </a:br>
                      <a:r>
                        <a:rPr lang="en-US" sz="1200" b="0" u="none" strike="noStrike" dirty="0">
                          <a:solidFill>
                            <a:srgbClr val="00294C"/>
                          </a:solidFill>
                          <a:effectLst/>
                        </a:rPr>
                        <a:t>Comm</a:t>
                      </a:r>
                      <a:endParaRPr lang="en-US" sz="1200" b="0" i="0" u="none" strike="noStrike" dirty="0">
                        <a:solidFill>
                          <a:srgbClr val="00294C"/>
                        </a:solidFill>
                        <a:effectLst/>
                        <a:latin typeface="+mn-lt"/>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78%</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83%</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82%</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85%</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87%</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77%</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79%</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81%</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84%</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85%</a:t>
                      </a:r>
                    </a:p>
                  </a:txBody>
                  <a:tcPr marL="0" marR="0" marT="0" marB="0" anchor="ctr"/>
                </a:tc>
                <a:extLst>
                  <a:ext uri="{0D108BD9-81ED-4DB2-BD59-A6C34878D82A}">
                    <a16:rowId xmlns:a16="http://schemas.microsoft.com/office/drawing/2014/main" val="214968595"/>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9" name="Title 3">
            <a:extLst>
              <a:ext uri="{FF2B5EF4-FFF2-40B4-BE49-F238E27FC236}">
                <a16:creationId xmlns:a16="http://schemas.microsoft.com/office/drawing/2014/main" id="{5E0AD209-84DE-4CF3-BF2B-DBAD800A2A64}"/>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br>
              <a:rPr lang="en-US" dirty="0">
                <a:ea typeface="PT Sans" panose="020B0503020203020204" pitchFamily="34" charset="0"/>
                <a:cs typeface="Poppins SemiBold" panose="00000700000000000000" pitchFamily="2" charset="0"/>
              </a:rPr>
            </a:br>
            <a:r>
              <a:rPr lang="en-US" sz="2000" dirty="0">
                <a:latin typeface="+mn-lt"/>
                <a:ea typeface="PT Sans" panose="020B0503020203020204" pitchFamily="34" charset="0"/>
                <a:cs typeface="Poppins SemiBold" panose="00000700000000000000" pitchFamily="2" charset="0"/>
              </a:rPr>
              <a:t>Patient Perspectives Indicator Deep-Dive (CAH)</a:t>
            </a:r>
          </a:p>
        </p:txBody>
      </p:sp>
      <p:graphicFrame>
        <p:nvGraphicFramePr>
          <p:cNvPr id="3" name="Table 2">
            <a:extLst>
              <a:ext uri="{FF2B5EF4-FFF2-40B4-BE49-F238E27FC236}">
                <a16:creationId xmlns:a16="http://schemas.microsoft.com/office/drawing/2014/main" id="{39215BBB-4240-8A2C-51DD-968DEEE25595}"/>
              </a:ext>
            </a:extLst>
          </p:cNvPr>
          <p:cNvGraphicFramePr>
            <a:graphicFrameLocks noGrp="1"/>
          </p:cNvGraphicFramePr>
          <p:nvPr/>
        </p:nvGraphicFramePr>
        <p:xfrm>
          <a:off x="527028" y="4082015"/>
          <a:ext cx="6785501" cy="2078189"/>
        </p:xfrm>
        <a:graphic>
          <a:graphicData uri="http://schemas.openxmlformats.org/drawingml/2006/table">
            <a:tbl>
              <a:tblPr firstRow="1" firstCol="1" bandRow="1">
                <a:tableStyleId>{0E3FDE45-AF77-4B5C-9715-49D594BDF05E}</a:tableStyleId>
              </a:tblPr>
              <a:tblGrid>
                <a:gridCol w="1400529">
                  <a:extLst>
                    <a:ext uri="{9D8B030D-6E8A-4147-A177-3AD203B41FA5}">
                      <a16:colId xmlns:a16="http://schemas.microsoft.com/office/drawing/2014/main" val="4175296767"/>
                    </a:ext>
                  </a:extLst>
                </a:gridCol>
                <a:gridCol w="1169464">
                  <a:extLst>
                    <a:ext uri="{9D8B030D-6E8A-4147-A177-3AD203B41FA5}">
                      <a16:colId xmlns:a16="http://schemas.microsoft.com/office/drawing/2014/main" val="1352075985"/>
                    </a:ext>
                  </a:extLst>
                </a:gridCol>
                <a:gridCol w="1169464">
                  <a:extLst>
                    <a:ext uri="{9D8B030D-6E8A-4147-A177-3AD203B41FA5}">
                      <a16:colId xmlns:a16="http://schemas.microsoft.com/office/drawing/2014/main" val="2030360316"/>
                    </a:ext>
                  </a:extLst>
                </a:gridCol>
                <a:gridCol w="979086">
                  <a:extLst>
                    <a:ext uri="{9D8B030D-6E8A-4147-A177-3AD203B41FA5}">
                      <a16:colId xmlns:a16="http://schemas.microsoft.com/office/drawing/2014/main" val="972445550"/>
                    </a:ext>
                  </a:extLst>
                </a:gridCol>
                <a:gridCol w="988150">
                  <a:extLst>
                    <a:ext uri="{9D8B030D-6E8A-4147-A177-3AD203B41FA5}">
                      <a16:colId xmlns:a16="http://schemas.microsoft.com/office/drawing/2014/main" val="2216352436"/>
                    </a:ext>
                  </a:extLst>
                </a:gridCol>
                <a:gridCol w="1078808">
                  <a:extLst>
                    <a:ext uri="{9D8B030D-6E8A-4147-A177-3AD203B41FA5}">
                      <a16:colId xmlns:a16="http://schemas.microsoft.com/office/drawing/2014/main" val="3937662305"/>
                    </a:ext>
                  </a:extLst>
                </a:gridCol>
              </a:tblGrid>
              <a:tr h="798663">
                <a:tc>
                  <a:txBody>
                    <a:bodyPr/>
                    <a:lstStyle/>
                    <a:p>
                      <a:endParaRPr lang="en-US" sz="1100" b="0" dirty="0">
                        <a:latin typeface="+mj-lt"/>
                      </a:endParaRPr>
                    </a:p>
                  </a:txBody>
                  <a:tcPr marL="73483" marR="73483" marT="36741" marB="36741" anchor="ctr"/>
                </a:tc>
                <a:tc>
                  <a:txBody>
                    <a:bodyPr/>
                    <a:lstStyle/>
                    <a:p>
                      <a:pPr algn="ctr" fontAlgn="b"/>
                      <a:r>
                        <a:rPr lang="en-US" sz="1100" b="0" u="none" strike="noStrike" dirty="0">
                          <a:solidFill>
                            <a:srgbClr val="00294C"/>
                          </a:solidFill>
                          <a:effectLst/>
                        </a:rPr>
                        <a:t>Staff Responsiveness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Medications </a:t>
                      </a:r>
                      <a:br>
                        <a:rPr lang="en-US" sz="1100" b="0" u="none" strike="noStrike" dirty="0">
                          <a:solidFill>
                            <a:srgbClr val="00294C"/>
                          </a:solidFill>
                          <a:effectLst/>
                        </a:rPr>
                      </a:br>
                      <a:r>
                        <a:rPr lang="en-US" sz="1100" b="0" u="none" strike="noStrike" dirty="0">
                          <a:solidFill>
                            <a:srgbClr val="00294C"/>
                          </a:solidFill>
                          <a:effectLst/>
                        </a:rPr>
                        <a:t>Well Explained</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Discharge Instructions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Care Transitions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Quietness</a:t>
                      </a:r>
                      <a:endParaRPr lang="en-US" sz="1100" b="0" i="0" u="none" strike="noStrike" dirty="0">
                        <a:solidFill>
                          <a:srgbClr val="00294C"/>
                        </a:solidFill>
                        <a:effectLst/>
                        <a:latin typeface="+mn-lt"/>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78%</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88%</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57%</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75%</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CAH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76%</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67%</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89%</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57%</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68%</a:t>
                      </a:r>
                    </a:p>
                  </a:txBody>
                  <a:tcPr marL="0" marR="0" marT="0" marB="0" anchor="ctr"/>
                </a:tc>
                <a:extLst>
                  <a:ext uri="{0D108BD9-81ED-4DB2-BD59-A6C34878D82A}">
                    <a16:rowId xmlns:a16="http://schemas.microsoft.com/office/drawing/2014/main" val="214968595"/>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8" name="TextBox 7">
            <a:extLst>
              <a:ext uri="{FF2B5EF4-FFF2-40B4-BE49-F238E27FC236}">
                <a16:creationId xmlns:a16="http://schemas.microsoft.com/office/drawing/2014/main" id="{D3838992-E1EA-E5E7-EBAF-DD6A6E2B863F}"/>
              </a:ext>
            </a:extLst>
          </p:cNvPr>
          <p:cNvSpPr txBox="1"/>
          <p:nvPr/>
        </p:nvSpPr>
        <p:spPr>
          <a:xfrm>
            <a:off x="7788315" y="4937116"/>
            <a:ext cx="4156035" cy="772904"/>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That said, percentages in individual domains like ‘medications well explained’ and ‘care transitions’ indicate opportunity for improvement. </a:t>
            </a:r>
          </a:p>
        </p:txBody>
      </p:sp>
      <p:sp>
        <p:nvSpPr>
          <p:cNvPr id="10" name="TextBox 9">
            <a:extLst>
              <a:ext uri="{FF2B5EF4-FFF2-40B4-BE49-F238E27FC236}">
                <a16:creationId xmlns:a16="http://schemas.microsoft.com/office/drawing/2014/main" id="{3A8B43A5-384C-EA9D-A6AE-58F9F404FB60}"/>
              </a:ext>
            </a:extLst>
          </p:cNvPr>
          <p:cNvSpPr txBox="1"/>
          <p:nvPr/>
        </p:nvSpPr>
        <p:spPr>
          <a:xfrm>
            <a:off x="7928003" y="2645416"/>
            <a:ext cx="4016347" cy="772904"/>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Overall, the state’s CAHs are either outperforming or matching their national peers across the 10 domains of HCAHPS. </a:t>
            </a:r>
          </a:p>
        </p:txBody>
      </p:sp>
    </p:spTree>
    <p:extLst>
      <p:ext uri="{BB962C8B-B14F-4D97-AF65-F5344CB8AC3E}">
        <p14:creationId xmlns:p14="http://schemas.microsoft.com/office/powerpoint/2010/main" val="660549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95D9F-0CB9-33C0-7A40-360714DC63C4}"/>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7B04515-9611-543A-330B-DEC5FD1C853F}"/>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7" name="Object 6" hidden="1">
                        <a:extLst>
                          <a:ext uri="{FF2B5EF4-FFF2-40B4-BE49-F238E27FC236}">
                            <a16:creationId xmlns:a16="http://schemas.microsoft.com/office/drawing/2014/main" id="{97B04515-9611-543A-330B-DEC5FD1C853F}"/>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aphicFrame>
        <p:nvGraphicFramePr>
          <p:cNvPr id="21" name="Table 20">
            <a:extLst>
              <a:ext uri="{FF2B5EF4-FFF2-40B4-BE49-F238E27FC236}">
                <a16:creationId xmlns:a16="http://schemas.microsoft.com/office/drawing/2014/main" id="{C29843FD-00C1-57EB-B063-A32BC75AF5FE}"/>
              </a:ext>
            </a:extLst>
          </p:cNvPr>
          <p:cNvGraphicFramePr>
            <a:graphicFrameLocks noGrp="1"/>
          </p:cNvGraphicFramePr>
          <p:nvPr/>
        </p:nvGraphicFramePr>
        <p:xfrm>
          <a:off x="527027" y="1606322"/>
          <a:ext cx="6785501" cy="2078189"/>
        </p:xfrm>
        <a:graphic>
          <a:graphicData uri="http://schemas.openxmlformats.org/drawingml/2006/table">
            <a:tbl>
              <a:tblPr firstRow="1" firstCol="1" bandRow="1">
                <a:tableStyleId>{0E3FDE45-AF77-4B5C-9715-49D594BDF05E}</a:tableStyleId>
              </a:tblPr>
              <a:tblGrid>
                <a:gridCol w="1400529">
                  <a:extLst>
                    <a:ext uri="{9D8B030D-6E8A-4147-A177-3AD203B41FA5}">
                      <a16:colId xmlns:a16="http://schemas.microsoft.com/office/drawing/2014/main" val="4175296767"/>
                    </a:ext>
                  </a:extLst>
                </a:gridCol>
                <a:gridCol w="1169464">
                  <a:extLst>
                    <a:ext uri="{9D8B030D-6E8A-4147-A177-3AD203B41FA5}">
                      <a16:colId xmlns:a16="http://schemas.microsoft.com/office/drawing/2014/main" val="1352075985"/>
                    </a:ext>
                  </a:extLst>
                </a:gridCol>
                <a:gridCol w="1169464">
                  <a:extLst>
                    <a:ext uri="{9D8B030D-6E8A-4147-A177-3AD203B41FA5}">
                      <a16:colId xmlns:a16="http://schemas.microsoft.com/office/drawing/2014/main" val="2030360316"/>
                    </a:ext>
                  </a:extLst>
                </a:gridCol>
                <a:gridCol w="979086">
                  <a:extLst>
                    <a:ext uri="{9D8B030D-6E8A-4147-A177-3AD203B41FA5}">
                      <a16:colId xmlns:a16="http://schemas.microsoft.com/office/drawing/2014/main" val="972445550"/>
                    </a:ext>
                  </a:extLst>
                </a:gridCol>
                <a:gridCol w="988150">
                  <a:extLst>
                    <a:ext uri="{9D8B030D-6E8A-4147-A177-3AD203B41FA5}">
                      <a16:colId xmlns:a16="http://schemas.microsoft.com/office/drawing/2014/main" val="2216352436"/>
                    </a:ext>
                  </a:extLst>
                </a:gridCol>
                <a:gridCol w="1078808">
                  <a:extLst>
                    <a:ext uri="{9D8B030D-6E8A-4147-A177-3AD203B41FA5}">
                      <a16:colId xmlns:a16="http://schemas.microsoft.com/office/drawing/2014/main" val="3937662305"/>
                    </a:ext>
                  </a:extLst>
                </a:gridCol>
              </a:tblGrid>
              <a:tr h="798663">
                <a:tc>
                  <a:txBody>
                    <a:bodyPr/>
                    <a:lstStyle/>
                    <a:p>
                      <a:endParaRPr lang="en-US" sz="1100" b="0" dirty="0">
                        <a:latin typeface="+mj-lt"/>
                      </a:endParaRPr>
                    </a:p>
                  </a:txBody>
                  <a:tcPr marL="73483" marR="73483" marT="36741" marB="36741" anchor="ctr"/>
                </a:tc>
                <a:tc>
                  <a:txBody>
                    <a:bodyPr/>
                    <a:lstStyle/>
                    <a:p>
                      <a:pPr algn="ctr" fontAlgn="b"/>
                      <a:r>
                        <a:rPr lang="en-US" sz="1200" b="0" u="none" strike="noStrike" dirty="0">
                          <a:solidFill>
                            <a:srgbClr val="00294C"/>
                          </a:solidFill>
                          <a:effectLst/>
                        </a:rPr>
                        <a:t>Definitely Recommend</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Rating 9 or 10</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Cleanliness</a:t>
                      </a:r>
                      <a:endParaRPr lang="en-US" sz="1200" b="0" i="0" u="none" strike="noStrike" dirty="0">
                        <a:solidFill>
                          <a:srgbClr val="00294C"/>
                        </a:solidFill>
                        <a:effectLst/>
                        <a:latin typeface="+mn-lt"/>
                      </a:endParaRPr>
                    </a:p>
                  </a:txBody>
                  <a:tcPr marL="0" marR="0" marT="0" marB="0" anchor="ctr"/>
                </a:tc>
                <a:tc>
                  <a:txBody>
                    <a:bodyPr/>
                    <a:lstStyle/>
                    <a:p>
                      <a:pPr algn="ctr" fontAlgn="b"/>
                      <a:r>
                        <a:rPr lang="en-US" sz="1200" b="0" u="none" strike="noStrike" dirty="0">
                          <a:solidFill>
                            <a:srgbClr val="00294C"/>
                          </a:solidFill>
                          <a:effectLst/>
                        </a:rPr>
                        <a:t>Nurse </a:t>
                      </a:r>
                      <a:br>
                        <a:rPr lang="en-US" sz="1200" b="0" u="none" strike="noStrike" dirty="0">
                          <a:solidFill>
                            <a:srgbClr val="00294C"/>
                          </a:solidFill>
                          <a:effectLst/>
                        </a:rPr>
                      </a:br>
                      <a:r>
                        <a:rPr lang="en-US" sz="1200" b="0" u="none" strike="noStrike" dirty="0">
                          <a:solidFill>
                            <a:srgbClr val="00294C"/>
                          </a:solidFill>
                          <a:effectLst/>
                        </a:rPr>
                        <a:t>Comm</a:t>
                      </a:r>
                      <a:endParaRPr lang="en-US" sz="1200" b="0" i="0" u="none" strike="noStrike" dirty="0">
                        <a:solidFill>
                          <a:srgbClr val="00294C"/>
                        </a:solidFill>
                        <a:effectLst/>
                        <a:latin typeface="+mn-lt"/>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u="none" strike="noStrike" dirty="0">
                          <a:solidFill>
                            <a:srgbClr val="00294C"/>
                          </a:solidFill>
                          <a:effectLst/>
                        </a:rPr>
                        <a:t>Doctor</a:t>
                      </a:r>
                      <a:br>
                        <a:rPr lang="en-US" sz="1200" b="0" u="none" strike="noStrike" dirty="0">
                          <a:solidFill>
                            <a:srgbClr val="00294C"/>
                          </a:solidFill>
                          <a:effectLst/>
                        </a:rPr>
                      </a:br>
                      <a:r>
                        <a:rPr lang="en-US" sz="1200" b="0" u="none" strike="noStrike" dirty="0">
                          <a:solidFill>
                            <a:srgbClr val="00294C"/>
                          </a:solidFill>
                          <a:effectLst/>
                        </a:rPr>
                        <a:t>Comm</a:t>
                      </a:r>
                      <a:endParaRPr lang="en-US" sz="1200" b="0" i="0" u="none" strike="noStrike" dirty="0">
                        <a:solidFill>
                          <a:srgbClr val="00294C"/>
                        </a:solidFill>
                        <a:effectLst/>
                        <a:latin typeface="+mn-lt"/>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RPPS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65%</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72%</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75%</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79%</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77%</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RPPS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66%</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71%</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74%</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81%</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80%</a:t>
                      </a:r>
                    </a:p>
                  </a:txBody>
                  <a:tcPr marL="0" marR="0" marT="0" marB="0" anchor="ctr"/>
                </a:tc>
                <a:extLst>
                  <a:ext uri="{0D108BD9-81ED-4DB2-BD59-A6C34878D82A}">
                    <a16:rowId xmlns:a16="http://schemas.microsoft.com/office/drawing/2014/main" val="214968595"/>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9" name="Title 3">
            <a:extLst>
              <a:ext uri="{FF2B5EF4-FFF2-40B4-BE49-F238E27FC236}">
                <a16:creationId xmlns:a16="http://schemas.microsoft.com/office/drawing/2014/main" id="{6170EE7C-CCA2-E9D9-9909-0046DE3645FF}"/>
              </a:ext>
            </a:extLst>
          </p:cNvPr>
          <p:cNvSpPr>
            <a:spLocks noGrp="1"/>
          </p:cNvSpPr>
          <p:nvPr>
            <p:ph type="title"/>
          </p:nvPr>
        </p:nvSpPr>
        <p:spPr/>
        <p:txBody>
          <a:bodyPr vert="horz"/>
          <a:lstStyle/>
          <a:p>
            <a:r>
              <a:rPr lang="en-US" dirty="0">
                <a:latin typeface="Times New Roman" panose="02020603050405020304" pitchFamily="18" charset="0"/>
                <a:ea typeface="PT Sans" panose="020B0503020203020204" pitchFamily="34" charset="0"/>
                <a:cs typeface="Times New Roman" panose="02020603050405020304" pitchFamily="18" charset="0"/>
              </a:rPr>
              <a:t>Chartis Rural Hospital Performance INDEX</a:t>
            </a:r>
            <a:br>
              <a:rPr lang="en-US" dirty="0">
                <a:ea typeface="PT Sans" panose="020B0503020203020204" pitchFamily="34" charset="0"/>
                <a:cs typeface="Poppins SemiBold" panose="00000700000000000000" pitchFamily="2" charset="0"/>
              </a:rPr>
            </a:br>
            <a:r>
              <a:rPr lang="en-US" sz="2000" dirty="0">
                <a:latin typeface="+mn-lt"/>
                <a:ea typeface="PT Sans" panose="020B0503020203020204" pitchFamily="34" charset="0"/>
                <a:cs typeface="Poppins SemiBold" panose="00000700000000000000" pitchFamily="2" charset="0"/>
              </a:rPr>
              <a:t>Patient Perspectives Indicator Deep-Dive (RPPS)</a:t>
            </a:r>
          </a:p>
        </p:txBody>
      </p:sp>
      <p:graphicFrame>
        <p:nvGraphicFramePr>
          <p:cNvPr id="3" name="Table 2">
            <a:extLst>
              <a:ext uri="{FF2B5EF4-FFF2-40B4-BE49-F238E27FC236}">
                <a16:creationId xmlns:a16="http://schemas.microsoft.com/office/drawing/2014/main" id="{701D42D7-7861-BDBB-4EB0-8C49C4AC8A44}"/>
              </a:ext>
            </a:extLst>
          </p:cNvPr>
          <p:cNvGraphicFramePr>
            <a:graphicFrameLocks noGrp="1"/>
          </p:cNvGraphicFramePr>
          <p:nvPr/>
        </p:nvGraphicFramePr>
        <p:xfrm>
          <a:off x="527028" y="4082015"/>
          <a:ext cx="6785501" cy="2078189"/>
        </p:xfrm>
        <a:graphic>
          <a:graphicData uri="http://schemas.openxmlformats.org/drawingml/2006/table">
            <a:tbl>
              <a:tblPr firstRow="1" firstCol="1" bandRow="1">
                <a:tableStyleId>{0E3FDE45-AF77-4B5C-9715-49D594BDF05E}</a:tableStyleId>
              </a:tblPr>
              <a:tblGrid>
                <a:gridCol w="1400529">
                  <a:extLst>
                    <a:ext uri="{9D8B030D-6E8A-4147-A177-3AD203B41FA5}">
                      <a16:colId xmlns:a16="http://schemas.microsoft.com/office/drawing/2014/main" val="4175296767"/>
                    </a:ext>
                  </a:extLst>
                </a:gridCol>
                <a:gridCol w="1169464">
                  <a:extLst>
                    <a:ext uri="{9D8B030D-6E8A-4147-A177-3AD203B41FA5}">
                      <a16:colId xmlns:a16="http://schemas.microsoft.com/office/drawing/2014/main" val="1352075985"/>
                    </a:ext>
                  </a:extLst>
                </a:gridCol>
                <a:gridCol w="1169464">
                  <a:extLst>
                    <a:ext uri="{9D8B030D-6E8A-4147-A177-3AD203B41FA5}">
                      <a16:colId xmlns:a16="http://schemas.microsoft.com/office/drawing/2014/main" val="2030360316"/>
                    </a:ext>
                  </a:extLst>
                </a:gridCol>
                <a:gridCol w="979086">
                  <a:extLst>
                    <a:ext uri="{9D8B030D-6E8A-4147-A177-3AD203B41FA5}">
                      <a16:colId xmlns:a16="http://schemas.microsoft.com/office/drawing/2014/main" val="972445550"/>
                    </a:ext>
                  </a:extLst>
                </a:gridCol>
                <a:gridCol w="988150">
                  <a:extLst>
                    <a:ext uri="{9D8B030D-6E8A-4147-A177-3AD203B41FA5}">
                      <a16:colId xmlns:a16="http://schemas.microsoft.com/office/drawing/2014/main" val="2216352436"/>
                    </a:ext>
                  </a:extLst>
                </a:gridCol>
                <a:gridCol w="1078808">
                  <a:extLst>
                    <a:ext uri="{9D8B030D-6E8A-4147-A177-3AD203B41FA5}">
                      <a16:colId xmlns:a16="http://schemas.microsoft.com/office/drawing/2014/main" val="3937662305"/>
                    </a:ext>
                  </a:extLst>
                </a:gridCol>
              </a:tblGrid>
              <a:tr h="798663">
                <a:tc>
                  <a:txBody>
                    <a:bodyPr/>
                    <a:lstStyle/>
                    <a:p>
                      <a:endParaRPr lang="en-US" sz="1100" b="0" dirty="0">
                        <a:latin typeface="+mj-lt"/>
                      </a:endParaRPr>
                    </a:p>
                  </a:txBody>
                  <a:tcPr marL="73483" marR="73483" marT="36741" marB="36741" anchor="ctr"/>
                </a:tc>
                <a:tc>
                  <a:txBody>
                    <a:bodyPr/>
                    <a:lstStyle/>
                    <a:p>
                      <a:pPr algn="ctr" fontAlgn="b"/>
                      <a:r>
                        <a:rPr lang="en-US" sz="1100" b="0" u="none" strike="noStrike" dirty="0">
                          <a:solidFill>
                            <a:srgbClr val="00294C"/>
                          </a:solidFill>
                          <a:effectLst/>
                        </a:rPr>
                        <a:t>Staff Responsiveness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Medications </a:t>
                      </a:r>
                      <a:br>
                        <a:rPr lang="en-US" sz="1100" b="0" u="none" strike="noStrike" dirty="0">
                          <a:solidFill>
                            <a:srgbClr val="00294C"/>
                          </a:solidFill>
                          <a:effectLst/>
                        </a:rPr>
                      </a:br>
                      <a:r>
                        <a:rPr lang="en-US" sz="1100" b="0" u="none" strike="noStrike" dirty="0">
                          <a:solidFill>
                            <a:srgbClr val="00294C"/>
                          </a:solidFill>
                          <a:effectLst/>
                        </a:rPr>
                        <a:t>Well Explained</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Discharge Instructions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Care Transitions</a:t>
                      </a:r>
                      <a:endParaRPr lang="en-US" sz="1100" b="0" i="0" u="none" strike="noStrike" dirty="0">
                        <a:solidFill>
                          <a:srgbClr val="00294C"/>
                        </a:solidFill>
                        <a:effectLst/>
                        <a:latin typeface="+mn-lt"/>
                      </a:endParaRPr>
                    </a:p>
                  </a:txBody>
                  <a:tcPr marL="0" marR="0" marT="0" marB="0" anchor="ctr"/>
                </a:tc>
                <a:tc>
                  <a:txBody>
                    <a:bodyPr/>
                    <a:lstStyle/>
                    <a:p>
                      <a:pPr algn="ctr" fontAlgn="b"/>
                      <a:r>
                        <a:rPr lang="en-US" sz="1100" b="0" u="none" strike="noStrike" dirty="0">
                          <a:solidFill>
                            <a:srgbClr val="00294C"/>
                          </a:solidFill>
                          <a:effectLst/>
                        </a:rPr>
                        <a:t>Quietness</a:t>
                      </a:r>
                      <a:endParaRPr lang="en-US" sz="1100" b="0" i="0" u="none" strike="noStrike" dirty="0">
                        <a:solidFill>
                          <a:srgbClr val="00294C"/>
                        </a:solidFill>
                        <a:effectLst/>
                        <a:latin typeface="+mn-lt"/>
                      </a:endParaRPr>
                    </a:p>
                  </a:txBody>
                  <a:tcPr marL="0" marR="0" marT="0" marB="0" anchor="ctr"/>
                </a:tc>
                <a:extLst>
                  <a:ext uri="{0D108BD9-81ED-4DB2-BD59-A6C34878D82A}">
                    <a16:rowId xmlns:a16="http://schemas.microsoft.com/office/drawing/2014/main" val="2808439614"/>
                  </a:ext>
                </a:extLst>
              </a:tr>
              <a:tr h="519202">
                <a:tc>
                  <a:txBody>
                    <a:bodyPr/>
                    <a:lstStyle/>
                    <a:p>
                      <a:r>
                        <a:rPr lang="en-US" sz="1100" b="1" u="none" strike="noStrike" kern="1200" dirty="0">
                          <a:solidFill>
                            <a:srgbClr val="00294C"/>
                          </a:solidFill>
                          <a:effectLst/>
                        </a:rPr>
                        <a:t>NE RPPS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61%</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60%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88%</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50%</a:t>
                      </a:r>
                    </a:p>
                  </a:txBody>
                  <a:tcPr marL="6350" marR="6350" marT="6350" marB="0" anchor="ctr"/>
                </a:tc>
                <a:tc>
                  <a:txBody>
                    <a:bodyPr/>
                    <a:lstStyle/>
                    <a:p>
                      <a:pPr algn="ctr" fontAlgn="b"/>
                      <a:r>
                        <a:rPr kumimoji="0" lang="en-US" sz="1400" b="0" i="0" u="none" strike="noStrike" kern="1200" cap="none" spc="0" normalizeH="0" baseline="0" dirty="0">
                          <a:ln>
                            <a:noFill/>
                          </a:ln>
                          <a:solidFill>
                            <a:prstClr val="black"/>
                          </a:solidFill>
                          <a:effectLst/>
                          <a:uLnTx/>
                          <a:uFillTx/>
                          <a:latin typeface="Segoe UI Semibold"/>
                          <a:ea typeface="+mn-ea"/>
                          <a:cs typeface="+mn-cs"/>
                        </a:rPr>
                        <a:t>64%</a:t>
                      </a:r>
                    </a:p>
                  </a:txBody>
                  <a:tcPr marL="6350" marR="6350" marT="6350" marB="0" anchor="ctr"/>
                </a:tc>
                <a:extLst>
                  <a:ext uri="{0D108BD9-81ED-4DB2-BD59-A6C34878D82A}">
                    <a16:rowId xmlns:a16="http://schemas.microsoft.com/office/drawing/2014/main" val="712485338"/>
                  </a:ext>
                </a:extLst>
              </a:tr>
              <a:tr h="519202">
                <a:tc>
                  <a:txBody>
                    <a:bodyPr/>
                    <a:lstStyle/>
                    <a:p>
                      <a:r>
                        <a:rPr lang="en-US" sz="1100" b="1" u="none" strike="noStrike" kern="1200" dirty="0">
                          <a:solidFill>
                            <a:srgbClr val="00294C"/>
                          </a:solidFill>
                          <a:effectLst/>
                        </a:rPr>
                        <a:t>U.S. RPPS Median</a:t>
                      </a:r>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68%</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62%</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87%</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51%</a:t>
                      </a:r>
                    </a:p>
                  </a:txBody>
                  <a:tcPr marL="0" marR="0" marT="0" marB="0" anchor="ctr"/>
                </a:tc>
                <a:tc>
                  <a:txBody>
                    <a:bodyPr/>
                    <a:lstStyle>
                      <a:lvl1pPr marL="0" algn="l" defTabSz="914400" rtl="0" eaLnBrk="1" latinLnBrk="0" hangingPunct="1">
                        <a:defRPr sz="1800" kern="1200">
                          <a:solidFill>
                            <a:schemeClr val="tx1"/>
                          </a:solidFill>
                          <a:latin typeface="Segoe UI Semibold"/>
                        </a:defRPr>
                      </a:lvl1pPr>
                      <a:lvl2pPr marL="457200" algn="l" defTabSz="914400" rtl="0" eaLnBrk="1" latinLnBrk="0" hangingPunct="1">
                        <a:defRPr sz="1800" kern="1200">
                          <a:solidFill>
                            <a:schemeClr val="tx1"/>
                          </a:solidFill>
                          <a:latin typeface="Segoe UI Semibold"/>
                        </a:defRPr>
                      </a:lvl2pPr>
                      <a:lvl3pPr marL="914400" algn="l" defTabSz="914400" rtl="0" eaLnBrk="1" latinLnBrk="0" hangingPunct="1">
                        <a:defRPr sz="1800" kern="1200">
                          <a:solidFill>
                            <a:schemeClr val="tx1"/>
                          </a:solidFill>
                          <a:latin typeface="Segoe UI Semibold"/>
                        </a:defRPr>
                      </a:lvl3pPr>
                      <a:lvl4pPr marL="1371600" algn="l" defTabSz="914400" rtl="0" eaLnBrk="1" latinLnBrk="0" hangingPunct="1">
                        <a:defRPr sz="1800" kern="1200">
                          <a:solidFill>
                            <a:schemeClr val="tx1"/>
                          </a:solidFill>
                          <a:latin typeface="Segoe UI Semibold"/>
                        </a:defRPr>
                      </a:lvl4pPr>
                      <a:lvl5pPr marL="1828800" algn="l" defTabSz="914400" rtl="0" eaLnBrk="1" latinLnBrk="0" hangingPunct="1">
                        <a:defRPr sz="1800" kern="1200">
                          <a:solidFill>
                            <a:schemeClr val="tx1"/>
                          </a:solidFill>
                          <a:latin typeface="Segoe UI Semibold"/>
                        </a:defRPr>
                      </a:lvl5pPr>
                      <a:lvl6pPr marL="2286000" algn="l" defTabSz="914400" rtl="0" eaLnBrk="1" latinLnBrk="0" hangingPunct="1">
                        <a:defRPr sz="1800" kern="1200">
                          <a:solidFill>
                            <a:schemeClr val="tx1"/>
                          </a:solidFill>
                          <a:latin typeface="Segoe UI Semibold"/>
                        </a:defRPr>
                      </a:lvl6pPr>
                      <a:lvl7pPr marL="2743200" algn="l" defTabSz="914400" rtl="0" eaLnBrk="1" latinLnBrk="0" hangingPunct="1">
                        <a:defRPr sz="1800" kern="1200">
                          <a:solidFill>
                            <a:schemeClr val="tx1"/>
                          </a:solidFill>
                          <a:latin typeface="Segoe UI Semibold"/>
                        </a:defRPr>
                      </a:lvl7pPr>
                      <a:lvl8pPr marL="3200400" algn="l" defTabSz="914400" rtl="0" eaLnBrk="1" latinLnBrk="0" hangingPunct="1">
                        <a:defRPr sz="1800" kern="1200">
                          <a:solidFill>
                            <a:schemeClr val="tx1"/>
                          </a:solidFill>
                          <a:latin typeface="Segoe UI Semibold"/>
                        </a:defRPr>
                      </a:lvl8pPr>
                      <a:lvl9pPr marL="3657600" algn="l" defTabSz="914400" rtl="0" eaLnBrk="1" latinLnBrk="0" hangingPunct="1">
                        <a:defRPr sz="1800" kern="1200">
                          <a:solidFill>
                            <a:schemeClr val="tx1"/>
                          </a:solidFill>
                          <a:latin typeface="Segoe UI Semibold"/>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dirty="0">
                          <a:ln>
                            <a:noFill/>
                          </a:ln>
                          <a:solidFill>
                            <a:prstClr val="black"/>
                          </a:solidFill>
                          <a:effectLst/>
                          <a:uLnTx/>
                          <a:uFillTx/>
                          <a:latin typeface="Segoe UI Semibold"/>
                          <a:ea typeface="+mn-ea"/>
                          <a:cs typeface="+mn-cs"/>
                        </a:rPr>
                        <a:t>63%</a:t>
                      </a:r>
                    </a:p>
                  </a:txBody>
                  <a:tcPr marL="0" marR="0" marT="0" marB="0" anchor="ctr"/>
                </a:tc>
                <a:extLst>
                  <a:ext uri="{0D108BD9-81ED-4DB2-BD59-A6C34878D82A}">
                    <a16:rowId xmlns:a16="http://schemas.microsoft.com/office/drawing/2014/main" val="214968595"/>
                  </a:ext>
                </a:extLst>
              </a:tr>
              <a:tr h="232809">
                <a:tc>
                  <a:txBody>
                    <a:bodyPr/>
                    <a:lstStyle/>
                    <a:p>
                      <a:endParaRPr lang="en-US" sz="1100" b="1" i="0" u="none" strike="noStrike" kern="1200" dirty="0">
                        <a:solidFill>
                          <a:srgbClr val="00294C"/>
                        </a:solidFill>
                        <a:effectLst/>
                        <a:latin typeface="+mj-lt"/>
                        <a:ea typeface="+mn-ea"/>
                        <a:cs typeface="+mn-cs"/>
                      </a:endParaRPr>
                    </a:p>
                  </a:txBody>
                  <a:tcPr marL="73483" marR="73483" marT="36741" marB="36741"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algn="ctr" fontAlgn="ctr"/>
                      <a:endParaRPr lang="en-US" sz="1400" b="0" i="0" u="none" strike="noStrike" dirty="0">
                        <a:solidFill>
                          <a:schemeClr val="tx1"/>
                        </a:solidFill>
                        <a:effectLst/>
                        <a:latin typeface="+mn-lt"/>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5103" marR="5103" marT="5103"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mn-lt"/>
                        <a:ea typeface="+mn-ea"/>
                        <a:cs typeface="+mn-cs"/>
                      </a:endParaRPr>
                    </a:p>
                  </a:txBody>
                  <a:tcPr marL="0" marR="0" marT="0" marB="0" anchor="ctr"/>
                </a:tc>
                <a:extLst>
                  <a:ext uri="{0D108BD9-81ED-4DB2-BD59-A6C34878D82A}">
                    <a16:rowId xmlns:a16="http://schemas.microsoft.com/office/drawing/2014/main" val="1435663187"/>
                  </a:ext>
                </a:extLst>
              </a:tr>
            </a:tbl>
          </a:graphicData>
        </a:graphic>
      </p:graphicFrame>
      <p:sp>
        <p:nvSpPr>
          <p:cNvPr id="5" name="Rectangle 4">
            <a:extLst>
              <a:ext uri="{FF2B5EF4-FFF2-40B4-BE49-F238E27FC236}">
                <a16:creationId xmlns:a16="http://schemas.microsoft.com/office/drawing/2014/main" id="{634F4CE2-924A-1E4C-2277-4FEECB8B7009}"/>
              </a:ext>
            </a:extLst>
          </p:cNvPr>
          <p:cNvSpPr/>
          <p:nvPr/>
        </p:nvSpPr>
        <p:spPr>
          <a:xfrm>
            <a:off x="2136807" y="4937116"/>
            <a:ext cx="712270" cy="95844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 name="TextBox 7">
            <a:extLst>
              <a:ext uri="{FF2B5EF4-FFF2-40B4-BE49-F238E27FC236}">
                <a16:creationId xmlns:a16="http://schemas.microsoft.com/office/drawing/2014/main" id="{554A90B2-8471-5F19-50EB-D5980A002DD2}"/>
              </a:ext>
            </a:extLst>
          </p:cNvPr>
          <p:cNvSpPr txBox="1"/>
          <p:nvPr/>
        </p:nvSpPr>
        <p:spPr>
          <a:xfrm>
            <a:off x="7788315" y="4937116"/>
            <a:ext cx="4071589" cy="1005596"/>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The area of greatest opportunity for improvement is ‘staff responsiveness.’ In this domain the state’s Rural &amp; Community Hospitals are under performing by 7 percentage points. </a:t>
            </a:r>
          </a:p>
        </p:txBody>
      </p:sp>
      <p:sp>
        <p:nvSpPr>
          <p:cNvPr id="10" name="TextBox 9">
            <a:extLst>
              <a:ext uri="{FF2B5EF4-FFF2-40B4-BE49-F238E27FC236}">
                <a16:creationId xmlns:a16="http://schemas.microsoft.com/office/drawing/2014/main" id="{FFC053C0-9FE9-8E0D-9F1D-9E96647C783F}"/>
              </a:ext>
            </a:extLst>
          </p:cNvPr>
          <p:cNvSpPr txBox="1"/>
          <p:nvPr/>
        </p:nvSpPr>
        <p:spPr>
          <a:xfrm>
            <a:off x="7983247" y="2551821"/>
            <a:ext cx="3876657" cy="1005596"/>
          </a:xfrm>
          <a:prstGeom prst="rect">
            <a:avLst/>
          </a:prstGeom>
          <a:noFill/>
        </p:spPr>
        <p:txBody>
          <a:bodyPr wrap="square" rtlCol="0">
            <a:spAutoFit/>
          </a:bodyPr>
          <a:lstStyle/>
          <a:p>
            <a:pPr marL="0" marR="0" lvl="0" indent="0" algn="l" defTabSz="457200" rtl="0" eaLnBrk="1" fontAlgn="auto" latinLnBrk="0" hangingPunct="1">
              <a:lnSpc>
                <a:spcPct val="108000"/>
              </a:lnSpc>
              <a:spcBef>
                <a:spcPts val="300"/>
              </a:spcBef>
              <a:spcAft>
                <a:spcPts val="900"/>
              </a:spcAft>
              <a:buClr>
                <a:srgbClr val="00294C"/>
              </a:buClr>
              <a:buSzPct val="100000"/>
              <a:buFontTx/>
              <a:buNone/>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mn-cs"/>
              </a:rPr>
              <a:t>Overall, the state’s Rural &amp; Community Hospitals are matching the performance of their national peers across the 10 domains of HCAHPS. </a:t>
            </a:r>
          </a:p>
        </p:txBody>
      </p:sp>
    </p:spTree>
    <p:extLst>
      <p:ext uri="{BB962C8B-B14F-4D97-AF65-F5344CB8AC3E}">
        <p14:creationId xmlns:p14="http://schemas.microsoft.com/office/powerpoint/2010/main" val="222967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6DE13D1-318F-D9E4-86C1-ED632FC25814}"/>
              </a:ext>
            </a:extLst>
          </p:cNvPr>
          <p:cNvPicPr>
            <a:picLocks noChangeAspect="1"/>
          </p:cNvPicPr>
          <p:nvPr/>
        </p:nvPicPr>
        <p:blipFill>
          <a:blip r:embed="rId2"/>
          <a:stretch>
            <a:fillRect/>
          </a:stretch>
        </p:blipFill>
        <p:spPr>
          <a:xfrm>
            <a:off x="5206669" y="1149091"/>
            <a:ext cx="1274914" cy="5092838"/>
          </a:xfrm>
          <a:prstGeom prst="rect">
            <a:avLst/>
          </a:prstGeom>
        </p:spPr>
      </p:pic>
      <p:pic>
        <p:nvPicPr>
          <p:cNvPr id="4" name="Picture 3">
            <a:extLst>
              <a:ext uri="{FF2B5EF4-FFF2-40B4-BE49-F238E27FC236}">
                <a16:creationId xmlns:a16="http://schemas.microsoft.com/office/drawing/2014/main" id="{D85C1D99-6D95-08A8-D441-F0D99DB9E841}"/>
              </a:ext>
            </a:extLst>
          </p:cNvPr>
          <p:cNvPicPr>
            <a:picLocks noChangeAspect="1"/>
          </p:cNvPicPr>
          <p:nvPr/>
        </p:nvPicPr>
        <p:blipFill>
          <a:blip r:embed="rId3"/>
          <a:stretch>
            <a:fillRect/>
          </a:stretch>
        </p:blipFill>
        <p:spPr>
          <a:xfrm>
            <a:off x="2387655" y="1521194"/>
            <a:ext cx="2599196" cy="4701687"/>
          </a:xfrm>
          <a:prstGeom prst="rect">
            <a:avLst/>
          </a:prstGeom>
        </p:spPr>
      </p:pic>
      <p:pic>
        <p:nvPicPr>
          <p:cNvPr id="17" name="Picture 16">
            <a:extLst>
              <a:ext uri="{FF2B5EF4-FFF2-40B4-BE49-F238E27FC236}">
                <a16:creationId xmlns:a16="http://schemas.microsoft.com/office/drawing/2014/main" id="{84FD3A17-0995-6795-CE0F-281CAE1CC83B}"/>
              </a:ext>
            </a:extLst>
          </p:cNvPr>
          <p:cNvPicPr>
            <a:picLocks noChangeAspect="1"/>
          </p:cNvPicPr>
          <p:nvPr/>
        </p:nvPicPr>
        <p:blipFill>
          <a:blip r:embed="rId4"/>
          <a:stretch>
            <a:fillRect/>
          </a:stretch>
        </p:blipFill>
        <p:spPr>
          <a:xfrm>
            <a:off x="6659648" y="1059673"/>
            <a:ext cx="1338902" cy="5093208"/>
          </a:xfrm>
          <a:prstGeom prst="rect">
            <a:avLst/>
          </a:prstGeom>
        </p:spPr>
      </p:pic>
      <p:sp>
        <p:nvSpPr>
          <p:cNvPr id="2" name="Title 1">
            <a:extLst>
              <a:ext uri="{FF2B5EF4-FFF2-40B4-BE49-F238E27FC236}">
                <a16:creationId xmlns:a16="http://schemas.microsoft.com/office/drawing/2014/main" id="{B50B098B-5CAA-61A1-7D19-29F6096BC53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Flex Financials – State and National Medians</a:t>
            </a:r>
          </a:p>
        </p:txBody>
      </p:sp>
      <p:sp>
        <p:nvSpPr>
          <p:cNvPr id="13" name="Rectangle 12">
            <a:extLst>
              <a:ext uri="{FF2B5EF4-FFF2-40B4-BE49-F238E27FC236}">
                <a16:creationId xmlns:a16="http://schemas.microsoft.com/office/drawing/2014/main" id="{529C94B1-2397-64E1-F89B-4DBCBA859492}"/>
              </a:ext>
            </a:extLst>
          </p:cNvPr>
          <p:cNvSpPr/>
          <p:nvPr/>
        </p:nvSpPr>
        <p:spPr>
          <a:xfrm>
            <a:off x="5169599" y="1518642"/>
            <a:ext cx="2663052" cy="223285"/>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8" name="Rectangle 7">
            <a:extLst>
              <a:ext uri="{FF2B5EF4-FFF2-40B4-BE49-F238E27FC236}">
                <a16:creationId xmlns:a16="http://schemas.microsoft.com/office/drawing/2014/main" id="{5A8C76DE-E061-BDA9-2829-6EF7AD3BD87F}"/>
              </a:ext>
            </a:extLst>
          </p:cNvPr>
          <p:cNvSpPr/>
          <p:nvPr/>
        </p:nvSpPr>
        <p:spPr>
          <a:xfrm>
            <a:off x="5164915" y="2500211"/>
            <a:ext cx="2663051" cy="233457"/>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9" name="Rectangle 8">
            <a:extLst>
              <a:ext uri="{FF2B5EF4-FFF2-40B4-BE49-F238E27FC236}">
                <a16:creationId xmlns:a16="http://schemas.microsoft.com/office/drawing/2014/main" id="{19AE3CDC-600A-2BD5-DCE9-542D7275A826}"/>
              </a:ext>
            </a:extLst>
          </p:cNvPr>
          <p:cNvSpPr/>
          <p:nvPr/>
        </p:nvSpPr>
        <p:spPr>
          <a:xfrm>
            <a:off x="5206669" y="3570625"/>
            <a:ext cx="2599196" cy="225772"/>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0" name="Rectangle 9">
            <a:extLst>
              <a:ext uri="{FF2B5EF4-FFF2-40B4-BE49-F238E27FC236}">
                <a16:creationId xmlns:a16="http://schemas.microsoft.com/office/drawing/2014/main" id="{9AE5CFB8-C9CF-BEF6-82BC-DF4FD8007491}"/>
              </a:ext>
            </a:extLst>
          </p:cNvPr>
          <p:cNvSpPr/>
          <p:nvPr/>
        </p:nvSpPr>
        <p:spPr>
          <a:xfrm>
            <a:off x="5206668" y="4857363"/>
            <a:ext cx="2621297" cy="233457"/>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1" name="Rectangle 10">
            <a:extLst>
              <a:ext uri="{FF2B5EF4-FFF2-40B4-BE49-F238E27FC236}">
                <a16:creationId xmlns:a16="http://schemas.microsoft.com/office/drawing/2014/main" id="{80ADE2FF-8034-F143-F957-A4FAA7D1E319}"/>
              </a:ext>
            </a:extLst>
          </p:cNvPr>
          <p:cNvSpPr/>
          <p:nvPr/>
        </p:nvSpPr>
        <p:spPr>
          <a:xfrm>
            <a:off x="5195301" y="5701820"/>
            <a:ext cx="2632663" cy="451061"/>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5" name="Rectangle 4">
            <a:extLst>
              <a:ext uri="{FF2B5EF4-FFF2-40B4-BE49-F238E27FC236}">
                <a16:creationId xmlns:a16="http://schemas.microsoft.com/office/drawing/2014/main" id="{2EA9F6C8-B4E2-BFE5-D727-4CCAD42A6ACB}"/>
              </a:ext>
            </a:extLst>
          </p:cNvPr>
          <p:cNvSpPr/>
          <p:nvPr/>
        </p:nvSpPr>
        <p:spPr>
          <a:xfrm>
            <a:off x="5206669" y="4002133"/>
            <a:ext cx="2600419" cy="377548"/>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18" name="Rectangle 17">
            <a:extLst>
              <a:ext uri="{FF2B5EF4-FFF2-40B4-BE49-F238E27FC236}">
                <a16:creationId xmlns:a16="http://schemas.microsoft.com/office/drawing/2014/main" id="{F5AA3495-F968-5277-B799-A5B1EAF1B266}"/>
              </a:ext>
            </a:extLst>
          </p:cNvPr>
          <p:cNvSpPr/>
          <p:nvPr/>
        </p:nvSpPr>
        <p:spPr>
          <a:xfrm>
            <a:off x="5168345" y="2080813"/>
            <a:ext cx="2663052" cy="223285"/>
          </a:xfrm>
          <a:prstGeom prst="rect">
            <a:avLst/>
          </a:prstGeom>
          <a:noFill/>
          <a:ln w="38100">
            <a:solidFill>
              <a:schemeClr val="accent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Tree>
    <p:extLst>
      <p:ext uri="{BB962C8B-B14F-4D97-AF65-F5344CB8AC3E}">
        <p14:creationId xmlns:p14="http://schemas.microsoft.com/office/powerpoint/2010/main" val="1086954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0C9BAD-4CD3-A2E8-E8EC-01D4FBC1975C}"/>
              </a:ext>
            </a:extLst>
          </p:cNvPr>
          <p:cNvSpPr>
            <a:spLocks noGrp="1"/>
          </p:cNvSpPr>
          <p:nvPr>
            <p:ph type="title"/>
          </p:nvPr>
        </p:nvSpPr>
        <p:spPr/>
        <p:txBody>
          <a:bodyPr/>
          <a:lstStyle/>
          <a:p>
            <a:r>
              <a:rPr lang="en-US" dirty="0"/>
              <a:t>Celebrating the Power of Rural</a:t>
            </a:r>
          </a:p>
        </p:txBody>
      </p:sp>
      <p:pic>
        <p:nvPicPr>
          <p:cNvPr id="6" name="Picture 5" descr="A blue and white logo&#10;&#10;AI-generated content may be incorrect.">
            <a:extLst>
              <a:ext uri="{FF2B5EF4-FFF2-40B4-BE49-F238E27FC236}">
                <a16:creationId xmlns:a16="http://schemas.microsoft.com/office/drawing/2014/main" id="{8A01B2D4-F039-4032-A6F9-2546E4900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554" y="232153"/>
            <a:ext cx="3019796" cy="1509898"/>
          </a:xfrm>
          <a:prstGeom prst="rect">
            <a:avLst/>
          </a:prstGeom>
        </p:spPr>
      </p:pic>
      <p:graphicFrame>
        <p:nvGraphicFramePr>
          <p:cNvPr id="8" name="Table 7">
            <a:extLst>
              <a:ext uri="{FF2B5EF4-FFF2-40B4-BE49-F238E27FC236}">
                <a16:creationId xmlns:a16="http://schemas.microsoft.com/office/drawing/2014/main" id="{E549B4FC-72D4-85F0-EC63-019EDD2536C6}"/>
              </a:ext>
            </a:extLst>
          </p:cNvPr>
          <p:cNvGraphicFramePr>
            <a:graphicFrameLocks noGrp="1"/>
          </p:cNvGraphicFramePr>
          <p:nvPr>
            <p:extLst>
              <p:ext uri="{D42A27DB-BD31-4B8C-83A1-F6EECF244321}">
                <p14:modId xmlns:p14="http://schemas.microsoft.com/office/powerpoint/2010/main" val="1729475368"/>
              </p:ext>
            </p:extLst>
          </p:nvPr>
        </p:nvGraphicFramePr>
        <p:xfrm>
          <a:off x="595549" y="2591642"/>
          <a:ext cx="4862800" cy="3075940"/>
        </p:xfrm>
        <a:graphic>
          <a:graphicData uri="http://schemas.openxmlformats.org/drawingml/2006/table">
            <a:tbl>
              <a:tblPr>
                <a:tableStyleId>{5C22544A-7EE6-4342-B048-85BDC9FD1C3A}</a:tableStyleId>
              </a:tblPr>
              <a:tblGrid>
                <a:gridCol w="3542658">
                  <a:extLst>
                    <a:ext uri="{9D8B030D-6E8A-4147-A177-3AD203B41FA5}">
                      <a16:colId xmlns:a16="http://schemas.microsoft.com/office/drawing/2014/main" val="3810714886"/>
                    </a:ext>
                  </a:extLst>
                </a:gridCol>
                <a:gridCol w="1320142">
                  <a:extLst>
                    <a:ext uri="{9D8B030D-6E8A-4147-A177-3AD203B41FA5}">
                      <a16:colId xmlns:a16="http://schemas.microsoft.com/office/drawing/2014/main" val="3904714211"/>
                    </a:ext>
                  </a:extLst>
                </a:gridCol>
              </a:tblGrid>
              <a:tr h="184150">
                <a:tc>
                  <a:txBody>
                    <a:bodyPr/>
                    <a:lstStyle/>
                    <a:p>
                      <a:pPr algn="l" fontAlgn="b">
                        <a:buNone/>
                      </a:pPr>
                      <a:r>
                        <a:rPr lang="en-US" sz="1400" u="none" strike="noStrike">
                          <a:effectLst/>
                        </a:rPr>
                        <a:t>ANTELOPE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NELIGH</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679601754"/>
                  </a:ext>
                </a:extLst>
              </a:tr>
              <a:tr h="184150">
                <a:tc>
                  <a:txBody>
                    <a:bodyPr/>
                    <a:lstStyle/>
                    <a:p>
                      <a:pPr algn="l" fontAlgn="b">
                        <a:buNone/>
                      </a:pPr>
                      <a:r>
                        <a:rPr lang="en-US" sz="1400" u="none" strike="noStrike" dirty="0">
                          <a:effectLst/>
                        </a:rPr>
                        <a:t>AVERA CREIGHTON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CREIGHTON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978132375"/>
                  </a:ext>
                </a:extLst>
              </a:tr>
              <a:tr h="184150">
                <a:tc>
                  <a:txBody>
                    <a:bodyPr/>
                    <a:lstStyle/>
                    <a:p>
                      <a:pPr algn="l" fontAlgn="b">
                        <a:buNone/>
                      </a:pPr>
                      <a:r>
                        <a:rPr lang="en-US" sz="1400" u="none" strike="noStrike">
                          <a:effectLst/>
                        </a:rPr>
                        <a:t>AVERA ST ANTHONY'S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O' NEILL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941858507"/>
                  </a:ext>
                </a:extLst>
              </a:tr>
              <a:tr h="184150">
                <a:tc>
                  <a:txBody>
                    <a:bodyPr/>
                    <a:lstStyle/>
                    <a:p>
                      <a:pPr algn="l" fontAlgn="b">
                        <a:buNone/>
                      </a:pPr>
                      <a:r>
                        <a:rPr lang="en-US" sz="1400" u="none" strike="noStrike" dirty="0">
                          <a:effectLst/>
                        </a:rPr>
                        <a:t>BEATRICE COMMUNITY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BEATRICE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278299159"/>
                  </a:ext>
                </a:extLst>
              </a:tr>
              <a:tr h="184150">
                <a:tc>
                  <a:txBody>
                    <a:bodyPr/>
                    <a:lstStyle/>
                    <a:p>
                      <a:pPr algn="l" fontAlgn="b">
                        <a:buNone/>
                      </a:pPr>
                      <a:r>
                        <a:rPr lang="en-US" sz="1400" u="none" strike="noStrike">
                          <a:effectLst/>
                        </a:rPr>
                        <a:t>BOONE COUNTY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ALBION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106939920"/>
                  </a:ext>
                </a:extLst>
              </a:tr>
              <a:tr h="184150">
                <a:tc>
                  <a:txBody>
                    <a:bodyPr/>
                    <a:lstStyle/>
                    <a:p>
                      <a:pPr algn="l" fontAlgn="b">
                        <a:buNone/>
                      </a:pPr>
                      <a:r>
                        <a:rPr lang="en-US" sz="1400" u="none" strike="noStrike" dirty="0">
                          <a:effectLst/>
                        </a:rPr>
                        <a:t>BRODSTONE MEMORIAL </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SUPERIOR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655921995"/>
                  </a:ext>
                </a:extLst>
              </a:tr>
              <a:tr h="184150">
                <a:tc>
                  <a:txBody>
                    <a:bodyPr/>
                    <a:lstStyle/>
                    <a:p>
                      <a:pPr algn="l" fontAlgn="b">
                        <a:buNone/>
                      </a:pPr>
                      <a:r>
                        <a:rPr lang="en-US" sz="1400" u="none" strike="noStrike" dirty="0">
                          <a:effectLst/>
                        </a:rPr>
                        <a:t>BUTLER COUNTY HEALTH CARE CENTER</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DAVID CITY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643471341"/>
                  </a:ext>
                </a:extLst>
              </a:tr>
              <a:tr h="184150">
                <a:tc>
                  <a:txBody>
                    <a:bodyPr/>
                    <a:lstStyle/>
                    <a:p>
                      <a:pPr algn="l" fontAlgn="b">
                        <a:buNone/>
                      </a:pPr>
                      <a:r>
                        <a:rPr lang="en-US" sz="1400" u="none" strike="noStrike" dirty="0">
                          <a:effectLst/>
                        </a:rPr>
                        <a:t>CHADRON COMMUNITY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CHADRON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295689553"/>
                  </a:ext>
                </a:extLst>
              </a:tr>
              <a:tr h="184150">
                <a:tc>
                  <a:txBody>
                    <a:bodyPr/>
                    <a:lstStyle/>
                    <a:p>
                      <a:pPr algn="l" fontAlgn="b">
                        <a:buNone/>
                      </a:pPr>
                      <a:r>
                        <a:rPr lang="en-US" sz="1400" u="none" strike="noStrike" dirty="0">
                          <a:effectLst/>
                        </a:rPr>
                        <a:t>CHI HEALTH PLAINVIEW</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PLAINVIEW</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379078627"/>
                  </a:ext>
                </a:extLst>
              </a:tr>
              <a:tr h="184150">
                <a:tc>
                  <a:txBody>
                    <a:bodyPr/>
                    <a:lstStyle/>
                    <a:p>
                      <a:pPr algn="l" fontAlgn="b">
                        <a:buNone/>
                      </a:pPr>
                      <a:r>
                        <a:rPr lang="en-US" sz="1400" u="none" strike="noStrike" dirty="0">
                          <a:effectLst/>
                        </a:rPr>
                        <a:t>COMMUNITY MEDICAL CENTER</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FALLS CITY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83298208"/>
                  </a:ext>
                </a:extLst>
              </a:tr>
              <a:tr h="184150">
                <a:tc>
                  <a:txBody>
                    <a:bodyPr/>
                    <a:lstStyle/>
                    <a:p>
                      <a:pPr algn="l" fontAlgn="b">
                        <a:buNone/>
                      </a:pPr>
                      <a:r>
                        <a:rPr lang="en-US" sz="1400" u="none" strike="noStrike">
                          <a:effectLst/>
                        </a:rPr>
                        <a:t>CRETE AREA MEDICAL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CRETE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660326303"/>
                  </a:ext>
                </a:extLst>
              </a:tr>
              <a:tr h="184150">
                <a:tc>
                  <a:txBody>
                    <a:bodyPr/>
                    <a:lstStyle/>
                    <a:p>
                      <a:pPr algn="l" fontAlgn="b">
                        <a:buNone/>
                      </a:pPr>
                      <a:r>
                        <a:rPr lang="en-US" sz="1400" u="none" strike="noStrike">
                          <a:effectLst/>
                        </a:rPr>
                        <a:t>FRANKLIN COUNTY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FRANKLIN</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996279455"/>
                  </a:ext>
                </a:extLst>
              </a:tr>
              <a:tr h="184150">
                <a:tc>
                  <a:txBody>
                    <a:bodyPr/>
                    <a:lstStyle/>
                    <a:p>
                      <a:pPr algn="l" fontAlgn="b">
                        <a:buNone/>
                      </a:pPr>
                      <a:r>
                        <a:rPr lang="en-US" sz="1400" u="none" strike="noStrike">
                          <a:effectLst/>
                        </a:rPr>
                        <a:t>GENOA MEDICAL FACILITIES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GENOA</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834930907"/>
                  </a:ext>
                </a:extLst>
              </a:tr>
              <a:tr h="184150">
                <a:tc>
                  <a:txBody>
                    <a:bodyPr/>
                    <a:lstStyle/>
                    <a:p>
                      <a:pPr algn="l" fontAlgn="b">
                        <a:buNone/>
                      </a:pPr>
                      <a:r>
                        <a:rPr lang="en-US" sz="1400" u="none" strike="noStrike">
                          <a:effectLst/>
                        </a:rPr>
                        <a:t>HARLAN COUNTY HEALTH SYSTEM</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ALMA</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532858488"/>
                  </a:ext>
                </a:extLst>
              </a:tr>
            </a:tbl>
          </a:graphicData>
        </a:graphic>
      </p:graphicFrame>
      <p:graphicFrame>
        <p:nvGraphicFramePr>
          <p:cNvPr id="9" name="Table 8">
            <a:extLst>
              <a:ext uri="{FF2B5EF4-FFF2-40B4-BE49-F238E27FC236}">
                <a16:creationId xmlns:a16="http://schemas.microsoft.com/office/drawing/2014/main" id="{DA024BF3-7B1C-57C9-6B41-B2F7AB59BCA8}"/>
              </a:ext>
            </a:extLst>
          </p:cNvPr>
          <p:cNvGraphicFramePr>
            <a:graphicFrameLocks noGrp="1"/>
          </p:cNvGraphicFramePr>
          <p:nvPr>
            <p:extLst>
              <p:ext uri="{D42A27DB-BD31-4B8C-83A1-F6EECF244321}">
                <p14:modId xmlns:p14="http://schemas.microsoft.com/office/powerpoint/2010/main" val="631991422"/>
              </p:ext>
            </p:extLst>
          </p:nvPr>
        </p:nvGraphicFramePr>
        <p:xfrm>
          <a:off x="6733653" y="2585537"/>
          <a:ext cx="5156584" cy="3075940"/>
        </p:xfrm>
        <a:graphic>
          <a:graphicData uri="http://schemas.openxmlformats.org/drawingml/2006/table">
            <a:tbl>
              <a:tblPr>
                <a:tableStyleId>{5C22544A-7EE6-4342-B048-85BDC9FD1C3A}</a:tableStyleId>
              </a:tblPr>
              <a:tblGrid>
                <a:gridCol w="3756687">
                  <a:extLst>
                    <a:ext uri="{9D8B030D-6E8A-4147-A177-3AD203B41FA5}">
                      <a16:colId xmlns:a16="http://schemas.microsoft.com/office/drawing/2014/main" val="1192722069"/>
                    </a:ext>
                  </a:extLst>
                </a:gridCol>
                <a:gridCol w="1399897">
                  <a:extLst>
                    <a:ext uri="{9D8B030D-6E8A-4147-A177-3AD203B41FA5}">
                      <a16:colId xmlns:a16="http://schemas.microsoft.com/office/drawing/2014/main" val="3967940798"/>
                    </a:ext>
                  </a:extLst>
                </a:gridCol>
              </a:tblGrid>
              <a:tr h="184150">
                <a:tc>
                  <a:txBody>
                    <a:bodyPr/>
                    <a:lstStyle/>
                    <a:p>
                      <a:pPr algn="l" fontAlgn="b">
                        <a:buNone/>
                      </a:pPr>
                      <a:r>
                        <a:rPr lang="en-US" sz="1400" u="none" strike="noStrike">
                          <a:effectLst/>
                        </a:rPr>
                        <a:t>HENDERSON HEALTH CARE SERVICES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HENDERSON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4246299093"/>
                  </a:ext>
                </a:extLst>
              </a:tr>
              <a:tr h="184150">
                <a:tc>
                  <a:txBody>
                    <a:bodyPr/>
                    <a:lstStyle/>
                    <a:p>
                      <a:pPr algn="l" fontAlgn="b">
                        <a:buNone/>
                      </a:pPr>
                      <a:r>
                        <a:rPr lang="en-US" sz="1400" u="none" strike="noStrike">
                          <a:effectLst/>
                        </a:rPr>
                        <a:t>HOWARD COUNTY MEDICAL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ST PAUL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001740849"/>
                  </a:ext>
                </a:extLst>
              </a:tr>
              <a:tr h="184150">
                <a:tc>
                  <a:txBody>
                    <a:bodyPr/>
                    <a:lstStyle/>
                    <a:p>
                      <a:pPr algn="l" fontAlgn="b">
                        <a:buNone/>
                      </a:pPr>
                      <a:r>
                        <a:rPr lang="en-US" sz="1400" u="none" strike="noStrike">
                          <a:effectLst/>
                        </a:rPr>
                        <a:t>JEFFERSON COMMUNITY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FAIRBURY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429353197"/>
                  </a:ext>
                </a:extLst>
              </a:tr>
              <a:tr h="184150">
                <a:tc>
                  <a:txBody>
                    <a:bodyPr/>
                    <a:lstStyle/>
                    <a:p>
                      <a:pPr algn="l" fontAlgn="b">
                        <a:buNone/>
                      </a:pPr>
                      <a:r>
                        <a:rPr lang="en-US" sz="1400" u="none" strike="noStrike">
                          <a:effectLst/>
                        </a:rPr>
                        <a:t>JOHNSON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TECUMSEH</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578653751"/>
                  </a:ext>
                </a:extLst>
              </a:tr>
              <a:tr h="184150">
                <a:tc>
                  <a:txBody>
                    <a:bodyPr/>
                    <a:lstStyle/>
                    <a:p>
                      <a:pPr algn="l" fontAlgn="b">
                        <a:buNone/>
                      </a:pPr>
                      <a:r>
                        <a:rPr lang="en-US" sz="1400" u="none" strike="noStrike">
                          <a:effectLst/>
                        </a:rPr>
                        <a:t>LEXINGTON REGIONAL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LEXINGTON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8021758"/>
                  </a:ext>
                </a:extLst>
              </a:tr>
              <a:tr h="184150">
                <a:tc>
                  <a:txBody>
                    <a:bodyPr/>
                    <a:lstStyle/>
                    <a:p>
                      <a:pPr algn="l" fontAlgn="b">
                        <a:buNone/>
                      </a:pPr>
                      <a:r>
                        <a:rPr lang="en-US" sz="1400" u="none" strike="noStrike">
                          <a:effectLst/>
                        </a:rPr>
                        <a:t>MEMORIAL HEALTH CARE SYSTEMS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SEWARD</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014233044"/>
                  </a:ext>
                </a:extLst>
              </a:tr>
              <a:tr h="184150">
                <a:tc>
                  <a:txBody>
                    <a:bodyPr/>
                    <a:lstStyle/>
                    <a:p>
                      <a:pPr algn="l" fontAlgn="b">
                        <a:buNone/>
                      </a:pPr>
                      <a:r>
                        <a:rPr lang="en-US" sz="1400" u="none" strike="noStrike" dirty="0">
                          <a:effectLst/>
                        </a:rPr>
                        <a:t>PENDER COMMUNITY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PENDER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616515747"/>
                  </a:ext>
                </a:extLst>
              </a:tr>
              <a:tr h="184150">
                <a:tc>
                  <a:txBody>
                    <a:bodyPr/>
                    <a:lstStyle/>
                    <a:p>
                      <a:pPr algn="l" fontAlgn="b">
                        <a:buNone/>
                      </a:pPr>
                      <a:r>
                        <a:rPr lang="en-US" sz="1400" u="none" strike="noStrike">
                          <a:effectLst/>
                        </a:rPr>
                        <a:t>PERKINS COUNTY HEALTH SERVICES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GRANT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415109047"/>
                  </a:ext>
                </a:extLst>
              </a:tr>
              <a:tr h="184150">
                <a:tc>
                  <a:txBody>
                    <a:bodyPr/>
                    <a:lstStyle/>
                    <a:p>
                      <a:pPr algn="l" fontAlgn="b">
                        <a:buNone/>
                      </a:pPr>
                      <a:r>
                        <a:rPr lang="en-US" sz="1400" u="none" strike="noStrike">
                          <a:effectLst/>
                        </a:rPr>
                        <a:t>PHELPS MEMORIAL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HOLDREGE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606618905"/>
                  </a:ext>
                </a:extLst>
              </a:tr>
              <a:tr h="184150">
                <a:tc>
                  <a:txBody>
                    <a:bodyPr/>
                    <a:lstStyle/>
                    <a:p>
                      <a:pPr algn="l" fontAlgn="b">
                        <a:buNone/>
                      </a:pPr>
                      <a:r>
                        <a:rPr lang="en-US" sz="1400" u="none" strike="noStrike">
                          <a:effectLst/>
                        </a:rPr>
                        <a:t>REGIONAL WEST GARDEN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OSHKOSH</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55394737"/>
                  </a:ext>
                </a:extLst>
              </a:tr>
              <a:tr h="184150">
                <a:tc>
                  <a:txBody>
                    <a:bodyPr/>
                    <a:lstStyle/>
                    <a:p>
                      <a:pPr algn="l" fontAlgn="b">
                        <a:buNone/>
                      </a:pPr>
                      <a:r>
                        <a:rPr lang="en-US" sz="1400" u="none" strike="noStrike">
                          <a:effectLst/>
                        </a:rPr>
                        <a:t>SAUNDERS MEDICAL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WAHOO</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044662281"/>
                  </a:ext>
                </a:extLst>
              </a:tr>
              <a:tr h="184150">
                <a:tc>
                  <a:txBody>
                    <a:bodyPr/>
                    <a:lstStyle/>
                    <a:p>
                      <a:pPr algn="l" fontAlgn="b">
                        <a:buNone/>
                      </a:pPr>
                      <a:r>
                        <a:rPr lang="en-US" sz="1400" u="none" strike="noStrike">
                          <a:effectLst/>
                        </a:rPr>
                        <a:t>ST FRANCIS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WEST POINT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189882603"/>
                  </a:ext>
                </a:extLst>
              </a:tr>
              <a:tr h="184150">
                <a:tc>
                  <a:txBody>
                    <a:bodyPr/>
                    <a:lstStyle/>
                    <a:p>
                      <a:pPr algn="l" fontAlgn="b">
                        <a:buNone/>
                      </a:pPr>
                      <a:r>
                        <a:rPr lang="en-US" sz="1400" u="none" strike="noStrike" dirty="0">
                          <a:effectLst/>
                        </a:rPr>
                        <a:t>THAYER COUNTY HEALTH SERVICES</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HEBRON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230034569"/>
                  </a:ext>
                </a:extLst>
              </a:tr>
              <a:tr h="184150">
                <a:tc>
                  <a:txBody>
                    <a:bodyPr/>
                    <a:lstStyle/>
                    <a:p>
                      <a:pPr algn="l" fontAlgn="b">
                        <a:buNone/>
                      </a:pPr>
                      <a:r>
                        <a:rPr lang="en-US" sz="1400" u="none" strike="noStrike" dirty="0">
                          <a:effectLst/>
                        </a:rPr>
                        <a:t>THE MELHAM MEDICAL CENTER</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BROKEN BOW</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001682624"/>
                  </a:ext>
                </a:extLst>
              </a:tr>
            </a:tbl>
          </a:graphicData>
        </a:graphic>
      </p:graphicFrame>
      <p:sp>
        <p:nvSpPr>
          <p:cNvPr id="10" name="TextBox 9">
            <a:extLst>
              <a:ext uri="{FF2B5EF4-FFF2-40B4-BE49-F238E27FC236}">
                <a16:creationId xmlns:a16="http://schemas.microsoft.com/office/drawing/2014/main" id="{0BB30B80-ABA8-9860-156A-18EEDFDB952F}"/>
              </a:ext>
            </a:extLst>
          </p:cNvPr>
          <p:cNvSpPr txBox="1"/>
          <p:nvPr/>
        </p:nvSpPr>
        <p:spPr>
          <a:xfrm>
            <a:off x="3026949" y="1818513"/>
            <a:ext cx="5954486" cy="369012"/>
          </a:xfrm>
          <a:prstGeom prst="rect">
            <a:avLst/>
          </a:prstGeom>
          <a:noFill/>
        </p:spPr>
        <p:txBody>
          <a:bodyPr wrap="square" rtlCol="0">
            <a:spAutoFit/>
          </a:bodyPr>
          <a:lstStyle/>
          <a:p>
            <a:pPr algn="ctr">
              <a:lnSpc>
                <a:spcPct val="108000"/>
              </a:lnSpc>
              <a:spcBef>
                <a:spcPts val="300"/>
              </a:spcBef>
              <a:spcAft>
                <a:spcPts val="900"/>
              </a:spcAft>
              <a:buClr>
                <a:schemeClr val="tx2"/>
              </a:buClr>
              <a:buSzPct val="100000"/>
            </a:pPr>
            <a:r>
              <a:rPr lang="en-US" b="1" dirty="0"/>
              <a:t>Top Quartile Performance in Quality</a:t>
            </a:r>
          </a:p>
        </p:txBody>
      </p:sp>
    </p:spTree>
    <p:extLst>
      <p:ext uri="{BB962C8B-B14F-4D97-AF65-F5344CB8AC3E}">
        <p14:creationId xmlns:p14="http://schemas.microsoft.com/office/powerpoint/2010/main" val="822342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C845-DBDC-7A25-7E11-5398A24F99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FC3609A-9775-1048-06E9-301E50EBD418}"/>
              </a:ext>
            </a:extLst>
          </p:cNvPr>
          <p:cNvSpPr>
            <a:spLocks noGrp="1"/>
          </p:cNvSpPr>
          <p:nvPr>
            <p:ph type="title"/>
          </p:nvPr>
        </p:nvSpPr>
        <p:spPr/>
        <p:txBody>
          <a:bodyPr/>
          <a:lstStyle/>
          <a:p>
            <a:r>
              <a:rPr lang="en-US" dirty="0"/>
              <a:t>Celebrating the Power of Rural</a:t>
            </a:r>
          </a:p>
        </p:txBody>
      </p:sp>
      <p:pic>
        <p:nvPicPr>
          <p:cNvPr id="6" name="Picture 5" descr="A blue and white logo&#10;&#10;AI-generated content may be incorrect.">
            <a:extLst>
              <a:ext uri="{FF2B5EF4-FFF2-40B4-BE49-F238E27FC236}">
                <a16:creationId xmlns:a16="http://schemas.microsoft.com/office/drawing/2014/main" id="{CDF31C3D-9D9A-5551-8E8E-5C92FC1E36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554" y="232153"/>
            <a:ext cx="3019796" cy="1509898"/>
          </a:xfrm>
          <a:prstGeom prst="rect">
            <a:avLst/>
          </a:prstGeom>
        </p:spPr>
      </p:pic>
      <p:sp>
        <p:nvSpPr>
          <p:cNvPr id="10" name="TextBox 9">
            <a:extLst>
              <a:ext uri="{FF2B5EF4-FFF2-40B4-BE49-F238E27FC236}">
                <a16:creationId xmlns:a16="http://schemas.microsoft.com/office/drawing/2014/main" id="{9B3FA6C0-11A1-F738-3C69-4670AFFED078}"/>
              </a:ext>
            </a:extLst>
          </p:cNvPr>
          <p:cNvSpPr txBox="1"/>
          <p:nvPr/>
        </p:nvSpPr>
        <p:spPr>
          <a:xfrm>
            <a:off x="3026949" y="1818513"/>
            <a:ext cx="5954486" cy="369012"/>
          </a:xfrm>
          <a:prstGeom prst="rect">
            <a:avLst/>
          </a:prstGeom>
          <a:noFill/>
        </p:spPr>
        <p:txBody>
          <a:bodyPr wrap="square" rtlCol="0">
            <a:spAutoFit/>
          </a:bodyPr>
          <a:lstStyle/>
          <a:p>
            <a:pPr algn="ctr">
              <a:lnSpc>
                <a:spcPct val="108000"/>
              </a:lnSpc>
              <a:spcBef>
                <a:spcPts val="300"/>
              </a:spcBef>
              <a:spcAft>
                <a:spcPts val="900"/>
              </a:spcAft>
              <a:buClr>
                <a:schemeClr val="tx2"/>
              </a:buClr>
              <a:buSzPct val="100000"/>
            </a:pPr>
            <a:r>
              <a:rPr lang="en-US" b="1" dirty="0"/>
              <a:t>Top Quartile Performance in Outcomes</a:t>
            </a:r>
          </a:p>
        </p:txBody>
      </p:sp>
      <p:graphicFrame>
        <p:nvGraphicFramePr>
          <p:cNvPr id="2" name="Table 1">
            <a:extLst>
              <a:ext uri="{FF2B5EF4-FFF2-40B4-BE49-F238E27FC236}">
                <a16:creationId xmlns:a16="http://schemas.microsoft.com/office/drawing/2014/main" id="{8919FC45-46FC-BECD-C96D-720045D2CA29}"/>
              </a:ext>
            </a:extLst>
          </p:cNvPr>
          <p:cNvGraphicFramePr>
            <a:graphicFrameLocks noGrp="1"/>
          </p:cNvGraphicFramePr>
          <p:nvPr>
            <p:extLst>
              <p:ext uri="{D42A27DB-BD31-4B8C-83A1-F6EECF244321}">
                <p14:modId xmlns:p14="http://schemas.microsoft.com/office/powerpoint/2010/main" val="2319207542"/>
              </p:ext>
            </p:extLst>
          </p:nvPr>
        </p:nvGraphicFramePr>
        <p:xfrm>
          <a:off x="2683529" y="2918850"/>
          <a:ext cx="7750923" cy="2197100"/>
        </p:xfrm>
        <a:graphic>
          <a:graphicData uri="http://schemas.openxmlformats.org/drawingml/2006/table">
            <a:tbl>
              <a:tblPr>
                <a:tableStyleId>{5C22544A-7EE6-4342-B048-85BDC9FD1C3A}</a:tableStyleId>
              </a:tblPr>
              <a:tblGrid>
                <a:gridCol w="4868890">
                  <a:extLst>
                    <a:ext uri="{9D8B030D-6E8A-4147-A177-3AD203B41FA5}">
                      <a16:colId xmlns:a16="http://schemas.microsoft.com/office/drawing/2014/main" val="2382785406"/>
                    </a:ext>
                  </a:extLst>
                </a:gridCol>
                <a:gridCol w="2882033">
                  <a:extLst>
                    <a:ext uri="{9D8B030D-6E8A-4147-A177-3AD203B41FA5}">
                      <a16:colId xmlns:a16="http://schemas.microsoft.com/office/drawing/2014/main" val="166006553"/>
                    </a:ext>
                  </a:extLst>
                </a:gridCol>
              </a:tblGrid>
              <a:tr h="165100">
                <a:tc>
                  <a:txBody>
                    <a:bodyPr/>
                    <a:lstStyle/>
                    <a:p>
                      <a:pPr algn="l" fontAlgn="b">
                        <a:buNone/>
                      </a:pPr>
                      <a:r>
                        <a:rPr lang="en-US" sz="1400" u="none" strike="noStrike">
                          <a:effectLst/>
                        </a:rPr>
                        <a:t>BEATRICE COMMUNITY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BEATRICE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737885517"/>
                  </a:ext>
                </a:extLst>
              </a:tr>
              <a:tr h="165100">
                <a:tc>
                  <a:txBody>
                    <a:bodyPr/>
                    <a:lstStyle/>
                    <a:p>
                      <a:pPr algn="l" fontAlgn="b">
                        <a:buNone/>
                      </a:pPr>
                      <a:r>
                        <a:rPr lang="en-US" sz="1400" u="none" strike="noStrike">
                          <a:effectLst/>
                        </a:rPr>
                        <a:t>BOONE COUNTY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ALBION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288306879"/>
                  </a:ext>
                </a:extLst>
              </a:tr>
              <a:tr h="165100">
                <a:tc>
                  <a:txBody>
                    <a:bodyPr/>
                    <a:lstStyle/>
                    <a:p>
                      <a:pPr algn="l" fontAlgn="b">
                        <a:buNone/>
                      </a:pPr>
                      <a:r>
                        <a:rPr lang="en-US" sz="1400" u="none" strike="noStrike">
                          <a:effectLst/>
                        </a:rPr>
                        <a:t>BRYAN HEALTH KEARNEY REGIONAL MEDICAL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KEARNEY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38773107"/>
                  </a:ext>
                </a:extLst>
              </a:tr>
              <a:tr h="165100">
                <a:tc>
                  <a:txBody>
                    <a:bodyPr/>
                    <a:lstStyle/>
                    <a:p>
                      <a:pPr algn="l" fontAlgn="b">
                        <a:buNone/>
                      </a:pPr>
                      <a:r>
                        <a:rPr lang="en-US" sz="1400" u="none" strike="noStrike">
                          <a:effectLst/>
                        </a:rPr>
                        <a:t>COLUMBUS COMMUNITY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COLUMBUS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005178329"/>
                  </a:ext>
                </a:extLst>
              </a:tr>
              <a:tr h="165100">
                <a:tc>
                  <a:txBody>
                    <a:bodyPr/>
                    <a:lstStyle/>
                    <a:p>
                      <a:pPr algn="l" fontAlgn="b">
                        <a:buNone/>
                      </a:pPr>
                      <a:r>
                        <a:rPr lang="en-US" sz="1400" u="none" strike="noStrike">
                          <a:effectLst/>
                        </a:rPr>
                        <a:t>COZAD COMMUNITY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COZAD</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50659973"/>
                  </a:ext>
                </a:extLst>
              </a:tr>
              <a:tr h="165100">
                <a:tc>
                  <a:txBody>
                    <a:bodyPr/>
                    <a:lstStyle/>
                    <a:p>
                      <a:pPr algn="l" fontAlgn="b">
                        <a:buNone/>
                      </a:pPr>
                      <a:r>
                        <a:rPr lang="en-US" sz="1400" u="none" strike="noStrike">
                          <a:effectLst/>
                        </a:rPr>
                        <a:t>FAITH REGIONAL HEALTH SERVICES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NORFOLK</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801737734"/>
                  </a:ext>
                </a:extLst>
              </a:tr>
              <a:tr h="165100">
                <a:tc>
                  <a:txBody>
                    <a:bodyPr/>
                    <a:lstStyle/>
                    <a:p>
                      <a:pPr algn="l" fontAlgn="b">
                        <a:buNone/>
                      </a:pPr>
                      <a:r>
                        <a:rPr lang="en-US" sz="1400" u="none" strike="noStrike">
                          <a:effectLst/>
                        </a:rPr>
                        <a:t>MARY LANNING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HASTINGS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96348882"/>
                  </a:ext>
                </a:extLst>
              </a:tr>
              <a:tr h="165100">
                <a:tc>
                  <a:txBody>
                    <a:bodyPr/>
                    <a:lstStyle/>
                    <a:p>
                      <a:pPr algn="l" fontAlgn="b">
                        <a:buNone/>
                      </a:pPr>
                      <a:r>
                        <a:rPr lang="en-US" sz="1400" u="none" strike="noStrike">
                          <a:effectLst/>
                        </a:rPr>
                        <a:t>PHELPS MEMORIAL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HOLDREGE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213546349"/>
                  </a:ext>
                </a:extLst>
              </a:tr>
              <a:tr h="165100">
                <a:tc>
                  <a:txBody>
                    <a:bodyPr/>
                    <a:lstStyle/>
                    <a:p>
                      <a:pPr algn="l" fontAlgn="b">
                        <a:buNone/>
                      </a:pPr>
                      <a:r>
                        <a:rPr lang="en-US" sz="1400" u="none" strike="noStrike">
                          <a:effectLst/>
                        </a:rPr>
                        <a:t>SYRACUSE AREA HEALTH</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SYRACUSE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548853516"/>
                  </a:ext>
                </a:extLst>
              </a:tr>
              <a:tr h="165100">
                <a:tc>
                  <a:txBody>
                    <a:bodyPr/>
                    <a:lstStyle/>
                    <a:p>
                      <a:pPr algn="l" fontAlgn="b">
                        <a:buNone/>
                      </a:pPr>
                      <a:r>
                        <a:rPr lang="en-US" sz="1400" u="none" strike="noStrike">
                          <a:effectLst/>
                        </a:rPr>
                        <a:t>VALLEY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ORD</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202358214"/>
                  </a:ext>
                </a:extLst>
              </a:tr>
            </a:tbl>
          </a:graphicData>
        </a:graphic>
      </p:graphicFrame>
    </p:spTree>
    <p:extLst>
      <p:ext uri="{BB962C8B-B14F-4D97-AF65-F5344CB8AC3E}">
        <p14:creationId xmlns:p14="http://schemas.microsoft.com/office/powerpoint/2010/main" val="1394592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20EB-0634-C741-16B9-9300C75F1E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1FDACE-1DA5-BD9D-FC2D-A022F8D4C372}"/>
              </a:ext>
            </a:extLst>
          </p:cNvPr>
          <p:cNvSpPr>
            <a:spLocks noGrp="1"/>
          </p:cNvSpPr>
          <p:nvPr>
            <p:ph type="title"/>
          </p:nvPr>
        </p:nvSpPr>
        <p:spPr/>
        <p:txBody>
          <a:bodyPr/>
          <a:lstStyle/>
          <a:p>
            <a:r>
              <a:rPr lang="en-US" dirty="0"/>
              <a:t>Celebrating the Power of Rural</a:t>
            </a:r>
          </a:p>
        </p:txBody>
      </p:sp>
      <p:pic>
        <p:nvPicPr>
          <p:cNvPr id="6" name="Picture 5" descr="A blue and white logo&#10;&#10;AI-generated content may be incorrect.">
            <a:extLst>
              <a:ext uri="{FF2B5EF4-FFF2-40B4-BE49-F238E27FC236}">
                <a16:creationId xmlns:a16="http://schemas.microsoft.com/office/drawing/2014/main" id="{0FCE8B78-280B-DBAA-71C8-2B4B21C4D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4554" y="232153"/>
            <a:ext cx="3019796" cy="1509898"/>
          </a:xfrm>
          <a:prstGeom prst="rect">
            <a:avLst/>
          </a:prstGeom>
        </p:spPr>
      </p:pic>
      <p:sp>
        <p:nvSpPr>
          <p:cNvPr id="10" name="TextBox 9">
            <a:extLst>
              <a:ext uri="{FF2B5EF4-FFF2-40B4-BE49-F238E27FC236}">
                <a16:creationId xmlns:a16="http://schemas.microsoft.com/office/drawing/2014/main" id="{51CF40F3-0C32-8418-ECAE-0ABFBF94700B}"/>
              </a:ext>
            </a:extLst>
          </p:cNvPr>
          <p:cNvSpPr txBox="1"/>
          <p:nvPr/>
        </p:nvSpPr>
        <p:spPr>
          <a:xfrm>
            <a:off x="3026949" y="1818513"/>
            <a:ext cx="5954486" cy="369012"/>
          </a:xfrm>
          <a:prstGeom prst="rect">
            <a:avLst/>
          </a:prstGeom>
          <a:noFill/>
        </p:spPr>
        <p:txBody>
          <a:bodyPr wrap="square" rtlCol="0">
            <a:spAutoFit/>
          </a:bodyPr>
          <a:lstStyle/>
          <a:p>
            <a:pPr algn="ctr">
              <a:lnSpc>
                <a:spcPct val="108000"/>
              </a:lnSpc>
              <a:spcBef>
                <a:spcPts val="300"/>
              </a:spcBef>
              <a:spcAft>
                <a:spcPts val="900"/>
              </a:spcAft>
              <a:buClr>
                <a:schemeClr val="tx2"/>
              </a:buClr>
              <a:buSzPct val="100000"/>
            </a:pPr>
            <a:r>
              <a:rPr lang="en-US" b="1" dirty="0"/>
              <a:t>Top Quartile Performance in Patient Perspective</a:t>
            </a:r>
          </a:p>
        </p:txBody>
      </p:sp>
      <p:graphicFrame>
        <p:nvGraphicFramePr>
          <p:cNvPr id="2" name="Table 1">
            <a:extLst>
              <a:ext uri="{FF2B5EF4-FFF2-40B4-BE49-F238E27FC236}">
                <a16:creationId xmlns:a16="http://schemas.microsoft.com/office/drawing/2014/main" id="{CB63089C-B7F3-C399-160D-5DF37AF65264}"/>
              </a:ext>
            </a:extLst>
          </p:cNvPr>
          <p:cNvGraphicFramePr>
            <a:graphicFrameLocks noGrp="1"/>
          </p:cNvGraphicFramePr>
          <p:nvPr>
            <p:extLst>
              <p:ext uri="{D42A27DB-BD31-4B8C-83A1-F6EECF244321}">
                <p14:modId xmlns:p14="http://schemas.microsoft.com/office/powerpoint/2010/main" val="777157053"/>
              </p:ext>
            </p:extLst>
          </p:nvPr>
        </p:nvGraphicFramePr>
        <p:xfrm>
          <a:off x="255093" y="3047625"/>
          <a:ext cx="5543712" cy="2197100"/>
        </p:xfrm>
        <a:graphic>
          <a:graphicData uri="http://schemas.openxmlformats.org/drawingml/2006/table">
            <a:tbl>
              <a:tblPr>
                <a:tableStyleId>{5C22544A-7EE6-4342-B048-85BDC9FD1C3A}</a:tableStyleId>
              </a:tblPr>
              <a:tblGrid>
                <a:gridCol w="3445638">
                  <a:extLst>
                    <a:ext uri="{9D8B030D-6E8A-4147-A177-3AD203B41FA5}">
                      <a16:colId xmlns:a16="http://schemas.microsoft.com/office/drawing/2014/main" val="111220360"/>
                    </a:ext>
                  </a:extLst>
                </a:gridCol>
                <a:gridCol w="2098074">
                  <a:extLst>
                    <a:ext uri="{9D8B030D-6E8A-4147-A177-3AD203B41FA5}">
                      <a16:colId xmlns:a16="http://schemas.microsoft.com/office/drawing/2014/main" val="1402535683"/>
                    </a:ext>
                  </a:extLst>
                </a:gridCol>
              </a:tblGrid>
              <a:tr h="184150">
                <a:tc>
                  <a:txBody>
                    <a:bodyPr/>
                    <a:lstStyle/>
                    <a:p>
                      <a:pPr algn="l" fontAlgn="b">
                        <a:buNone/>
                      </a:pPr>
                      <a:r>
                        <a:rPr lang="en-US" sz="1400" u="none" strike="noStrike">
                          <a:effectLst/>
                        </a:rPr>
                        <a:t>ANTELOPE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NELIGH</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16417874"/>
                  </a:ext>
                </a:extLst>
              </a:tr>
              <a:tr h="184150">
                <a:tc>
                  <a:txBody>
                    <a:bodyPr/>
                    <a:lstStyle/>
                    <a:p>
                      <a:pPr algn="l" fontAlgn="b">
                        <a:buNone/>
                      </a:pPr>
                      <a:r>
                        <a:rPr lang="en-US" sz="1400" u="none" strike="noStrike">
                          <a:effectLst/>
                        </a:rPr>
                        <a:t>BOONE COUNTY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ALBION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601754785"/>
                  </a:ext>
                </a:extLst>
              </a:tr>
              <a:tr h="184150">
                <a:tc>
                  <a:txBody>
                    <a:bodyPr/>
                    <a:lstStyle/>
                    <a:p>
                      <a:pPr algn="l" fontAlgn="b">
                        <a:buNone/>
                      </a:pPr>
                      <a:r>
                        <a:rPr lang="en-US" sz="1400" u="none" strike="noStrike">
                          <a:effectLst/>
                        </a:rPr>
                        <a:t>BRODSTONE MEMORIAL HOSP</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SUPERIOR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696305404"/>
                  </a:ext>
                </a:extLst>
              </a:tr>
              <a:tr h="184150">
                <a:tc>
                  <a:txBody>
                    <a:bodyPr/>
                    <a:lstStyle/>
                    <a:p>
                      <a:pPr algn="l" fontAlgn="b">
                        <a:buNone/>
                      </a:pPr>
                      <a:r>
                        <a:rPr lang="en-US" sz="1400" u="none" strike="noStrike">
                          <a:effectLst/>
                        </a:rPr>
                        <a:t>CALLAWAY DISTRICT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CALLAWAY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798249974"/>
                  </a:ext>
                </a:extLst>
              </a:tr>
              <a:tr h="184150">
                <a:tc>
                  <a:txBody>
                    <a:bodyPr/>
                    <a:lstStyle/>
                    <a:p>
                      <a:pPr algn="l" fontAlgn="b">
                        <a:buNone/>
                      </a:pPr>
                      <a:r>
                        <a:rPr lang="en-US" sz="1400" u="none" strike="noStrike">
                          <a:effectLst/>
                        </a:rPr>
                        <a:t>CHI HEALTH SAINT MARYS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NEBRASKA CITY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321827411"/>
                  </a:ext>
                </a:extLst>
              </a:tr>
              <a:tr h="184150">
                <a:tc>
                  <a:txBody>
                    <a:bodyPr/>
                    <a:lstStyle/>
                    <a:p>
                      <a:pPr algn="l" fontAlgn="b">
                        <a:buNone/>
                      </a:pPr>
                      <a:r>
                        <a:rPr lang="en-US" sz="1400" u="none" strike="noStrike">
                          <a:effectLst/>
                        </a:rPr>
                        <a:t>COMMUNITY MEDICAL CENTER  INC</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FALLS CITY</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109172180"/>
                  </a:ext>
                </a:extLst>
              </a:tr>
              <a:tr h="184150">
                <a:tc>
                  <a:txBody>
                    <a:bodyPr/>
                    <a:lstStyle/>
                    <a:p>
                      <a:pPr algn="l" fontAlgn="b">
                        <a:buNone/>
                      </a:pPr>
                      <a:r>
                        <a:rPr lang="en-US" sz="1400" u="none" strike="noStrike">
                          <a:effectLst/>
                        </a:rPr>
                        <a:t>CRETE AREA MEDICAL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CRETE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290224194"/>
                  </a:ext>
                </a:extLst>
              </a:tr>
              <a:tr h="184150">
                <a:tc>
                  <a:txBody>
                    <a:bodyPr/>
                    <a:lstStyle/>
                    <a:p>
                      <a:pPr algn="l" fontAlgn="b">
                        <a:buNone/>
                      </a:pPr>
                      <a:r>
                        <a:rPr lang="en-US" sz="1400" u="none" strike="noStrike">
                          <a:effectLst/>
                        </a:rPr>
                        <a:t>GORDON MEMORIAL HOSPITAL DISTRICT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GORDON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913062711"/>
                  </a:ext>
                </a:extLst>
              </a:tr>
              <a:tr h="184150">
                <a:tc>
                  <a:txBody>
                    <a:bodyPr/>
                    <a:lstStyle/>
                    <a:p>
                      <a:pPr algn="l" fontAlgn="b">
                        <a:buNone/>
                      </a:pPr>
                      <a:r>
                        <a:rPr lang="en-US" sz="1400" u="none" strike="noStrike">
                          <a:effectLst/>
                        </a:rPr>
                        <a:t>HENDERSON HEALTH CARE SERVICES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HENDERSON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456348244"/>
                  </a:ext>
                </a:extLst>
              </a:tr>
              <a:tr h="184150">
                <a:tc>
                  <a:txBody>
                    <a:bodyPr/>
                    <a:lstStyle/>
                    <a:p>
                      <a:pPr algn="l" fontAlgn="b">
                        <a:buNone/>
                      </a:pPr>
                      <a:r>
                        <a:rPr lang="en-US" sz="1400" u="none" strike="noStrike">
                          <a:effectLst/>
                        </a:rPr>
                        <a:t>JOHNSON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TECUMSEH</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045076377"/>
                  </a:ext>
                </a:extLst>
              </a:tr>
            </a:tbl>
          </a:graphicData>
        </a:graphic>
      </p:graphicFrame>
      <p:graphicFrame>
        <p:nvGraphicFramePr>
          <p:cNvPr id="7" name="Table 6">
            <a:extLst>
              <a:ext uri="{FF2B5EF4-FFF2-40B4-BE49-F238E27FC236}">
                <a16:creationId xmlns:a16="http://schemas.microsoft.com/office/drawing/2014/main" id="{1FD871CB-078F-3E00-EA91-76991E6BC551}"/>
              </a:ext>
            </a:extLst>
          </p:cNvPr>
          <p:cNvGraphicFramePr>
            <a:graphicFrameLocks noGrp="1"/>
          </p:cNvGraphicFramePr>
          <p:nvPr>
            <p:extLst>
              <p:ext uri="{D42A27DB-BD31-4B8C-83A1-F6EECF244321}">
                <p14:modId xmlns:p14="http://schemas.microsoft.com/office/powerpoint/2010/main" val="4109603530"/>
              </p:ext>
            </p:extLst>
          </p:nvPr>
        </p:nvGraphicFramePr>
        <p:xfrm>
          <a:off x="6096000" y="3047625"/>
          <a:ext cx="5954486" cy="2197100"/>
        </p:xfrm>
        <a:graphic>
          <a:graphicData uri="http://schemas.openxmlformats.org/drawingml/2006/table">
            <a:tbl>
              <a:tblPr>
                <a:tableStyleId>{5C22544A-7EE6-4342-B048-85BDC9FD1C3A}</a:tableStyleId>
              </a:tblPr>
              <a:tblGrid>
                <a:gridCol w="3763836">
                  <a:extLst>
                    <a:ext uri="{9D8B030D-6E8A-4147-A177-3AD203B41FA5}">
                      <a16:colId xmlns:a16="http://schemas.microsoft.com/office/drawing/2014/main" val="1854334336"/>
                    </a:ext>
                  </a:extLst>
                </a:gridCol>
                <a:gridCol w="2190650">
                  <a:extLst>
                    <a:ext uri="{9D8B030D-6E8A-4147-A177-3AD203B41FA5}">
                      <a16:colId xmlns:a16="http://schemas.microsoft.com/office/drawing/2014/main" val="3625278573"/>
                    </a:ext>
                  </a:extLst>
                </a:gridCol>
              </a:tblGrid>
              <a:tr h="184150">
                <a:tc>
                  <a:txBody>
                    <a:bodyPr/>
                    <a:lstStyle/>
                    <a:p>
                      <a:pPr algn="l" fontAlgn="b">
                        <a:buNone/>
                      </a:pPr>
                      <a:r>
                        <a:rPr lang="en-US" sz="1400" u="none" strike="noStrike">
                          <a:effectLst/>
                        </a:rPr>
                        <a:t>KEARNEY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MINDEN</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4233284142"/>
                  </a:ext>
                </a:extLst>
              </a:tr>
              <a:tr h="184150">
                <a:tc>
                  <a:txBody>
                    <a:bodyPr/>
                    <a:lstStyle/>
                    <a:p>
                      <a:pPr algn="l" fontAlgn="b">
                        <a:buNone/>
                      </a:pPr>
                      <a:r>
                        <a:rPr lang="en-US" sz="1400" u="none" strike="noStrike" dirty="0">
                          <a:effectLst/>
                        </a:rPr>
                        <a:t>MEMORIAL COMMUNITY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BLAIR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065916547"/>
                  </a:ext>
                </a:extLst>
              </a:tr>
              <a:tr h="184150">
                <a:tc>
                  <a:txBody>
                    <a:bodyPr/>
                    <a:lstStyle/>
                    <a:p>
                      <a:pPr algn="l" fontAlgn="b">
                        <a:buNone/>
                      </a:pPr>
                      <a:r>
                        <a:rPr lang="en-US" sz="1400" u="none" strike="noStrike" dirty="0">
                          <a:effectLst/>
                        </a:rPr>
                        <a:t>MORRILL COUNTY COMMUNITY HOSPITAL</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BRIDGEPORT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354709526"/>
                  </a:ext>
                </a:extLst>
              </a:tr>
              <a:tr h="184150">
                <a:tc>
                  <a:txBody>
                    <a:bodyPr/>
                    <a:lstStyle/>
                    <a:p>
                      <a:pPr algn="l" fontAlgn="b">
                        <a:buNone/>
                      </a:pPr>
                      <a:r>
                        <a:rPr lang="en-US" sz="1400" u="none" strike="noStrike">
                          <a:effectLst/>
                        </a:rPr>
                        <a:t>PERKINS COUNTY HEALTH SERVICES</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GRANT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2512571463"/>
                  </a:ext>
                </a:extLst>
              </a:tr>
              <a:tr h="184150">
                <a:tc>
                  <a:txBody>
                    <a:bodyPr/>
                    <a:lstStyle/>
                    <a:p>
                      <a:pPr algn="l" fontAlgn="b">
                        <a:buNone/>
                      </a:pPr>
                      <a:r>
                        <a:rPr lang="en-US" sz="1400" u="none" strike="noStrike">
                          <a:effectLst/>
                        </a:rPr>
                        <a:t>PHELPS MEMORIAL HEALTH CENTER</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HOLDREGE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4141590347"/>
                  </a:ext>
                </a:extLst>
              </a:tr>
              <a:tr h="184150">
                <a:tc>
                  <a:txBody>
                    <a:bodyPr/>
                    <a:lstStyle/>
                    <a:p>
                      <a:pPr algn="l" fontAlgn="b">
                        <a:buNone/>
                      </a:pPr>
                      <a:r>
                        <a:rPr lang="en-US" sz="1400" u="none" strike="noStrike" dirty="0">
                          <a:effectLst/>
                        </a:rPr>
                        <a:t>PROVIDENCE MEDICAL CENTER</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WAYNE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494901663"/>
                  </a:ext>
                </a:extLst>
              </a:tr>
              <a:tr h="184150">
                <a:tc>
                  <a:txBody>
                    <a:bodyPr/>
                    <a:lstStyle/>
                    <a:p>
                      <a:pPr algn="l" fontAlgn="b">
                        <a:buNone/>
                      </a:pPr>
                      <a:r>
                        <a:rPr lang="en-US" sz="1400" u="none" strike="noStrike">
                          <a:effectLst/>
                        </a:rPr>
                        <a:t>ROCK COUNTY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BASSETT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993464131"/>
                  </a:ext>
                </a:extLst>
              </a:tr>
              <a:tr h="184150">
                <a:tc>
                  <a:txBody>
                    <a:bodyPr/>
                    <a:lstStyle/>
                    <a:p>
                      <a:pPr algn="l" fontAlgn="b">
                        <a:buNone/>
                      </a:pPr>
                      <a:r>
                        <a:rPr lang="en-US" sz="1400" u="none" strike="noStrike">
                          <a:effectLst/>
                        </a:rPr>
                        <a:t>ST FRANCIS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WEST POINT</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1384284043"/>
                  </a:ext>
                </a:extLst>
              </a:tr>
              <a:tr h="184150">
                <a:tc>
                  <a:txBody>
                    <a:bodyPr/>
                    <a:lstStyle/>
                    <a:p>
                      <a:pPr algn="l" fontAlgn="b">
                        <a:buNone/>
                      </a:pPr>
                      <a:r>
                        <a:rPr lang="en-US" sz="1400" u="none" strike="noStrike">
                          <a:effectLst/>
                        </a:rPr>
                        <a:t>SYRACUSE AREA HEALTH</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a:effectLst/>
                        </a:rPr>
                        <a:t>SYRACUSE</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4271093280"/>
                  </a:ext>
                </a:extLst>
              </a:tr>
              <a:tr h="184150">
                <a:tc>
                  <a:txBody>
                    <a:bodyPr/>
                    <a:lstStyle/>
                    <a:p>
                      <a:pPr algn="l" fontAlgn="b">
                        <a:buNone/>
                      </a:pPr>
                      <a:r>
                        <a:rPr lang="en-US" sz="1400" u="none" strike="noStrike">
                          <a:effectLst/>
                        </a:rPr>
                        <a:t>WEST HOLT MEMORIAL HOSPITAL</a:t>
                      </a:r>
                      <a:endParaRPr lang="en-US" sz="1400" b="0" i="0" u="none" strike="noStrike">
                        <a:solidFill>
                          <a:srgbClr val="000000"/>
                        </a:solidFill>
                        <a:effectLst/>
                        <a:latin typeface="Aptos Narrow" panose="020B0004020202020204" pitchFamily="34" charset="0"/>
                      </a:endParaRPr>
                    </a:p>
                  </a:txBody>
                  <a:tcPr marL="6350" marR="6350" marT="6350" marB="0" anchor="b">
                    <a:noFill/>
                  </a:tcPr>
                </a:tc>
                <a:tc>
                  <a:txBody>
                    <a:bodyPr/>
                    <a:lstStyle/>
                    <a:p>
                      <a:pPr algn="l" fontAlgn="b">
                        <a:buNone/>
                      </a:pPr>
                      <a:r>
                        <a:rPr lang="en-US" sz="1400" u="none" strike="noStrike" dirty="0">
                          <a:effectLst/>
                        </a:rPr>
                        <a:t>ATKINSON</a:t>
                      </a:r>
                      <a:endParaRPr lang="en-US" sz="1400" b="0" i="0" u="none" strike="noStrike" dirty="0">
                        <a:solidFill>
                          <a:srgbClr val="000000"/>
                        </a:solidFill>
                        <a:effectLst/>
                        <a:latin typeface="Aptos Narrow" panose="020B0004020202020204" pitchFamily="34" charset="0"/>
                      </a:endParaRPr>
                    </a:p>
                  </a:txBody>
                  <a:tcPr marL="6350" marR="6350" marT="6350" marB="0" anchor="b">
                    <a:noFill/>
                  </a:tcPr>
                </a:tc>
                <a:extLst>
                  <a:ext uri="{0D108BD9-81ED-4DB2-BD59-A6C34878D82A}">
                    <a16:rowId xmlns:a16="http://schemas.microsoft.com/office/drawing/2014/main" val="3638978578"/>
                  </a:ext>
                </a:extLst>
              </a:tr>
            </a:tbl>
          </a:graphicData>
        </a:graphic>
      </p:graphicFrame>
    </p:spTree>
    <p:extLst>
      <p:ext uri="{BB962C8B-B14F-4D97-AF65-F5344CB8AC3E}">
        <p14:creationId xmlns:p14="http://schemas.microsoft.com/office/powerpoint/2010/main" val="1800103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9EE286-4B3A-5CC6-3E1D-727CE36FF68B}"/>
              </a:ext>
            </a:extLst>
          </p:cNvPr>
          <p:cNvSpPr>
            <a:spLocks noGrp="1" noRot="1" noMove="1" noResize="1" noEditPoints="1" noAdjustHandles="1" noChangeArrowheads="1" noChangeShapeType="1"/>
          </p:cNvSpPr>
          <p:nvPr/>
        </p:nvSpPr>
        <p:spPr>
          <a:xfrm>
            <a:off x="0" y="1357745"/>
            <a:ext cx="12192000" cy="517236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7" name="Sidebar - hatch pattern">
            <a:extLst>
              <a:ext uri="{FF2B5EF4-FFF2-40B4-BE49-F238E27FC236}">
                <a16:creationId xmlns:a16="http://schemas.microsoft.com/office/drawing/2014/main" id="{7B37773B-C012-8FAE-8AFE-3FBD850F8143}"/>
              </a:ext>
            </a:extLst>
          </p:cNvPr>
          <p:cNvSpPr>
            <a:spLocks noGrp="1" noRot="1" noMove="1" noResize="1" noEditPoints="1" noAdjustHandles="1" noChangeArrowheads="1" noChangeShapeType="1"/>
          </p:cNvSpPr>
          <p:nvPr/>
        </p:nvSpPr>
        <p:spPr>
          <a:xfrm>
            <a:off x="0" y="1357745"/>
            <a:ext cx="12256655" cy="5082812"/>
          </a:xfrm>
          <a:prstGeom prst="rect">
            <a:avLst/>
          </a:prstGeom>
          <a:blipFill dpi="0" rotWithShape="1">
            <a:blip r:embed="rId2">
              <a:duotone>
                <a:prstClr val="black"/>
                <a:schemeClr val="bg2">
                  <a:tint val="45000"/>
                  <a:satMod val="400000"/>
                </a:schemeClr>
              </a:duotone>
              <a:alphaModFix amt="20000"/>
              <a:extLst>
                <a:ext uri="{28A0092B-C50C-407E-A947-70E740481C1C}">
                  <a14:useLocalDpi xmlns:a14="http://schemas.microsoft.com/office/drawing/2010/main" val="0"/>
                </a:ext>
              </a:extLst>
            </a:blip>
            <a:srcRect/>
            <a:stretch>
              <a:fillRect t="-16629" b="-16629"/>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2" name="Title 1">
            <a:extLst>
              <a:ext uri="{FF2B5EF4-FFF2-40B4-BE49-F238E27FC236}">
                <a16:creationId xmlns:a16="http://schemas.microsoft.com/office/drawing/2014/main" id="{D3773D07-3359-833D-FF4B-DE1CFF4EAA7E}"/>
              </a:ext>
            </a:extLst>
          </p:cNvPr>
          <p:cNvSpPr>
            <a:spLocks noGrp="1"/>
          </p:cNvSpPr>
          <p:nvPr>
            <p:ph type="title"/>
          </p:nvPr>
        </p:nvSpPr>
        <p:spPr/>
        <p:txBody>
          <a:bodyPr/>
          <a:lstStyle/>
          <a:p>
            <a:r>
              <a:rPr lang="en-US" sz="1600" dirty="0">
                <a:solidFill>
                  <a:srgbClr val="D1F003"/>
                </a:solidFill>
                <a:latin typeface="+mn-lt"/>
              </a:rPr>
              <a:t>Chartis Center for Rural Health</a:t>
            </a:r>
            <a:br>
              <a:rPr lang="en-US" sz="1600" dirty="0">
                <a:solidFill>
                  <a:srgbClr val="D1F003"/>
                </a:solidFill>
                <a:latin typeface="+mn-lt"/>
              </a:rPr>
            </a:br>
            <a:r>
              <a:rPr lang="en-US" dirty="0"/>
              <a:t>Our Team</a:t>
            </a:r>
          </a:p>
        </p:txBody>
      </p:sp>
      <p:grpSp>
        <p:nvGrpSpPr>
          <p:cNvPr id="13" name="Group 12">
            <a:extLst>
              <a:ext uri="{FF2B5EF4-FFF2-40B4-BE49-F238E27FC236}">
                <a16:creationId xmlns:a16="http://schemas.microsoft.com/office/drawing/2014/main" id="{3D405E0E-2DDA-8568-56D9-27EECF2768F1}"/>
              </a:ext>
            </a:extLst>
          </p:cNvPr>
          <p:cNvGrpSpPr/>
          <p:nvPr/>
        </p:nvGrpSpPr>
        <p:grpSpPr>
          <a:xfrm>
            <a:off x="2838795" y="1708706"/>
            <a:ext cx="6514410" cy="4497184"/>
            <a:chOff x="546720" y="1829891"/>
            <a:chExt cx="6514410" cy="4497184"/>
          </a:xfrm>
        </p:grpSpPr>
        <p:sp>
          <p:nvSpPr>
            <p:cNvPr id="6" name="Rectangle 5">
              <a:extLst>
                <a:ext uri="{FF2B5EF4-FFF2-40B4-BE49-F238E27FC236}">
                  <a16:creationId xmlns:a16="http://schemas.microsoft.com/office/drawing/2014/main" id="{4995C44C-7E9D-7E6B-F477-364B93D7FD45}"/>
                </a:ext>
              </a:extLst>
            </p:cNvPr>
            <p:cNvSpPr/>
            <p:nvPr/>
          </p:nvSpPr>
          <p:spPr bwMode="white">
            <a:xfrm>
              <a:off x="576866" y="3522898"/>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Michael Topchik</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Executive Director</a:t>
              </a:r>
            </a:p>
          </p:txBody>
        </p:sp>
        <p:sp>
          <p:nvSpPr>
            <p:cNvPr id="51" name="Rectangle 50">
              <a:extLst>
                <a:ext uri="{FF2B5EF4-FFF2-40B4-BE49-F238E27FC236}">
                  <a16:creationId xmlns:a16="http://schemas.microsoft.com/office/drawing/2014/main" id="{6C7C07DE-7874-D187-C8EC-5FBA70410C95}"/>
                </a:ext>
              </a:extLst>
            </p:cNvPr>
            <p:cNvSpPr/>
            <p:nvPr/>
          </p:nvSpPr>
          <p:spPr bwMode="white">
            <a:xfrm>
              <a:off x="2904598" y="3522898"/>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Troy Brown </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Network Consultant</a:t>
              </a:r>
            </a:p>
          </p:txBody>
        </p:sp>
        <p:sp>
          <p:nvSpPr>
            <p:cNvPr id="98" name="Rectangle 97">
              <a:extLst>
                <a:ext uri="{FF2B5EF4-FFF2-40B4-BE49-F238E27FC236}">
                  <a16:creationId xmlns:a16="http://schemas.microsoft.com/office/drawing/2014/main" id="{D88AD1F2-3E8F-32AA-2A80-DB1A8F48B16A}"/>
                </a:ext>
              </a:extLst>
            </p:cNvPr>
            <p:cNvSpPr/>
            <p:nvPr/>
          </p:nvSpPr>
          <p:spPr bwMode="white">
            <a:xfrm>
              <a:off x="5232330" y="3522898"/>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Melanie Pinette</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Data Innovation</a:t>
              </a:r>
            </a:p>
          </p:txBody>
        </p:sp>
        <p:grpSp>
          <p:nvGrpSpPr>
            <p:cNvPr id="14" name="Group 13">
              <a:extLst>
                <a:ext uri="{FF2B5EF4-FFF2-40B4-BE49-F238E27FC236}">
                  <a16:creationId xmlns:a16="http://schemas.microsoft.com/office/drawing/2014/main" id="{75E7F795-1D5C-A5B9-3AC1-B3C7A71A5638}"/>
                </a:ext>
              </a:extLst>
            </p:cNvPr>
            <p:cNvGrpSpPr/>
            <p:nvPr/>
          </p:nvGrpSpPr>
          <p:grpSpPr>
            <a:xfrm>
              <a:off x="575955" y="1862942"/>
              <a:ext cx="1536192" cy="1562561"/>
              <a:chOff x="606101" y="2020829"/>
              <a:chExt cx="1536192" cy="1562561"/>
            </a:xfrm>
          </p:grpSpPr>
          <p:sp>
            <p:nvSpPr>
              <p:cNvPr id="10" name="Sturman photo">
                <a:extLst>
                  <a:ext uri="{FF2B5EF4-FFF2-40B4-BE49-F238E27FC236}">
                    <a16:creationId xmlns:a16="http://schemas.microsoft.com/office/drawing/2014/main" id="{2D1950E2-B6E4-FFDB-C52F-C57FAF66B684}"/>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9DCA915F-4704-BC8D-DB7D-69C2BCE631B7}"/>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5" name="Group 14">
              <a:extLst>
                <a:ext uri="{FF2B5EF4-FFF2-40B4-BE49-F238E27FC236}">
                  <a16:creationId xmlns:a16="http://schemas.microsoft.com/office/drawing/2014/main" id="{7F0AF04B-0C8C-76EB-C7CB-EB6DBCDBC5A5}"/>
                </a:ext>
              </a:extLst>
            </p:cNvPr>
            <p:cNvGrpSpPr/>
            <p:nvPr/>
          </p:nvGrpSpPr>
          <p:grpSpPr>
            <a:xfrm>
              <a:off x="2912990" y="1862942"/>
              <a:ext cx="1536192" cy="1562561"/>
              <a:chOff x="606101" y="2020829"/>
              <a:chExt cx="1536192" cy="1562561"/>
            </a:xfrm>
          </p:grpSpPr>
          <p:sp>
            <p:nvSpPr>
              <p:cNvPr id="16" name="Sturman photo">
                <a:extLst>
                  <a:ext uri="{FF2B5EF4-FFF2-40B4-BE49-F238E27FC236}">
                    <a16:creationId xmlns:a16="http://schemas.microsoft.com/office/drawing/2014/main" id="{77F3645A-3EA6-B635-1571-DD3EE1574BC7}"/>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17" name="Freeform: Shape 16">
                <a:extLst>
                  <a:ext uri="{FF2B5EF4-FFF2-40B4-BE49-F238E27FC236}">
                    <a16:creationId xmlns:a16="http://schemas.microsoft.com/office/drawing/2014/main" id="{0B9B5CED-66FF-85E5-0531-09B30A3228C1}"/>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C2192014-2C27-0BEE-F9CC-3309FD1EE64B}"/>
                </a:ext>
              </a:extLst>
            </p:cNvPr>
            <p:cNvGrpSpPr/>
            <p:nvPr/>
          </p:nvGrpSpPr>
          <p:grpSpPr>
            <a:xfrm>
              <a:off x="5250025" y="1862942"/>
              <a:ext cx="1536192" cy="1562561"/>
              <a:chOff x="606101" y="2020829"/>
              <a:chExt cx="1536192" cy="1562561"/>
            </a:xfrm>
          </p:grpSpPr>
          <p:sp>
            <p:nvSpPr>
              <p:cNvPr id="19" name="Sturman photo">
                <a:extLst>
                  <a:ext uri="{FF2B5EF4-FFF2-40B4-BE49-F238E27FC236}">
                    <a16:creationId xmlns:a16="http://schemas.microsoft.com/office/drawing/2014/main" id="{36D34D0A-C497-D863-5FD2-23CE03484106}"/>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20" name="Freeform: Shape 19">
                <a:extLst>
                  <a:ext uri="{FF2B5EF4-FFF2-40B4-BE49-F238E27FC236}">
                    <a16:creationId xmlns:a16="http://schemas.microsoft.com/office/drawing/2014/main" id="{2EC94FCE-E18E-BEE2-F4A4-657EA51F682E}"/>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29" name="Rectangle 28">
              <a:extLst>
                <a:ext uri="{FF2B5EF4-FFF2-40B4-BE49-F238E27FC236}">
                  <a16:creationId xmlns:a16="http://schemas.microsoft.com/office/drawing/2014/main" id="{5F48E1B7-B650-3DCB-5015-5ECDABBA5711}"/>
                </a:ext>
              </a:extLst>
            </p:cNvPr>
            <p:cNvSpPr/>
            <p:nvPr/>
          </p:nvSpPr>
          <p:spPr bwMode="white">
            <a:xfrm>
              <a:off x="546720" y="5888493"/>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Billy Balfour</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Communications</a:t>
              </a:r>
            </a:p>
          </p:txBody>
        </p:sp>
        <p:sp>
          <p:nvSpPr>
            <p:cNvPr id="30" name="Rectangle 29">
              <a:extLst>
                <a:ext uri="{FF2B5EF4-FFF2-40B4-BE49-F238E27FC236}">
                  <a16:creationId xmlns:a16="http://schemas.microsoft.com/office/drawing/2014/main" id="{49247F13-71E0-C9BB-7F0D-AB7A75D5A1B9}"/>
                </a:ext>
              </a:extLst>
            </p:cNvPr>
            <p:cNvSpPr/>
            <p:nvPr/>
          </p:nvSpPr>
          <p:spPr bwMode="white">
            <a:xfrm>
              <a:off x="2874452" y="5888493"/>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Ana Wiesse</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Data Analyst</a:t>
              </a:r>
            </a:p>
          </p:txBody>
        </p:sp>
        <p:sp>
          <p:nvSpPr>
            <p:cNvPr id="31" name="Rectangle 30">
              <a:extLst>
                <a:ext uri="{FF2B5EF4-FFF2-40B4-BE49-F238E27FC236}">
                  <a16:creationId xmlns:a16="http://schemas.microsoft.com/office/drawing/2014/main" id="{A2C8D4B7-86DA-9AEC-A66B-5C6898681EBC}"/>
                </a:ext>
              </a:extLst>
            </p:cNvPr>
            <p:cNvSpPr/>
            <p:nvPr/>
          </p:nvSpPr>
          <p:spPr bwMode="white">
            <a:xfrm>
              <a:off x="5202184" y="5888493"/>
              <a:ext cx="1828800" cy="438582"/>
            </a:xfrm>
            <a:prstGeom prst="rect">
              <a:avLst/>
            </a:prstGeom>
          </p:spPr>
          <p:txBody>
            <a:bodyPr wrap="square"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Renee Burnham</a:t>
              </a:r>
              <a:endParaRPr kumimoji="0" lang="en-US" sz="1200" b="1" i="0" u="none" strike="noStrike" kern="1200" cap="none" spc="0" normalizeH="0" baseline="0" noProof="0" dirty="0">
                <a:ln>
                  <a:noFill/>
                </a:ln>
                <a:solidFill>
                  <a:srgbClr val="43B1C3"/>
                </a:solidFill>
                <a:effectLst/>
                <a:uLnTx/>
                <a:uFillTx/>
                <a:latin typeface="Segoe U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Segoe UI"/>
                  <a:ea typeface="Calibri" panose="020F0502020204030204" pitchFamily="34" charset="0"/>
                  <a:cs typeface="Times New Roman" panose="02020603050405020304" pitchFamily="18" charset="0"/>
                </a:rPr>
                <a:t>Senior Research Associate</a:t>
              </a:r>
            </a:p>
          </p:txBody>
        </p:sp>
        <p:grpSp>
          <p:nvGrpSpPr>
            <p:cNvPr id="34" name="Group 33">
              <a:extLst>
                <a:ext uri="{FF2B5EF4-FFF2-40B4-BE49-F238E27FC236}">
                  <a16:creationId xmlns:a16="http://schemas.microsoft.com/office/drawing/2014/main" id="{6E376753-007E-7FDD-07D6-5567909584E5}"/>
                </a:ext>
              </a:extLst>
            </p:cNvPr>
            <p:cNvGrpSpPr/>
            <p:nvPr/>
          </p:nvGrpSpPr>
          <p:grpSpPr>
            <a:xfrm>
              <a:off x="575955" y="4228537"/>
              <a:ext cx="1536192" cy="1562561"/>
              <a:chOff x="606101" y="2020829"/>
              <a:chExt cx="1536192" cy="1562561"/>
            </a:xfrm>
          </p:grpSpPr>
          <p:sp>
            <p:nvSpPr>
              <p:cNvPr id="47" name="Sturman photo">
                <a:extLst>
                  <a:ext uri="{FF2B5EF4-FFF2-40B4-BE49-F238E27FC236}">
                    <a16:creationId xmlns:a16="http://schemas.microsoft.com/office/drawing/2014/main" id="{9CF47B2C-4F15-1643-1EA0-E32A6319AE15}"/>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8" name="Freeform: Shape 47">
                <a:extLst>
                  <a:ext uri="{FF2B5EF4-FFF2-40B4-BE49-F238E27FC236}">
                    <a16:creationId xmlns:a16="http://schemas.microsoft.com/office/drawing/2014/main" id="{87517CCE-9577-447B-C377-271726CD2C19}"/>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35" name="Group 34">
              <a:extLst>
                <a:ext uri="{FF2B5EF4-FFF2-40B4-BE49-F238E27FC236}">
                  <a16:creationId xmlns:a16="http://schemas.microsoft.com/office/drawing/2014/main" id="{1F48F8F6-EA23-7397-A890-A68DFD835FDE}"/>
                </a:ext>
              </a:extLst>
            </p:cNvPr>
            <p:cNvGrpSpPr/>
            <p:nvPr/>
          </p:nvGrpSpPr>
          <p:grpSpPr>
            <a:xfrm>
              <a:off x="2912990" y="4228537"/>
              <a:ext cx="1536192" cy="1562561"/>
              <a:chOff x="606101" y="2020829"/>
              <a:chExt cx="1536192" cy="1562561"/>
            </a:xfrm>
          </p:grpSpPr>
          <p:sp>
            <p:nvSpPr>
              <p:cNvPr id="45" name="Sturman photo">
                <a:extLst>
                  <a:ext uri="{FF2B5EF4-FFF2-40B4-BE49-F238E27FC236}">
                    <a16:creationId xmlns:a16="http://schemas.microsoft.com/office/drawing/2014/main" id="{A6FA0153-EB40-A326-AF0D-65EFC1B70C9B}"/>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6" name="Freeform: Shape 45">
                <a:extLst>
                  <a:ext uri="{FF2B5EF4-FFF2-40B4-BE49-F238E27FC236}">
                    <a16:creationId xmlns:a16="http://schemas.microsoft.com/office/drawing/2014/main" id="{8E1BD644-C8C1-8D9D-A494-476D5169D473}"/>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36" name="Group 35">
              <a:extLst>
                <a:ext uri="{FF2B5EF4-FFF2-40B4-BE49-F238E27FC236}">
                  <a16:creationId xmlns:a16="http://schemas.microsoft.com/office/drawing/2014/main" id="{F648175A-8E1C-30AE-D54A-B02C81C76073}"/>
                </a:ext>
              </a:extLst>
            </p:cNvPr>
            <p:cNvGrpSpPr/>
            <p:nvPr/>
          </p:nvGrpSpPr>
          <p:grpSpPr>
            <a:xfrm>
              <a:off x="5250025" y="4228537"/>
              <a:ext cx="1536192" cy="1562561"/>
              <a:chOff x="606101" y="2020829"/>
              <a:chExt cx="1536192" cy="1562561"/>
            </a:xfrm>
          </p:grpSpPr>
          <p:sp>
            <p:nvSpPr>
              <p:cNvPr id="43" name="Sturman photo">
                <a:extLst>
                  <a:ext uri="{FF2B5EF4-FFF2-40B4-BE49-F238E27FC236}">
                    <a16:creationId xmlns:a16="http://schemas.microsoft.com/office/drawing/2014/main" id="{8C0F62C2-57AF-D77C-D53A-A40367C0F89E}"/>
                  </a:ext>
                </a:extLst>
              </p:cNvPr>
              <p:cNvSpPr/>
              <p:nvPr/>
            </p:nvSpPr>
            <p:spPr>
              <a:xfrm>
                <a:off x="606101" y="2020829"/>
                <a:ext cx="1536192" cy="1561879"/>
              </a:xfrm>
              <a:prstGeom prst="rect">
                <a:avLst/>
              </a:prstGeom>
              <a:blipFill>
                <a:blip r:embed="rId6">
                  <a:extLst>
                    <a:ext uri="{28A0092B-C50C-407E-A947-70E740481C1C}">
                      <a14:useLocalDpi xmlns:a14="http://schemas.microsoft.com/office/drawing/2010/main" val="0"/>
                    </a:ext>
                  </a:extLst>
                </a:blip>
                <a:srcRect/>
                <a:stretch>
                  <a:fillRect l="-60" t="-11964" r="60" b="-32652"/>
                </a:stretch>
              </a:bli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44" name="Freeform: Shape 43">
                <a:extLst>
                  <a:ext uri="{FF2B5EF4-FFF2-40B4-BE49-F238E27FC236}">
                    <a16:creationId xmlns:a16="http://schemas.microsoft.com/office/drawing/2014/main" id="{EEE8A47A-7003-4880-3E11-992F44336A25}"/>
                  </a:ext>
                </a:extLst>
              </p:cNvPr>
              <p:cNvSpPr/>
              <p:nvPr/>
            </p:nvSpPr>
            <p:spPr>
              <a:xfrm>
                <a:off x="606101" y="2020829"/>
                <a:ext cx="1535267" cy="1562561"/>
              </a:xfrm>
              <a:custGeom>
                <a:avLst/>
                <a:gdLst>
                  <a:gd name="connsiteX0" fmla="*/ 0 w 1959429"/>
                  <a:gd name="connsiteY0" fmla="*/ 0 h 1994263"/>
                  <a:gd name="connsiteX1" fmla="*/ 0 w 1959429"/>
                  <a:gd name="connsiteY1" fmla="*/ 1994263 h 1994263"/>
                  <a:gd name="connsiteX2" fmla="*/ 1959429 w 1959429"/>
                  <a:gd name="connsiteY2" fmla="*/ 1994263 h 1994263"/>
                </a:gdLst>
                <a:ahLst/>
                <a:cxnLst>
                  <a:cxn ang="0">
                    <a:pos x="connsiteX0" y="connsiteY0"/>
                  </a:cxn>
                  <a:cxn ang="0">
                    <a:pos x="connsiteX1" y="connsiteY1"/>
                  </a:cxn>
                  <a:cxn ang="0">
                    <a:pos x="connsiteX2" y="connsiteY2"/>
                  </a:cxn>
                </a:cxnLst>
                <a:rect l="l" t="t" r="r" b="b"/>
                <a:pathLst>
                  <a:path w="1959429" h="1994263">
                    <a:moveTo>
                      <a:pt x="0" y="0"/>
                    </a:moveTo>
                    <a:lnTo>
                      <a:pt x="0" y="1994263"/>
                    </a:lnTo>
                    <a:lnTo>
                      <a:pt x="1959429" y="1994263"/>
                    </a:lnTo>
                  </a:path>
                </a:pathLst>
              </a:cu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pic>
          <p:nvPicPr>
            <p:cNvPr id="3" name="Picture 2" descr="A person in a suit smiling&#10;&#10;Description automatically generated">
              <a:extLst>
                <a:ext uri="{FF2B5EF4-FFF2-40B4-BE49-F238E27FC236}">
                  <a16:creationId xmlns:a16="http://schemas.microsoft.com/office/drawing/2014/main" id="{A09B6CD0-B41A-9F9E-6BE0-4F98157B8A69}"/>
                </a:ext>
              </a:extLst>
            </p:cNvPr>
            <p:cNvPicPr>
              <a:picLocks noChangeAspect="1"/>
            </p:cNvPicPr>
            <p:nvPr/>
          </p:nvPicPr>
          <p:blipFill>
            <a:blip r:embed="rId10">
              <a:extLst>
                <a:ext uri="{28A0092B-C50C-407E-A947-70E740481C1C}">
                  <a14:useLocalDpi xmlns:a14="http://schemas.microsoft.com/office/drawing/2010/main" val="0"/>
                </a:ext>
              </a:extLst>
            </a:blip>
            <a:srcRect b="25110"/>
            <a:stretch>
              <a:fillRect/>
            </a:stretch>
          </p:blipFill>
          <p:spPr>
            <a:xfrm>
              <a:off x="608282" y="1862943"/>
              <a:ext cx="1535267" cy="1569556"/>
            </a:xfrm>
            <a:prstGeom prst="rect">
              <a:avLst/>
            </a:prstGeom>
            <a:ln>
              <a:solidFill>
                <a:schemeClr val="tx1">
                  <a:lumMod val="65000"/>
                  <a:lumOff val="35000"/>
                </a:schemeClr>
              </a:solidFill>
            </a:ln>
          </p:spPr>
        </p:pic>
        <p:pic>
          <p:nvPicPr>
            <p:cNvPr id="4" name="Picture 3" descr="A picture containing person, person, wall, indoor&#10;&#10;Description automatically generated">
              <a:extLst>
                <a:ext uri="{FF2B5EF4-FFF2-40B4-BE49-F238E27FC236}">
                  <a16:creationId xmlns:a16="http://schemas.microsoft.com/office/drawing/2014/main" id="{668E65FD-7CC0-F482-E6E5-F129C63071E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553" r="15555" b="24790"/>
            <a:stretch>
              <a:fillRect/>
            </a:stretch>
          </p:blipFill>
          <p:spPr>
            <a:xfrm>
              <a:off x="2944392" y="1829891"/>
              <a:ext cx="1503866" cy="1618090"/>
            </a:xfrm>
            <a:prstGeom prst="rect">
              <a:avLst/>
            </a:prstGeom>
            <a:ln>
              <a:solidFill>
                <a:schemeClr val="tx1">
                  <a:lumMod val="65000"/>
                  <a:lumOff val="35000"/>
                </a:schemeClr>
              </a:solidFill>
            </a:ln>
          </p:spPr>
        </p:pic>
        <p:pic>
          <p:nvPicPr>
            <p:cNvPr id="7" name="Picture 6" descr="A person wearing glasses&#10;&#10;Description automatically generated with medium confidence">
              <a:extLst>
                <a:ext uri="{FF2B5EF4-FFF2-40B4-BE49-F238E27FC236}">
                  <a16:creationId xmlns:a16="http://schemas.microsoft.com/office/drawing/2014/main" id="{9C8C607C-8279-79D1-5E2D-DA410E01E0D5}"/>
                </a:ext>
              </a:extLst>
            </p:cNvPr>
            <p:cNvPicPr>
              <a:picLocks noChangeAspect="1"/>
            </p:cNvPicPr>
            <p:nvPr/>
          </p:nvPicPr>
          <p:blipFill>
            <a:blip r:embed="rId12" cstate="print">
              <a:extLst>
                <a:ext uri="{28A0092B-C50C-407E-A947-70E740481C1C}">
                  <a14:useLocalDpi xmlns:a14="http://schemas.microsoft.com/office/drawing/2010/main" val="0"/>
                </a:ext>
              </a:extLst>
            </a:blip>
            <a:srcRect r="7046" b="35953"/>
            <a:stretch>
              <a:fillRect/>
            </a:stretch>
          </p:blipFill>
          <p:spPr>
            <a:xfrm>
              <a:off x="608283" y="4228537"/>
              <a:ext cx="1502940" cy="1572897"/>
            </a:xfrm>
            <a:prstGeom prst="rect">
              <a:avLst/>
            </a:prstGeom>
            <a:ln>
              <a:solidFill>
                <a:schemeClr val="tx1">
                  <a:lumMod val="65000"/>
                  <a:lumOff val="35000"/>
                </a:schemeClr>
              </a:solidFill>
            </a:ln>
          </p:spPr>
        </p:pic>
        <p:pic>
          <p:nvPicPr>
            <p:cNvPr id="8" name="Picture 7" descr="A person smiling for the camera&#10;&#10;Description automatically generated with medium confidence">
              <a:extLst>
                <a:ext uri="{FF2B5EF4-FFF2-40B4-BE49-F238E27FC236}">
                  <a16:creationId xmlns:a16="http://schemas.microsoft.com/office/drawing/2014/main" id="{01B7C22A-B174-BB6F-C728-ACF330DB37F9}"/>
                </a:ext>
              </a:extLst>
            </p:cNvPr>
            <p:cNvPicPr>
              <a:picLocks noChangeAspect="1"/>
            </p:cNvPicPr>
            <p:nvPr/>
          </p:nvPicPr>
          <p:blipFill>
            <a:blip r:embed="rId13" cstate="print">
              <a:extLst>
                <a:ext uri="{28A0092B-C50C-407E-A947-70E740481C1C}">
                  <a14:useLocalDpi xmlns:a14="http://schemas.microsoft.com/office/drawing/2010/main" val="0"/>
                </a:ext>
              </a:extLst>
            </a:blip>
            <a:srcRect l="-1007" t="10860" r="1271" b="17773"/>
            <a:stretch>
              <a:fillRect/>
            </a:stretch>
          </p:blipFill>
          <p:spPr>
            <a:xfrm>
              <a:off x="2944392" y="4228537"/>
              <a:ext cx="1492848" cy="1581421"/>
            </a:xfrm>
            <a:prstGeom prst="rect">
              <a:avLst/>
            </a:prstGeom>
            <a:ln>
              <a:solidFill>
                <a:schemeClr val="tx1">
                  <a:lumMod val="65000"/>
                  <a:lumOff val="35000"/>
                </a:schemeClr>
              </a:solidFill>
            </a:ln>
          </p:spPr>
        </p:pic>
        <p:pic>
          <p:nvPicPr>
            <p:cNvPr id="9" name="Picture 8" descr="A person wearing glasses&#10;&#10;Description automatically generated with low confidence">
              <a:extLst>
                <a:ext uri="{FF2B5EF4-FFF2-40B4-BE49-F238E27FC236}">
                  <a16:creationId xmlns:a16="http://schemas.microsoft.com/office/drawing/2014/main" id="{AF5A156E-A8D8-7C75-F01A-AAE4BC6CD4F5}"/>
                </a:ext>
              </a:extLst>
            </p:cNvPr>
            <p:cNvPicPr>
              <a:picLocks noChangeAspect="1"/>
            </p:cNvPicPr>
            <p:nvPr/>
          </p:nvPicPr>
          <p:blipFill>
            <a:blip r:embed="rId14" cstate="print">
              <a:extLst>
                <a:ext uri="{28A0092B-C50C-407E-A947-70E740481C1C}">
                  <a14:useLocalDpi xmlns:a14="http://schemas.microsoft.com/office/drawing/2010/main" val="0"/>
                </a:ext>
              </a:extLst>
            </a:blip>
            <a:srcRect b="31023"/>
            <a:stretch>
              <a:fillRect/>
            </a:stretch>
          </p:blipFill>
          <p:spPr>
            <a:xfrm>
              <a:off x="5281889" y="1862260"/>
              <a:ext cx="1503866" cy="1573578"/>
            </a:xfrm>
            <a:prstGeom prst="rect">
              <a:avLst/>
            </a:prstGeom>
            <a:ln>
              <a:solidFill>
                <a:schemeClr val="tx1">
                  <a:lumMod val="65000"/>
                  <a:lumOff val="35000"/>
                </a:schemeClr>
              </a:solidFill>
            </a:ln>
          </p:spPr>
        </p:pic>
        <p:pic>
          <p:nvPicPr>
            <p:cNvPr id="12" name="Picture 2">
              <a:extLst>
                <a:ext uri="{FF2B5EF4-FFF2-40B4-BE49-F238E27FC236}">
                  <a16:creationId xmlns:a16="http://schemas.microsoft.com/office/drawing/2014/main" id="{200FADDA-7F4F-9517-67E2-C06046302830}"/>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7148" b="22277"/>
            <a:stretch>
              <a:fillRect/>
            </a:stretch>
          </p:blipFill>
          <p:spPr bwMode="auto">
            <a:xfrm>
              <a:off x="5302536" y="4228538"/>
              <a:ext cx="1492848" cy="158142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6980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4F652-E5ED-4127-BE10-B6FA4EBD2168}"/>
              </a:ext>
            </a:extLst>
          </p:cNvPr>
          <p:cNvSpPr txBox="1">
            <a:spLocks/>
          </p:cNvSpPr>
          <p:nvPr/>
        </p:nvSpPr>
        <p:spPr>
          <a:xfrm>
            <a:off x="2324065" y="2684219"/>
            <a:ext cx="7543871" cy="95921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400" b="0" i="0" u="none" strike="noStrike" kern="1200" cap="none" spc="-150" normalizeH="0" baseline="0" noProof="0">
                <a:ln>
                  <a:noFill/>
                </a:ln>
                <a:solidFill>
                  <a:srgbClr val="FFFFFF"/>
                </a:solidFill>
                <a:effectLst/>
                <a:uLnTx/>
                <a:uFillTx/>
                <a:latin typeface="Times New Roman" panose="02020603050405020304" pitchFamily="18" charset="0"/>
                <a:ea typeface="Palatino" pitchFamily="2" charset="77"/>
                <a:cs typeface="Times New Roman" panose="02020603050405020304" pitchFamily="18" charset="0"/>
              </a:rPr>
              <a:t>Thank</a:t>
            </a:r>
            <a:r>
              <a:rPr kumimoji="0" lang="en-GB" sz="7400" b="0" i="0" u="none" strike="noStrike" kern="1200" cap="none" spc="-150" normalizeH="0" baseline="0" noProof="0">
                <a:ln>
                  <a:noFill/>
                </a:ln>
                <a:solidFill>
                  <a:srgbClr val="00294C"/>
                </a:solidFill>
                <a:effectLst/>
                <a:uLnTx/>
                <a:uFillTx/>
                <a:latin typeface="Times New Roman" panose="02020603050405020304" pitchFamily="18" charset="0"/>
                <a:ea typeface="Palatino" pitchFamily="2" charset="77"/>
                <a:cs typeface="Times New Roman" panose="02020603050405020304" pitchFamily="18" charset="0"/>
              </a:rPr>
              <a:t> </a:t>
            </a:r>
            <a:r>
              <a:rPr kumimoji="0" lang="en-GB" sz="7400" b="0" i="1" u="none" strike="noStrike" kern="1200" cap="none" spc="-150" normalizeH="0" baseline="0" noProof="0">
                <a:ln>
                  <a:noFill/>
                </a:ln>
                <a:solidFill>
                  <a:srgbClr val="D1F003"/>
                </a:solidFill>
                <a:effectLst/>
                <a:uLnTx/>
                <a:uFillTx/>
                <a:latin typeface="Times New Roman" panose="02020603050405020304" pitchFamily="18" charset="0"/>
                <a:ea typeface="Palatino" pitchFamily="2" charset="77"/>
                <a:cs typeface="Times New Roman" panose="02020603050405020304" pitchFamily="18" charset="0"/>
              </a:rPr>
              <a:t>you</a:t>
            </a:r>
          </a:p>
        </p:txBody>
      </p:sp>
      <p:pic>
        <p:nvPicPr>
          <p:cNvPr id="3" name="Logo">
            <a:extLst>
              <a:ext uri="{FF2B5EF4-FFF2-40B4-BE49-F238E27FC236}">
                <a16:creationId xmlns:a16="http://schemas.microsoft.com/office/drawing/2014/main" id="{20C45024-BFE9-F08D-F351-8DE68C107E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4856" y="4902740"/>
            <a:ext cx="2102289" cy="525572"/>
          </a:xfrm>
          <a:prstGeom prst="rect">
            <a:avLst/>
          </a:prstGeom>
        </p:spPr>
      </p:pic>
      <p:cxnSp>
        <p:nvCxnSpPr>
          <p:cNvPr id="5" name="Straight Connector 4">
            <a:extLst>
              <a:ext uri="{FF2B5EF4-FFF2-40B4-BE49-F238E27FC236}">
                <a16:creationId xmlns:a16="http://schemas.microsoft.com/office/drawing/2014/main" id="{62D4E48B-0002-CF2D-FF64-47C8CBB513F5}"/>
              </a:ext>
            </a:extLst>
          </p:cNvPr>
          <p:cNvCxnSpPr/>
          <p:nvPr/>
        </p:nvCxnSpPr>
        <p:spPr>
          <a:xfrm flipH="1">
            <a:off x="2618913" y="3240349"/>
            <a:ext cx="13316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EB914F5-EF8E-B45C-715D-D07E3042F870}"/>
              </a:ext>
            </a:extLst>
          </p:cNvPr>
          <p:cNvCxnSpPr/>
          <p:nvPr/>
        </p:nvCxnSpPr>
        <p:spPr>
          <a:xfrm flipH="1">
            <a:off x="8407154" y="3231472"/>
            <a:ext cx="133165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871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AA7FD5-0EF7-4A66-ACE1-DF2D35F5A918}"/>
              </a:ext>
            </a:extLst>
          </p:cNvPr>
          <p:cNvSpPr>
            <a:spLocks noGrp="1"/>
          </p:cNvSpPr>
          <p:nvPr>
            <p:ph type="title"/>
          </p:nvPr>
        </p:nvSpPr>
        <p:spPr>
          <a:xfrm>
            <a:off x="613052" y="433015"/>
            <a:ext cx="10515600" cy="756933"/>
          </a:xfrm>
        </p:spPr>
        <p:txBody>
          <a:bodyPr vert="horz"/>
          <a:lstStyle/>
          <a:p>
            <a:r>
              <a:rPr lang="en-US" sz="3200" dirty="0">
                <a:latin typeface="Georgia" panose="02040502050405020303" pitchFamily="18" charset="0"/>
              </a:rPr>
              <a:t>Nearly Half of all Rural Hospitals in the Red</a:t>
            </a:r>
          </a:p>
        </p:txBody>
      </p:sp>
      <p:sp>
        <p:nvSpPr>
          <p:cNvPr id="161" name="TextBox 160">
            <a:extLst>
              <a:ext uri="{FF2B5EF4-FFF2-40B4-BE49-F238E27FC236}">
                <a16:creationId xmlns:a16="http://schemas.microsoft.com/office/drawing/2014/main" id="{B87EECB4-EAB9-430A-93CC-E58663F64CA9}"/>
              </a:ext>
            </a:extLst>
          </p:cNvPr>
          <p:cNvSpPr txBox="1"/>
          <p:nvPr/>
        </p:nvSpPr>
        <p:spPr>
          <a:xfrm>
            <a:off x="8297395" y="2368145"/>
            <a:ext cx="3561336" cy="62145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Overall, </a:t>
            </a:r>
            <a:r>
              <a:rPr kumimoji="0" lang="en-US" sz="1600" b="1" i="0" u="none" strike="noStrike" kern="1200" cap="none" spc="0" normalizeH="0" baseline="0" noProof="0" dirty="0">
                <a:ln>
                  <a:noFill/>
                </a:ln>
                <a:solidFill>
                  <a:srgbClr val="C00000"/>
                </a:solidFill>
                <a:effectLst/>
                <a:uLnTx/>
                <a:uFillTx/>
                <a:latin typeface="Segoe UI"/>
                <a:ea typeface="Verdana" panose="020B0604030504040204" pitchFamily="34" charset="0"/>
                <a:cs typeface="Segoe UI" panose="020B0502040204020203" pitchFamily="34" charset="0"/>
              </a:rPr>
              <a:t>46% </a:t>
            </a:r>
            <a:r>
              <a:rPr kumimoji="0" lang="en-US" sz="1600" i="0" u="none" strike="noStrike" kern="1200" cap="none" spc="0" normalizeH="0" baseline="0" noProof="0" dirty="0">
                <a:ln>
                  <a:noFill/>
                </a:ln>
                <a:effectLst/>
                <a:uLnTx/>
                <a:uFillTx/>
                <a:latin typeface="Segoe UI"/>
                <a:ea typeface="Verdana" panose="020B0604030504040204" pitchFamily="34" charset="0"/>
                <a:cs typeface="Segoe UI" panose="020B0502040204020203" pitchFamily="34" charset="0"/>
              </a:rPr>
              <a:t>of America’s rural hospitals</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are operating </a:t>
            </a:r>
            <a:r>
              <a:rPr kumimoji="0" lang="en-US" sz="1600" b="1" i="0" u="none" strike="noStrike" kern="1200" cap="none" spc="0" normalizeH="0" baseline="0" noProof="0" dirty="0">
                <a:ln>
                  <a:noFill/>
                </a:ln>
                <a:solidFill>
                  <a:srgbClr val="C00000"/>
                </a:solidFill>
                <a:effectLst/>
                <a:uLnTx/>
                <a:uFillTx/>
                <a:latin typeface="Segoe UI"/>
                <a:ea typeface="Verdana" panose="020B0604030504040204" pitchFamily="34" charset="0"/>
                <a:cs typeface="Segoe UI" panose="020B0502040204020203" pitchFamily="34" charset="0"/>
              </a:rPr>
              <a:t>in the red</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a:t>
            </a:r>
          </a:p>
        </p:txBody>
      </p:sp>
      <p:sp>
        <p:nvSpPr>
          <p:cNvPr id="169" name="TextBox 168">
            <a:extLst>
              <a:ext uri="{FF2B5EF4-FFF2-40B4-BE49-F238E27FC236}">
                <a16:creationId xmlns:a16="http://schemas.microsoft.com/office/drawing/2014/main" id="{8A2E8FA8-A7E3-48A2-811F-17CD0DCDC568}"/>
              </a:ext>
            </a:extLst>
          </p:cNvPr>
          <p:cNvSpPr txBox="1"/>
          <p:nvPr/>
        </p:nvSpPr>
        <p:spPr>
          <a:xfrm>
            <a:off x="8316777" y="3702004"/>
            <a:ext cx="3558742" cy="62145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In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non-expansion states</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53% </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of rural hospitals are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in the red</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a:t>
            </a:r>
          </a:p>
        </p:txBody>
      </p:sp>
      <p:cxnSp>
        <p:nvCxnSpPr>
          <p:cNvPr id="168" name="Straight Connector 167">
            <a:extLst>
              <a:ext uri="{FF2B5EF4-FFF2-40B4-BE49-F238E27FC236}">
                <a16:creationId xmlns:a16="http://schemas.microsoft.com/office/drawing/2014/main" id="{468B8B37-48E4-4001-B2D9-C4C1F14DBA8F}"/>
              </a:ext>
            </a:extLst>
          </p:cNvPr>
          <p:cNvCxnSpPr/>
          <p:nvPr/>
        </p:nvCxnSpPr>
        <p:spPr>
          <a:xfrm>
            <a:off x="8637065" y="3347796"/>
            <a:ext cx="2605548" cy="0"/>
          </a:xfrm>
          <a:prstGeom prst="line">
            <a:avLst/>
          </a:prstGeom>
          <a:ln/>
        </p:spPr>
        <p:style>
          <a:lnRef idx="1">
            <a:schemeClr val="accent5"/>
          </a:lnRef>
          <a:fillRef idx="0">
            <a:schemeClr val="accent5"/>
          </a:fillRef>
          <a:effectRef idx="0">
            <a:schemeClr val="accent5"/>
          </a:effectRef>
          <a:fontRef idx="minor">
            <a:schemeClr val="tx1"/>
          </a:fontRef>
        </p:style>
      </p:cxnSp>
      <p:sp>
        <p:nvSpPr>
          <p:cNvPr id="445" name="TextBox 444">
            <a:extLst>
              <a:ext uri="{FF2B5EF4-FFF2-40B4-BE49-F238E27FC236}">
                <a16:creationId xmlns:a16="http://schemas.microsoft.com/office/drawing/2014/main" id="{99BEBB59-71C6-4E3C-9FAA-C638B48C44AC}"/>
              </a:ext>
            </a:extLst>
          </p:cNvPr>
          <p:cNvSpPr txBox="1"/>
          <p:nvPr/>
        </p:nvSpPr>
        <p:spPr>
          <a:xfrm>
            <a:off x="7158991" y="5823386"/>
            <a:ext cx="49150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State-level percentage of rural hospitals with negative operating margin.</a:t>
            </a:r>
          </a:p>
        </p:txBody>
      </p:sp>
      <p:grpSp>
        <p:nvGrpSpPr>
          <p:cNvPr id="446" name="Group 445">
            <a:extLst>
              <a:ext uri="{FF2B5EF4-FFF2-40B4-BE49-F238E27FC236}">
                <a16:creationId xmlns:a16="http://schemas.microsoft.com/office/drawing/2014/main" id="{98865C16-A07B-410A-A144-A0F529E7EA55}"/>
              </a:ext>
            </a:extLst>
          </p:cNvPr>
          <p:cNvGrpSpPr/>
          <p:nvPr/>
        </p:nvGrpSpPr>
        <p:grpSpPr>
          <a:xfrm>
            <a:off x="8104032" y="6093453"/>
            <a:ext cx="3651000" cy="322422"/>
            <a:chOff x="1938972" y="5893560"/>
            <a:chExt cx="3651000" cy="322422"/>
          </a:xfrm>
        </p:grpSpPr>
        <p:grpSp>
          <p:nvGrpSpPr>
            <p:cNvPr id="447" name="Group 446">
              <a:extLst>
                <a:ext uri="{FF2B5EF4-FFF2-40B4-BE49-F238E27FC236}">
                  <a16:creationId xmlns:a16="http://schemas.microsoft.com/office/drawing/2014/main" id="{C4231E56-E41C-4C41-9987-E37D8C3F5D96}"/>
                </a:ext>
              </a:extLst>
            </p:cNvPr>
            <p:cNvGrpSpPr/>
            <p:nvPr/>
          </p:nvGrpSpPr>
          <p:grpSpPr>
            <a:xfrm>
              <a:off x="1938972" y="6141972"/>
              <a:ext cx="3564598" cy="74010"/>
              <a:chOff x="1320684" y="6239165"/>
              <a:chExt cx="3564598" cy="74010"/>
            </a:xfrm>
          </p:grpSpPr>
          <p:sp>
            <p:nvSpPr>
              <p:cNvPr id="453" name="Rectangle 452">
                <a:extLst>
                  <a:ext uri="{FF2B5EF4-FFF2-40B4-BE49-F238E27FC236}">
                    <a16:creationId xmlns:a16="http://schemas.microsoft.com/office/drawing/2014/main" id="{366517E9-2DB5-459B-8787-609417D9AA09}"/>
                  </a:ext>
                </a:extLst>
              </p:cNvPr>
              <p:cNvSpPr/>
              <p:nvPr/>
            </p:nvSpPr>
            <p:spPr>
              <a:xfrm>
                <a:off x="1320684" y="6239285"/>
                <a:ext cx="485368" cy="7389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4" name="Rectangle 453">
                <a:extLst>
                  <a:ext uri="{FF2B5EF4-FFF2-40B4-BE49-F238E27FC236}">
                    <a16:creationId xmlns:a16="http://schemas.microsoft.com/office/drawing/2014/main" id="{4879FA85-51CE-45D5-8B9C-D92F3ACA4C9C}"/>
                  </a:ext>
                </a:extLst>
              </p:cNvPr>
              <p:cNvSpPr/>
              <p:nvPr/>
            </p:nvSpPr>
            <p:spPr>
              <a:xfrm>
                <a:off x="2122867" y="6239165"/>
                <a:ext cx="485368" cy="73890"/>
              </a:xfrm>
              <a:prstGeom prst="rect">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5" name="Rectangle 454">
                <a:extLst>
                  <a:ext uri="{FF2B5EF4-FFF2-40B4-BE49-F238E27FC236}">
                    <a16:creationId xmlns:a16="http://schemas.microsoft.com/office/drawing/2014/main" id="{38DAE3A0-78F2-4A68-B7F1-6DDA4693EF87}"/>
                  </a:ext>
                </a:extLst>
              </p:cNvPr>
              <p:cNvSpPr/>
              <p:nvPr/>
            </p:nvSpPr>
            <p:spPr>
              <a:xfrm>
                <a:off x="2885470" y="6239165"/>
                <a:ext cx="485368" cy="73890"/>
              </a:xfrm>
              <a:prstGeom prst="rect">
                <a:avLst/>
              </a:prstGeom>
              <a:solidFill>
                <a:schemeClr val="accent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6" name="Rectangle 455">
                <a:extLst>
                  <a:ext uri="{FF2B5EF4-FFF2-40B4-BE49-F238E27FC236}">
                    <a16:creationId xmlns:a16="http://schemas.microsoft.com/office/drawing/2014/main" id="{527053B2-1B14-48B2-8C98-04A927780FD0}"/>
                  </a:ext>
                </a:extLst>
              </p:cNvPr>
              <p:cNvSpPr/>
              <p:nvPr/>
            </p:nvSpPr>
            <p:spPr>
              <a:xfrm>
                <a:off x="3642692" y="6239165"/>
                <a:ext cx="485368" cy="73890"/>
              </a:xfrm>
              <a:prstGeom prst="rect">
                <a:avLst/>
              </a:prstGeom>
              <a:solidFill>
                <a:schemeClr val="accent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7" name="Rectangle 456">
                <a:extLst>
                  <a:ext uri="{FF2B5EF4-FFF2-40B4-BE49-F238E27FC236}">
                    <a16:creationId xmlns:a16="http://schemas.microsoft.com/office/drawing/2014/main" id="{5A4A3AF9-92B1-4EE5-B5ED-0B846BCBBED6}"/>
                  </a:ext>
                </a:extLst>
              </p:cNvPr>
              <p:cNvSpPr/>
              <p:nvPr/>
            </p:nvSpPr>
            <p:spPr>
              <a:xfrm>
                <a:off x="4399914" y="6239165"/>
                <a:ext cx="485368" cy="73890"/>
              </a:xfrm>
              <a:prstGeom prst="rect">
                <a:avLst/>
              </a:prstGeom>
              <a:solidFill>
                <a:schemeClr val="accent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sp>
          <p:nvSpPr>
            <p:cNvPr id="448" name="TextBox 447">
              <a:extLst>
                <a:ext uri="{FF2B5EF4-FFF2-40B4-BE49-F238E27FC236}">
                  <a16:creationId xmlns:a16="http://schemas.microsoft.com/office/drawing/2014/main" id="{BC7EF83F-76D1-40B2-B52D-B8EED645F593}"/>
                </a:ext>
              </a:extLst>
            </p:cNvPr>
            <p:cNvSpPr txBox="1"/>
            <p:nvPr/>
          </p:nvSpPr>
          <p:spPr>
            <a:xfrm>
              <a:off x="1998697" y="5897309"/>
              <a:ext cx="4853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0-20</a:t>
              </a:r>
            </a:p>
          </p:txBody>
        </p:sp>
        <p:sp>
          <p:nvSpPr>
            <p:cNvPr id="449" name="TextBox 448">
              <a:extLst>
                <a:ext uri="{FF2B5EF4-FFF2-40B4-BE49-F238E27FC236}">
                  <a16:creationId xmlns:a16="http://schemas.microsoft.com/office/drawing/2014/main" id="{EDAFDC7C-E2C5-47DC-A7CD-211A394911EA}"/>
                </a:ext>
              </a:extLst>
            </p:cNvPr>
            <p:cNvSpPr txBox="1"/>
            <p:nvPr/>
          </p:nvSpPr>
          <p:spPr>
            <a:xfrm>
              <a:off x="2692353" y="5893560"/>
              <a:ext cx="62977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21-40</a:t>
              </a:r>
            </a:p>
          </p:txBody>
        </p:sp>
        <p:sp>
          <p:nvSpPr>
            <p:cNvPr id="450" name="TextBox 449">
              <a:extLst>
                <a:ext uri="{FF2B5EF4-FFF2-40B4-BE49-F238E27FC236}">
                  <a16:creationId xmlns:a16="http://schemas.microsoft.com/office/drawing/2014/main" id="{499C5B88-0284-4253-AA69-F919772ACAAB}"/>
                </a:ext>
              </a:extLst>
            </p:cNvPr>
            <p:cNvSpPr txBox="1"/>
            <p:nvPr/>
          </p:nvSpPr>
          <p:spPr>
            <a:xfrm>
              <a:off x="3412226" y="5898777"/>
              <a:ext cx="67886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41-60</a:t>
              </a:r>
            </a:p>
          </p:txBody>
        </p:sp>
        <p:sp>
          <p:nvSpPr>
            <p:cNvPr id="451" name="TextBox 450">
              <a:extLst>
                <a:ext uri="{FF2B5EF4-FFF2-40B4-BE49-F238E27FC236}">
                  <a16:creationId xmlns:a16="http://schemas.microsoft.com/office/drawing/2014/main" id="{05B7553E-E3B5-4178-BAA0-0EC2294ADFC2}"/>
                </a:ext>
              </a:extLst>
            </p:cNvPr>
            <p:cNvSpPr txBox="1"/>
            <p:nvPr/>
          </p:nvSpPr>
          <p:spPr>
            <a:xfrm>
              <a:off x="4220013" y="5899972"/>
              <a:ext cx="566627"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61-80</a:t>
              </a:r>
            </a:p>
          </p:txBody>
        </p:sp>
        <p:sp>
          <p:nvSpPr>
            <p:cNvPr id="452" name="TextBox 451">
              <a:extLst>
                <a:ext uri="{FF2B5EF4-FFF2-40B4-BE49-F238E27FC236}">
                  <a16:creationId xmlns:a16="http://schemas.microsoft.com/office/drawing/2014/main" id="{DD742422-8165-48DB-947F-2A222B4A88B4}"/>
                </a:ext>
              </a:extLst>
            </p:cNvPr>
            <p:cNvSpPr txBox="1"/>
            <p:nvPr/>
          </p:nvSpPr>
          <p:spPr>
            <a:xfrm>
              <a:off x="4931800" y="5898777"/>
              <a:ext cx="658172"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81-100</a:t>
              </a:r>
            </a:p>
          </p:txBody>
        </p:sp>
      </p:grpSp>
      <p:sp>
        <p:nvSpPr>
          <p:cNvPr id="458" name="Rectangle 457">
            <a:extLst>
              <a:ext uri="{FF2B5EF4-FFF2-40B4-BE49-F238E27FC236}">
                <a16:creationId xmlns:a16="http://schemas.microsoft.com/office/drawing/2014/main" id="{04D8D9EC-D8E4-49B0-9D10-B2B4BD7DE9B3}"/>
              </a:ext>
            </a:extLst>
          </p:cNvPr>
          <p:cNvSpPr/>
          <p:nvPr/>
        </p:nvSpPr>
        <p:spPr>
          <a:xfrm>
            <a:off x="7470101" y="6340007"/>
            <a:ext cx="485368" cy="7389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459" name="TextBox 458">
            <a:extLst>
              <a:ext uri="{FF2B5EF4-FFF2-40B4-BE49-F238E27FC236}">
                <a16:creationId xmlns:a16="http://schemas.microsoft.com/office/drawing/2014/main" id="{1AE8729D-849A-4164-A0F6-E9ABF2F9BD78}"/>
              </a:ext>
            </a:extLst>
          </p:cNvPr>
          <p:cNvSpPr txBox="1"/>
          <p:nvPr/>
        </p:nvSpPr>
        <p:spPr>
          <a:xfrm>
            <a:off x="7538724" y="6099865"/>
            <a:ext cx="48536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NA</a:t>
            </a:r>
          </a:p>
        </p:txBody>
      </p:sp>
      <p:grpSp>
        <p:nvGrpSpPr>
          <p:cNvPr id="129" name="Group 128">
            <a:extLst>
              <a:ext uri="{FF2B5EF4-FFF2-40B4-BE49-F238E27FC236}">
                <a16:creationId xmlns:a16="http://schemas.microsoft.com/office/drawing/2014/main" id="{1B2A8FCC-C3FC-89EF-76F2-8847B7B083B1}"/>
              </a:ext>
            </a:extLst>
          </p:cNvPr>
          <p:cNvGrpSpPr/>
          <p:nvPr/>
        </p:nvGrpSpPr>
        <p:grpSpPr>
          <a:xfrm>
            <a:off x="151769" y="5868109"/>
            <a:ext cx="5522753" cy="613922"/>
            <a:chOff x="6523633" y="5876873"/>
            <a:chExt cx="5522753" cy="613922"/>
          </a:xfrm>
        </p:grpSpPr>
        <p:sp>
          <p:nvSpPr>
            <p:cNvPr id="138" name="TextBox 137">
              <a:extLst>
                <a:ext uri="{FF2B5EF4-FFF2-40B4-BE49-F238E27FC236}">
                  <a16:creationId xmlns:a16="http://schemas.microsoft.com/office/drawing/2014/main" id="{F9D4FB67-D9E4-4E1F-A861-98D73FB18346}"/>
                </a:ext>
              </a:extLst>
            </p:cNvPr>
            <p:cNvSpPr txBox="1"/>
            <p:nvPr/>
          </p:nvSpPr>
          <p:spPr>
            <a:xfrm>
              <a:off x="6523633" y="5876873"/>
              <a:ext cx="421823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December 2024.</a:t>
              </a:r>
            </a:p>
          </p:txBody>
        </p:sp>
        <p:sp>
          <p:nvSpPr>
            <p:cNvPr id="141" name="TextBox 140">
              <a:extLst>
                <a:ext uri="{FF2B5EF4-FFF2-40B4-BE49-F238E27FC236}">
                  <a16:creationId xmlns:a16="http://schemas.microsoft.com/office/drawing/2014/main" id="{00E8AFA4-10E7-44EE-B955-FCE45BCB9098}"/>
                </a:ext>
              </a:extLst>
            </p:cNvPr>
            <p:cNvSpPr txBox="1"/>
            <p:nvPr/>
          </p:nvSpPr>
          <p:spPr>
            <a:xfrm>
              <a:off x="6523633" y="6075297"/>
              <a:ext cx="5522753"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**CMS Healthcare Cost Report Information System (HCRIS) Q3 2024. Operating margin is computed in accordance with Flex Monitoring Team guidance. Outliers are excluded. Hospitals for which data are unavailable are excluded. Reported Covid-19 PHE Funds (Worksheet G-3 line 24,50) excluded from operating margin. Adjustments made to operating margin to reflect full 2% sequester.</a:t>
              </a:r>
            </a:p>
          </p:txBody>
        </p:sp>
      </p:grpSp>
      <p:grpSp>
        <p:nvGrpSpPr>
          <p:cNvPr id="3" name="State Shapes">
            <a:extLst>
              <a:ext uri="{FF2B5EF4-FFF2-40B4-BE49-F238E27FC236}">
                <a16:creationId xmlns:a16="http://schemas.microsoft.com/office/drawing/2014/main" id="{30351439-5CE8-692B-5679-AAA07D10BFFD}"/>
              </a:ext>
            </a:extLst>
          </p:cNvPr>
          <p:cNvGrpSpPr/>
          <p:nvPr/>
        </p:nvGrpSpPr>
        <p:grpSpPr>
          <a:xfrm>
            <a:off x="0" y="1423674"/>
            <a:ext cx="7460222" cy="4266691"/>
            <a:chOff x="609598" y="1367242"/>
            <a:chExt cx="7460222" cy="4266691"/>
          </a:xfrm>
          <a:solidFill>
            <a:schemeClr val="bg2">
              <a:lumMod val="95000"/>
            </a:schemeClr>
          </a:solidFill>
        </p:grpSpPr>
        <p:sp>
          <p:nvSpPr>
            <p:cNvPr id="4" name="Freeform 43">
              <a:extLst>
                <a:ext uri="{FF2B5EF4-FFF2-40B4-BE49-F238E27FC236}">
                  <a16:creationId xmlns:a16="http://schemas.microsoft.com/office/drawing/2014/main" id="{9AF93531-5FB7-8A7F-740D-A4331CFDC3CD}"/>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 name="Freeform 45">
              <a:extLst>
                <a:ext uri="{FF2B5EF4-FFF2-40B4-BE49-F238E27FC236}">
                  <a16:creationId xmlns:a16="http://schemas.microsoft.com/office/drawing/2014/main" id="{F844D8CB-D16C-55D0-565C-F13176786005}"/>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6" name="Freeform 56">
              <a:extLst>
                <a:ext uri="{FF2B5EF4-FFF2-40B4-BE49-F238E27FC236}">
                  <a16:creationId xmlns:a16="http://schemas.microsoft.com/office/drawing/2014/main" id="{C3DF3B41-C549-5DD9-F1DA-6B3AFA09E2B9}"/>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7" name="Rectangle 62">
              <a:extLst>
                <a:ext uri="{FF2B5EF4-FFF2-40B4-BE49-F238E27FC236}">
                  <a16:creationId xmlns:a16="http://schemas.microsoft.com/office/drawing/2014/main" id="{05D5EBDD-4000-3355-AB4A-B160CC1062DA}"/>
                </a:ext>
              </a:extLst>
            </p:cNvPr>
            <p:cNvSpPr>
              <a:spLocks noChangeArrowheads="1"/>
            </p:cNvSpPr>
            <p:nvPr/>
          </p:nvSpPr>
          <p:spPr bwMode="auto">
            <a:xfrm>
              <a:off x="609598" y="4072830"/>
              <a:ext cx="1641055" cy="1561103"/>
            </a:xfrm>
            <a:prstGeom prst="rect">
              <a:avLst/>
            </a:prstGeom>
            <a:noFill/>
            <a:ln w="3175"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8" name="Wyoming">
              <a:extLst>
                <a:ext uri="{FF2B5EF4-FFF2-40B4-BE49-F238E27FC236}">
                  <a16:creationId xmlns:a16="http://schemas.microsoft.com/office/drawing/2014/main" id="{B0E6D1E9-13F9-568C-92B3-5D91D79998B0}"/>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9" name="Wisconsin">
              <a:extLst>
                <a:ext uri="{FF2B5EF4-FFF2-40B4-BE49-F238E27FC236}">
                  <a16:creationId xmlns:a16="http://schemas.microsoft.com/office/drawing/2014/main" id="{25578AE3-412C-174D-C079-1DC023B862F8}"/>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D4E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0" name="West Virginia">
              <a:extLst>
                <a:ext uri="{FF2B5EF4-FFF2-40B4-BE49-F238E27FC236}">
                  <a16:creationId xmlns:a16="http://schemas.microsoft.com/office/drawing/2014/main" id="{A7E01B1D-35EE-4F2B-070F-DF649F2CF537}"/>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1" name="Washington DC">
              <a:extLst>
                <a:ext uri="{FF2B5EF4-FFF2-40B4-BE49-F238E27FC236}">
                  <a16:creationId xmlns:a16="http://schemas.microsoft.com/office/drawing/2014/main" id="{3B3D20AC-364B-6747-699B-B739961A38C7}"/>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2" name="Washington">
              <a:extLst>
                <a:ext uri="{FF2B5EF4-FFF2-40B4-BE49-F238E27FC236}">
                  <a16:creationId xmlns:a16="http://schemas.microsoft.com/office/drawing/2014/main" id="{184BD1E3-F5C1-EE5D-2554-06AD871AAB93}"/>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3" name="Virgina">
              <a:extLst>
                <a:ext uri="{FF2B5EF4-FFF2-40B4-BE49-F238E27FC236}">
                  <a16:creationId xmlns:a16="http://schemas.microsoft.com/office/drawing/2014/main" id="{F814206F-9AF8-DDC3-5D4B-D86196214EF5}"/>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4" name="Vermont">
              <a:extLst>
                <a:ext uri="{FF2B5EF4-FFF2-40B4-BE49-F238E27FC236}">
                  <a16:creationId xmlns:a16="http://schemas.microsoft.com/office/drawing/2014/main" id="{5176EE7D-7986-07BF-8561-57246DC4791F}"/>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5" name="Utah">
              <a:extLst>
                <a:ext uri="{FF2B5EF4-FFF2-40B4-BE49-F238E27FC236}">
                  <a16:creationId xmlns:a16="http://schemas.microsoft.com/office/drawing/2014/main" id="{106E6C6B-2EE1-3234-2C91-597A385ADCDE}"/>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16" name="Texas">
              <a:extLst>
                <a:ext uri="{FF2B5EF4-FFF2-40B4-BE49-F238E27FC236}">
                  <a16:creationId xmlns:a16="http://schemas.microsoft.com/office/drawing/2014/main" id="{F8610AD6-CC79-06FE-EF85-BA44CD3637A4}"/>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7" name="Tennessee">
              <a:extLst>
                <a:ext uri="{FF2B5EF4-FFF2-40B4-BE49-F238E27FC236}">
                  <a16:creationId xmlns:a16="http://schemas.microsoft.com/office/drawing/2014/main" id="{94FC7571-505E-C56B-6187-A4718B9EA640}"/>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8" name="South Dakota">
              <a:extLst>
                <a:ext uri="{FF2B5EF4-FFF2-40B4-BE49-F238E27FC236}">
                  <a16:creationId xmlns:a16="http://schemas.microsoft.com/office/drawing/2014/main" id="{1C2612EF-A16D-5622-7951-8A07706759C2}"/>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19" name="South Carolina">
              <a:extLst>
                <a:ext uri="{FF2B5EF4-FFF2-40B4-BE49-F238E27FC236}">
                  <a16:creationId xmlns:a16="http://schemas.microsoft.com/office/drawing/2014/main" id="{BD63B456-D581-F76A-5144-AAADF429ECA3}"/>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0" name="Rhode Island">
              <a:extLst>
                <a:ext uri="{FF2B5EF4-FFF2-40B4-BE49-F238E27FC236}">
                  <a16:creationId xmlns:a16="http://schemas.microsoft.com/office/drawing/2014/main" id="{695F20E8-91DA-FB93-04D4-67F4A156A715}"/>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1" name="Pennsylvania">
              <a:extLst>
                <a:ext uri="{FF2B5EF4-FFF2-40B4-BE49-F238E27FC236}">
                  <a16:creationId xmlns:a16="http://schemas.microsoft.com/office/drawing/2014/main" id="{2C922FE7-6B16-0CAC-D7BB-2C66E1483E23}"/>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2" name="Oregon">
              <a:extLst>
                <a:ext uri="{FF2B5EF4-FFF2-40B4-BE49-F238E27FC236}">
                  <a16:creationId xmlns:a16="http://schemas.microsoft.com/office/drawing/2014/main" id="{B868F9B5-5BAE-1AEC-8A10-19879BB07A8E}"/>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3" name="Oklahoma">
              <a:extLst>
                <a:ext uri="{FF2B5EF4-FFF2-40B4-BE49-F238E27FC236}">
                  <a16:creationId xmlns:a16="http://schemas.microsoft.com/office/drawing/2014/main" id="{0B05587F-E07F-7D46-51D6-BF11F624A6E4}"/>
                </a:ext>
              </a:extLst>
            </p:cNvPr>
            <p:cNvSpPr>
              <a:spLocks/>
            </p:cNvSpPr>
            <p:nvPr/>
          </p:nvSpPr>
          <p:spPr bwMode="auto">
            <a:xfrm>
              <a:off x="4169273" y="3657832"/>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4" name="Ohio">
              <a:extLst>
                <a:ext uri="{FF2B5EF4-FFF2-40B4-BE49-F238E27FC236}">
                  <a16:creationId xmlns:a16="http://schemas.microsoft.com/office/drawing/2014/main" id="{5320351F-38D5-7D41-DFE5-5C791D46F294}"/>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5" name="North Dakota">
              <a:extLst>
                <a:ext uri="{FF2B5EF4-FFF2-40B4-BE49-F238E27FC236}">
                  <a16:creationId xmlns:a16="http://schemas.microsoft.com/office/drawing/2014/main" id="{FC9C5E63-BBA3-23ED-B0F3-CB83EF5E7A82}"/>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6" name="North Carolina">
              <a:extLst>
                <a:ext uri="{FF2B5EF4-FFF2-40B4-BE49-F238E27FC236}">
                  <a16:creationId xmlns:a16="http://schemas.microsoft.com/office/drawing/2014/main" id="{ED6334F3-9D47-4584-05FA-45D76229CE9B}"/>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7" name="New York">
              <a:extLst>
                <a:ext uri="{FF2B5EF4-FFF2-40B4-BE49-F238E27FC236}">
                  <a16:creationId xmlns:a16="http://schemas.microsoft.com/office/drawing/2014/main" id="{E67539E5-CDF0-71E4-FC80-5575E45179C8}"/>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28" name="New Mexico">
              <a:extLst>
                <a:ext uri="{FF2B5EF4-FFF2-40B4-BE49-F238E27FC236}">
                  <a16:creationId xmlns:a16="http://schemas.microsoft.com/office/drawing/2014/main" id="{F9544666-ED8D-A9FB-CFA6-C48C5907BFF1}"/>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 name="New Jersey">
              <a:extLst>
                <a:ext uri="{FF2B5EF4-FFF2-40B4-BE49-F238E27FC236}">
                  <a16:creationId xmlns:a16="http://schemas.microsoft.com/office/drawing/2014/main" id="{FA2D7D73-495C-0C04-73E3-2D1A70E1822E}"/>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 name="New Hampshire">
              <a:extLst>
                <a:ext uri="{FF2B5EF4-FFF2-40B4-BE49-F238E27FC236}">
                  <a16:creationId xmlns:a16="http://schemas.microsoft.com/office/drawing/2014/main" id="{A2DAE354-11B8-279E-1783-9FFCD060D6C6}"/>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 name="Nevada">
              <a:extLst>
                <a:ext uri="{FF2B5EF4-FFF2-40B4-BE49-F238E27FC236}">
                  <a16:creationId xmlns:a16="http://schemas.microsoft.com/office/drawing/2014/main" id="{FE96FDB5-9627-B6DA-20D5-D83DB40BCD16}"/>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 name="Nebraska">
              <a:extLst>
                <a:ext uri="{FF2B5EF4-FFF2-40B4-BE49-F238E27FC236}">
                  <a16:creationId xmlns:a16="http://schemas.microsoft.com/office/drawing/2014/main" id="{26510882-68FC-0770-0C39-C52E69835FFA}"/>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 name="Montana">
              <a:extLst>
                <a:ext uri="{FF2B5EF4-FFF2-40B4-BE49-F238E27FC236}">
                  <a16:creationId xmlns:a16="http://schemas.microsoft.com/office/drawing/2014/main" id="{35522C13-CAE1-50D0-C43B-0BA2E478A8FD}"/>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4" name="Missouri">
              <a:extLst>
                <a:ext uri="{FF2B5EF4-FFF2-40B4-BE49-F238E27FC236}">
                  <a16:creationId xmlns:a16="http://schemas.microsoft.com/office/drawing/2014/main" id="{0B8C7008-6FAB-0E38-5919-1359913A3346}"/>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5" name="Mississippi">
              <a:extLst>
                <a:ext uri="{FF2B5EF4-FFF2-40B4-BE49-F238E27FC236}">
                  <a16:creationId xmlns:a16="http://schemas.microsoft.com/office/drawing/2014/main" id="{D7262D9B-8ACD-472D-F895-95AD01E55BF4}"/>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6" name="Minnesota">
              <a:extLst>
                <a:ext uri="{FF2B5EF4-FFF2-40B4-BE49-F238E27FC236}">
                  <a16:creationId xmlns:a16="http://schemas.microsoft.com/office/drawing/2014/main" id="{1EAEA63E-137D-52F9-70CC-8A30A41915C9}"/>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 name="Michigan">
              <a:extLst>
                <a:ext uri="{FF2B5EF4-FFF2-40B4-BE49-F238E27FC236}">
                  <a16:creationId xmlns:a16="http://schemas.microsoft.com/office/drawing/2014/main" id="{B28A8CED-76A6-BEC9-0CF5-ABB98E46497F}"/>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 name="Massachusetts">
              <a:extLst>
                <a:ext uri="{FF2B5EF4-FFF2-40B4-BE49-F238E27FC236}">
                  <a16:creationId xmlns:a16="http://schemas.microsoft.com/office/drawing/2014/main" id="{3D33EB61-CD5E-6407-F550-8AB1B1E85ADE}"/>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 name="Maryland">
              <a:extLst>
                <a:ext uri="{FF2B5EF4-FFF2-40B4-BE49-F238E27FC236}">
                  <a16:creationId xmlns:a16="http://schemas.microsoft.com/office/drawing/2014/main" id="{2B6954FF-A3BC-E626-2DB0-7E908F230AE8}"/>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 name="Maine">
              <a:extLst>
                <a:ext uri="{FF2B5EF4-FFF2-40B4-BE49-F238E27FC236}">
                  <a16:creationId xmlns:a16="http://schemas.microsoft.com/office/drawing/2014/main" id="{B493D50B-FDC7-591E-19BF-8BD634959E90}"/>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41" name="Lousiana">
              <a:extLst>
                <a:ext uri="{FF2B5EF4-FFF2-40B4-BE49-F238E27FC236}">
                  <a16:creationId xmlns:a16="http://schemas.microsoft.com/office/drawing/2014/main" id="{31B5C516-E434-CC60-AC73-33319F8F1CB3}"/>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2" name="Kentucky">
              <a:extLst>
                <a:ext uri="{FF2B5EF4-FFF2-40B4-BE49-F238E27FC236}">
                  <a16:creationId xmlns:a16="http://schemas.microsoft.com/office/drawing/2014/main" id="{12B8ED4C-7626-39D1-CA7E-E12CD092CA38}"/>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3" name="Kansas">
              <a:extLst>
                <a:ext uri="{FF2B5EF4-FFF2-40B4-BE49-F238E27FC236}">
                  <a16:creationId xmlns:a16="http://schemas.microsoft.com/office/drawing/2014/main" id="{27011970-B0AE-4D0F-5B10-F3C974A5DA2D}"/>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00407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4" name="Iowa">
              <a:extLst>
                <a:ext uri="{FF2B5EF4-FFF2-40B4-BE49-F238E27FC236}">
                  <a16:creationId xmlns:a16="http://schemas.microsoft.com/office/drawing/2014/main" id="{F658D8C9-625C-ECEE-67C6-4FCFF4FAFDF2}"/>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5" name="Indiana">
              <a:extLst>
                <a:ext uri="{FF2B5EF4-FFF2-40B4-BE49-F238E27FC236}">
                  <a16:creationId xmlns:a16="http://schemas.microsoft.com/office/drawing/2014/main" id="{52627B5E-4B23-7F44-E2DA-15B276E15858}"/>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6" name="Illiniois">
              <a:extLst>
                <a:ext uri="{FF2B5EF4-FFF2-40B4-BE49-F238E27FC236}">
                  <a16:creationId xmlns:a16="http://schemas.microsoft.com/office/drawing/2014/main" id="{86FE6800-2750-8E1F-22F9-F468615DE0D5}"/>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 name="Idaho">
              <a:extLst>
                <a:ext uri="{FF2B5EF4-FFF2-40B4-BE49-F238E27FC236}">
                  <a16:creationId xmlns:a16="http://schemas.microsoft.com/office/drawing/2014/main" id="{9B6952F6-935D-CDB6-AD6B-41549F71B58C}"/>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 name="Hawaii">
              <a:extLst>
                <a:ext uri="{FF2B5EF4-FFF2-40B4-BE49-F238E27FC236}">
                  <a16:creationId xmlns:a16="http://schemas.microsoft.com/office/drawing/2014/main" id="{FBC1D1C5-6CB4-814C-B036-2E8422C71F09}"/>
                </a:ext>
              </a:extLst>
            </p:cNvPr>
            <p:cNvSpPr>
              <a:spLocks/>
            </p:cNvSpPr>
            <p:nvPr/>
          </p:nvSpPr>
          <p:spPr bwMode="auto">
            <a:xfrm>
              <a:off x="2617092" y="4838586"/>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92CDFF"/>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 name="Georgia">
              <a:extLst>
                <a:ext uri="{FF2B5EF4-FFF2-40B4-BE49-F238E27FC236}">
                  <a16:creationId xmlns:a16="http://schemas.microsoft.com/office/drawing/2014/main" id="{14EDAFD3-ACFF-DA60-D46E-91AEA516F45E}"/>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 name="Florida">
              <a:extLst>
                <a:ext uri="{FF2B5EF4-FFF2-40B4-BE49-F238E27FC236}">
                  <a16:creationId xmlns:a16="http://schemas.microsoft.com/office/drawing/2014/main" id="{8EE895B4-502F-4AF0-A15B-FD4D981A4B0B}"/>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1" name="Delaware">
              <a:extLst>
                <a:ext uri="{FF2B5EF4-FFF2-40B4-BE49-F238E27FC236}">
                  <a16:creationId xmlns:a16="http://schemas.microsoft.com/office/drawing/2014/main" id="{F96B971C-115B-964E-5210-D44FFD6AA449}"/>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 name="Connecticut">
              <a:extLst>
                <a:ext uri="{FF2B5EF4-FFF2-40B4-BE49-F238E27FC236}">
                  <a16:creationId xmlns:a16="http://schemas.microsoft.com/office/drawing/2014/main" id="{9BCDDAC3-E3D4-2000-5795-3C405E5C2DCC}"/>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00407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3" name="Colorado">
              <a:extLst>
                <a:ext uri="{FF2B5EF4-FFF2-40B4-BE49-F238E27FC236}">
                  <a16:creationId xmlns:a16="http://schemas.microsoft.com/office/drawing/2014/main" id="{8EC4B773-9808-94EF-034E-108E83CB22C3}"/>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4" name="California">
              <a:extLst>
                <a:ext uri="{FF2B5EF4-FFF2-40B4-BE49-F238E27FC236}">
                  <a16:creationId xmlns:a16="http://schemas.microsoft.com/office/drawing/2014/main" id="{D3E2A7FC-76BA-EFEC-8AD7-BD67CE4C5933}"/>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269BFF"/>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5" name="Arkansas">
              <a:extLst>
                <a:ext uri="{FF2B5EF4-FFF2-40B4-BE49-F238E27FC236}">
                  <a16:creationId xmlns:a16="http://schemas.microsoft.com/office/drawing/2014/main" id="{27724EB7-F086-D66F-1F32-1A8168B6F436}"/>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6" name="Arizona">
              <a:extLst>
                <a:ext uri="{FF2B5EF4-FFF2-40B4-BE49-F238E27FC236}">
                  <a16:creationId xmlns:a16="http://schemas.microsoft.com/office/drawing/2014/main" id="{8A888697-B472-971D-374E-E6B4975D3EBD}"/>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92CD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7" name="Alaska">
              <a:extLst>
                <a:ext uri="{FF2B5EF4-FFF2-40B4-BE49-F238E27FC236}">
                  <a16:creationId xmlns:a16="http://schemas.microsoft.com/office/drawing/2014/main" id="{DF42E096-179A-7B88-E65B-B07814F526D4}"/>
                </a:ext>
              </a:extLst>
            </p:cNvPr>
            <p:cNvSpPr>
              <a:spLocks/>
            </p:cNvSpPr>
            <p:nvPr/>
          </p:nvSpPr>
          <p:spPr bwMode="auto">
            <a:xfrm>
              <a:off x="1115477" y="4230887"/>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D4EBFF"/>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8" name="Alabama">
              <a:extLst>
                <a:ext uri="{FF2B5EF4-FFF2-40B4-BE49-F238E27FC236}">
                  <a16:creationId xmlns:a16="http://schemas.microsoft.com/office/drawing/2014/main" id="{D798849D-68B4-4783-CFC4-AFA9CC3B914F}"/>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0064B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59" name="State Abbreviations">
            <a:extLst>
              <a:ext uri="{FF2B5EF4-FFF2-40B4-BE49-F238E27FC236}">
                <a16:creationId xmlns:a16="http://schemas.microsoft.com/office/drawing/2014/main" id="{80DBD824-2456-4129-8493-83E0E7521B73}"/>
              </a:ext>
            </a:extLst>
          </p:cNvPr>
          <p:cNvGrpSpPr/>
          <p:nvPr/>
        </p:nvGrpSpPr>
        <p:grpSpPr>
          <a:xfrm>
            <a:off x="1080617" y="1617764"/>
            <a:ext cx="6416209" cy="3866723"/>
            <a:chOff x="1690214" y="1561331"/>
            <a:chExt cx="6416209" cy="3866723"/>
          </a:xfrm>
        </p:grpSpPr>
        <p:sp>
          <p:nvSpPr>
            <p:cNvPr id="60" name="Wyoming">
              <a:extLst>
                <a:ext uri="{FF2B5EF4-FFF2-40B4-BE49-F238E27FC236}">
                  <a16:creationId xmlns:a16="http://schemas.microsoft.com/office/drawing/2014/main" id="{241C6D5D-3887-8B31-0EB2-F4E97427F6D3}"/>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WY</a:t>
              </a:r>
            </a:p>
          </p:txBody>
        </p:sp>
        <p:sp>
          <p:nvSpPr>
            <p:cNvPr id="61" name="Wisconsin">
              <a:extLst>
                <a:ext uri="{FF2B5EF4-FFF2-40B4-BE49-F238E27FC236}">
                  <a16:creationId xmlns:a16="http://schemas.microsoft.com/office/drawing/2014/main" id="{890269E1-9A1B-0E62-1911-6885168348A9}"/>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WI</a:t>
              </a:r>
            </a:p>
          </p:txBody>
        </p:sp>
        <p:sp>
          <p:nvSpPr>
            <p:cNvPr id="62" name="West Virginia">
              <a:extLst>
                <a:ext uri="{FF2B5EF4-FFF2-40B4-BE49-F238E27FC236}">
                  <a16:creationId xmlns:a16="http://schemas.microsoft.com/office/drawing/2014/main" id="{5999E530-3C68-3235-F847-BEB90C475DC1}"/>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WV</a:t>
              </a:r>
            </a:p>
          </p:txBody>
        </p:sp>
        <p:sp>
          <p:nvSpPr>
            <p:cNvPr id="63" name="Washington">
              <a:extLst>
                <a:ext uri="{FF2B5EF4-FFF2-40B4-BE49-F238E27FC236}">
                  <a16:creationId xmlns:a16="http://schemas.microsoft.com/office/drawing/2014/main" id="{66849D7C-963E-5A91-33C7-5D2555A3A019}"/>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WA</a:t>
              </a:r>
            </a:p>
          </p:txBody>
        </p:sp>
        <p:sp>
          <p:nvSpPr>
            <p:cNvPr id="460" name="Virginia">
              <a:extLst>
                <a:ext uri="{FF2B5EF4-FFF2-40B4-BE49-F238E27FC236}">
                  <a16:creationId xmlns:a16="http://schemas.microsoft.com/office/drawing/2014/main" id="{278D512D-8069-E5E0-54C4-9C0BBFB5B4B4}"/>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VA</a:t>
              </a:r>
            </a:p>
          </p:txBody>
        </p:sp>
        <p:sp>
          <p:nvSpPr>
            <p:cNvPr id="461" name="Vermont">
              <a:extLst>
                <a:ext uri="{FF2B5EF4-FFF2-40B4-BE49-F238E27FC236}">
                  <a16:creationId xmlns:a16="http://schemas.microsoft.com/office/drawing/2014/main" id="{E255BCFC-44B6-406F-D085-BA7A19121201}"/>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VT</a:t>
              </a:r>
            </a:p>
          </p:txBody>
        </p:sp>
        <p:sp>
          <p:nvSpPr>
            <p:cNvPr id="462" name="Utah">
              <a:extLst>
                <a:ext uri="{FF2B5EF4-FFF2-40B4-BE49-F238E27FC236}">
                  <a16:creationId xmlns:a16="http://schemas.microsoft.com/office/drawing/2014/main" id="{9E98E6B2-DDE9-DA1F-B3F2-BBD739EB52A4}"/>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UT</a:t>
              </a:r>
            </a:p>
          </p:txBody>
        </p:sp>
        <p:sp>
          <p:nvSpPr>
            <p:cNvPr id="463" name="Texas">
              <a:extLst>
                <a:ext uri="{FF2B5EF4-FFF2-40B4-BE49-F238E27FC236}">
                  <a16:creationId xmlns:a16="http://schemas.microsoft.com/office/drawing/2014/main" id="{919D80A2-35C3-99C0-545B-563978EA832D}"/>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TX</a:t>
              </a:r>
            </a:p>
          </p:txBody>
        </p:sp>
        <p:sp>
          <p:nvSpPr>
            <p:cNvPr id="464" name="Tennessee">
              <a:extLst>
                <a:ext uri="{FF2B5EF4-FFF2-40B4-BE49-F238E27FC236}">
                  <a16:creationId xmlns:a16="http://schemas.microsoft.com/office/drawing/2014/main" id="{BEDCEBD1-8A70-DDFB-6247-DA84AB38CAE6}"/>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TN</a:t>
              </a:r>
            </a:p>
          </p:txBody>
        </p:sp>
        <p:sp>
          <p:nvSpPr>
            <p:cNvPr id="465" name="South Dakota">
              <a:extLst>
                <a:ext uri="{FF2B5EF4-FFF2-40B4-BE49-F238E27FC236}">
                  <a16:creationId xmlns:a16="http://schemas.microsoft.com/office/drawing/2014/main" id="{CD2AF31D-E881-B4FB-F514-71CFFCE684CB}"/>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SD</a:t>
              </a:r>
            </a:p>
          </p:txBody>
        </p:sp>
        <p:sp>
          <p:nvSpPr>
            <p:cNvPr id="466" name="South Carolina">
              <a:extLst>
                <a:ext uri="{FF2B5EF4-FFF2-40B4-BE49-F238E27FC236}">
                  <a16:creationId xmlns:a16="http://schemas.microsoft.com/office/drawing/2014/main" id="{9E14238C-A8CC-B148-0513-DE7DD558040E}"/>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467" name="Rhode Island">
              <a:extLst>
                <a:ext uri="{FF2B5EF4-FFF2-40B4-BE49-F238E27FC236}">
                  <a16:creationId xmlns:a16="http://schemas.microsoft.com/office/drawing/2014/main" id="{BFD4D673-BAD4-FA73-BBBF-5A7121BDAB5E}"/>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468" name="Pennsylvania">
              <a:extLst>
                <a:ext uri="{FF2B5EF4-FFF2-40B4-BE49-F238E27FC236}">
                  <a16:creationId xmlns:a16="http://schemas.microsoft.com/office/drawing/2014/main" id="{D4E0F2FC-1140-29F0-34BF-1DE05A78D18F}"/>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a:t>
              </a:r>
            </a:p>
          </p:txBody>
        </p:sp>
        <p:sp>
          <p:nvSpPr>
            <p:cNvPr id="469" name="Oregon">
              <a:extLst>
                <a:ext uri="{FF2B5EF4-FFF2-40B4-BE49-F238E27FC236}">
                  <a16:creationId xmlns:a16="http://schemas.microsoft.com/office/drawing/2014/main" id="{11EF7958-0F67-FF95-A320-02B7AB08DB17}"/>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OR</a:t>
              </a:r>
            </a:p>
          </p:txBody>
        </p:sp>
        <p:sp>
          <p:nvSpPr>
            <p:cNvPr id="470" name="Oklahoma">
              <a:extLst>
                <a:ext uri="{FF2B5EF4-FFF2-40B4-BE49-F238E27FC236}">
                  <a16:creationId xmlns:a16="http://schemas.microsoft.com/office/drawing/2014/main" id="{87088F20-34B6-2E1F-6DB6-CA264EBB5DF6}"/>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471" name="Ohio">
              <a:extLst>
                <a:ext uri="{FF2B5EF4-FFF2-40B4-BE49-F238E27FC236}">
                  <a16:creationId xmlns:a16="http://schemas.microsoft.com/office/drawing/2014/main" id="{FBE72C22-11FB-E7EB-86AE-3B3E62ABD66D}"/>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OH</a:t>
              </a:r>
            </a:p>
          </p:txBody>
        </p:sp>
        <p:sp>
          <p:nvSpPr>
            <p:cNvPr id="472" name="North Dakota">
              <a:extLst>
                <a:ext uri="{FF2B5EF4-FFF2-40B4-BE49-F238E27FC236}">
                  <a16:creationId xmlns:a16="http://schemas.microsoft.com/office/drawing/2014/main" id="{B46BCF4E-A6B4-8393-FD5A-626F8A221383}"/>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ND</a:t>
              </a:r>
            </a:p>
          </p:txBody>
        </p:sp>
        <p:sp>
          <p:nvSpPr>
            <p:cNvPr id="473" name="North Carolina">
              <a:extLst>
                <a:ext uri="{FF2B5EF4-FFF2-40B4-BE49-F238E27FC236}">
                  <a16:creationId xmlns:a16="http://schemas.microsoft.com/office/drawing/2014/main" id="{3C2E0DE7-6DE3-9B09-C763-7392D3F4A5E8}"/>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474" name="New York">
              <a:extLst>
                <a:ext uri="{FF2B5EF4-FFF2-40B4-BE49-F238E27FC236}">
                  <a16:creationId xmlns:a16="http://schemas.microsoft.com/office/drawing/2014/main" id="{1FD01791-3839-DDB2-4BB8-EF0F0DFC718F}"/>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NY</a:t>
              </a:r>
            </a:p>
          </p:txBody>
        </p:sp>
        <p:sp>
          <p:nvSpPr>
            <p:cNvPr id="475" name="New Mexico">
              <a:extLst>
                <a:ext uri="{FF2B5EF4-FFF2-40B4-BE49-F238E27FC236}">
                  <a16:creationId xmlns:a16="http://schemas.microsoft.com/office/drawing/2014/main" id="{57352EDF-4AD7-81B8-A8A0-5275BF31DD30}"/>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NM</a:t>
              </a:r>
            </a:p>
          </p:txBody>
        </p:sp>
        <p:sp>
          <p:nvSpPr>
            <p:cNvPr id="476" name="New Jersey">
              <a:extLst>
                <a:ext uri="{FF2B5EF4-FFF2-40B4-BE49-F238E27FC236}">
                  <a16:creationId xmlns:a16="http://schemas.microsoft.com/office/drawing/2014/main" id="{452530B8-BD56-D8E2-44F1-2D2D2493EC25}"/>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NJ</a:t>
              </a:r>
            </a:p>
          </p:txBody>
        </p:sp>
        <p:sp>
          <p:nvSpPr>
            <p:cNvPr id="477" name="New Hampshire">
              <a:extLst>
                <a:ext uri="{FF2B5EF4-FFF2-40B4-BE49-F238E27FC236}">
                  <a16:creationId xmlns:a16="http://schemas.microsoft.com/office/drawing/2014/main" id="{E4CACD5E-56AB-802A-30D4-A7498F090A7B}"/>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NH</a:t>
              </a:r>
            </a:p>
          </p:txBody>
        </p:sp>
        <p:sp>
          <p:nvSpPr>
            <p:cNvPr id="478" name="Nevada">
              <a:extLst>
                <a:ext uri="{FF2B5EF4-FFF2-40B4-BE49-F238E27FC236}">
                  <a16:creationId xmlns:a16="http://schemas.microsoft.com/office/drawing/2014/main" id="{ECDC9990-6C0B-EFC2-4EB3-88CAB6D9CECB}"/>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NV</a:t>
              </a:r>
            </a:p>
          </p:txBody>
        </p:sp>
        <p:sp>
          <p:nvSpPr>
            <p:cNvPr id="479" name="Nebraska">
              <a:extLst>
                <a:ext uri="{FF2B5EF4-FFF2-40B4-BE49-F238E27FC236}">
                  <a16:creationId xmlns:a16="http://schemas.microsoft.com/office/drawing/2014/main" id="{DDB08379-115C-6C5B-FC5C-80D2D6D56D79}"/>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NE</a:t>
              </a:r>
            </a:p>
          </p:txBody>
        </p:sp>
        <p:sp>
          <p:nvSpPr>
            <p:cNvPr id="480" name="Montana">
              <a:extLst>
                <a:ext uri="{FF2B5EF4-FFF2-40B4-BE49-F238E27FC236}">
                  <a16:creationId xmlns:a16="http://schemas.microsoft.com/office/drawing/2014/main" id="{F9287CDF-39C5-2742-1096-ECD1A3372496}"/>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MT</a:t>
              </a:r>
            </a:p>
          </p:txBody>
        </p:sp>
        <p:sp>
          <p:nvSpPr>
            <p:cNvPr id="481" name="Missouri">
              <a:extLst>
                <a:ext uri="{FF2B5EF4-FFF2-40B4-BE49-F238E27FC236}">
                  <a16:creationId xmlns:a16="http://schemas.microsoft.com/office/drawing/2014/main" id="{8294E387-D28E-E081-3D86-9422431E0D27}"/>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a:t>
              </a:r>
            </a:p>
          </p:txBody>
        </p:sp>
        <p:sp>
          <p:nvSpPr>
            <p:cNvPr id="482" name="Mississippi">
              <a:extLst>
                <a:ext uri="{FF2B5EF4-FFF2-40B4-BE49-F238E27FC236}">
                  <a16:creationId xmlns:a16="http://schemas.microsoft.com/office/drawing/2014/main" id="{10C25329-5205-D620-0F17-7A28DACFE157}"/>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483" name="Minnesota">
              <a:extLst>
                <a:ext uri="{FF2B5EF4-FFF2-40B4-BE49-F238E27FC236}">
                  <a16:creationId xmlns:a16="http://schemas.microsoft.com/office/drawing/2014/main" id="{91EAC715-57FE-8A0F-C3BA-C9FFB0DE6F06}"/>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MN</a:t>
              </a:r>
            </a:p>
          </p:txBody>
        </p:sp>
        <p:sp>
          <p:nvSpPr>
            <p:cNvPr id="484" name="Michigan">
              <a:extLst>
                <a:ext uri="{FF2B5EF4-FFF2-40B4-BE49-F238E27FC236}">
                  <a16:creationId xmlns:a16="http://schemas.microsoft.com/office/drawing/2014/main" id="{8CC7FE0D-2CF9-6B0E-FB38-91384678C79B}"/>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MI</a:t>
              </a:r>
            </a:p>
          </p:txBody>
        </p:sp>
        <p:sp>
          <p:nvSpPr>
            <p:cNvPr id="485" name="Massachusetts">
              <a:extLst>
                <a:ext uri="{FF2B5EF4-FFF2-40B4-BE49-F238E27FC236}">
                  <a16:creationId xmlns:a16="http://schemas.microsoft.com/office/drawing/2014/main" id="{31D236F4-AC12-B43A-ED38-A79867A3EFD4}"/>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486" name="Maryland">
              <a:extLst>
                <a:ext uri="{FF2B5EF4-FFF2-40B4-BE49-F238E27FC236}">
                  <a16:creationId xmlns:a16="http://schemas.microsoft.com/office/drawing/2014/main" id="{79FE460D-30A8-CA8D-FE80-CF3DAEDFC7B6}"/>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487" name="Maine">
              <a:extLst>
                <a:ext uri="{FF2B5EF4-FFF2-40B4-BE49-F238E27FC236}">
                  <a16:creationId xmlns:a16="http://schemas.microsoft.com/office/drawing/2014/main" id="{FFE6FB9C-8D36-768A-8400-D7FF6A053F53}"/>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488" name="Lousiana">
              <a:extLst>
                <a:ext uri="{FF2B5EF4-FFF2-40B4-BE49-F238E27FC236}">
                  <a16:creationId xmlns:a16="http://schemas.microsoft.com/office/drawing/2014/main" id="{9CA6F231-6882-C7E1-7951-4AD298859F9C}"/>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Verdana" pitchFamily="34" charset="0"/>
                  <a:ea typeface="+mn-ea"/>
                  <a:cs typeface="+mn-cs"/>
                </a:rPr>
                <a:t>LA</a:t>
              </a:r>
            </a:p>
          </p:txBody>
        </p:sp>
        <p:sp>
          <p:nvSpPr>
            <p:cNvPr id="489" name="Kentucky">
              <a:extLst>
                <a:ext uri="{FF2B5EF4-FFF2-40B4-BE49-F238E27FC236}">
                  <a16:creationId xmlns:a16="http://schemas.microsoft.com/office/drawing/2014/main" id="{310674B4-A1EB-7CD0-08C7-2FBCD1CA30F7}"/>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KY</a:t>
              </a:r>
            </a:p>
          </p:txBody>
        </p:sp>
        <p:sp>
          <p:nvSpPr>
            <p:cNvPr id="490" name="Kansas">
              <a:extLst>
                <a:ext uri="{FF2B5EF4-FFF2-40B4-BE49-F238E27FC236}">
                  <a16:creationId xmlns:a16="http://schemas.microsoft.com/office/drawing/2014/main" id="{3ED05611-5D44-2D8D-601C-6E180AE0AC4E}"/>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KS</a:t>
              </a:r>
            </a:p>
          </p:txBody>
        </p:sp>
        <p:sp>
          <p:nvSpPr>
            <p:cNvPr id="491" name="Iowa">
              <a:extLst>
                <a:ext uri="{FF2B5EF4-FFF2-40B4-BE49-F238E27FC236}">
                  <a16:creationId xmlns:a16="http://schemas.microsoft.com/office/drawing/2014/main" id="{6D6DC833-14B3-5C7A-EE7E-F323B84D54C5}"/>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IA</a:t>
              </a:r>
            </a:p>
          </p:txBody>
        </p:sp>
        <p:sp>
          <p:nvSpPr>
            <p:cNvPr id="492" name="Indiana">
              <a:extLst>
                <a:ext uri="{FF2B5EF4-FFF2-40B4-BE49-F238E27FC236}">
                  <a16:creationId xmlns:a16="http://schemas.microsoft.com/office/drawing/2014/main" id="{E5C6FB50-8CB6-76F0-1EF3-5B7002E0BA3D}"/>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493" name="Illinois">
              <a:extLst>
                <a:ext uri="{FF2B5EF4-FFF2-40B4-BE49-F238E27FC236}">
                  <a16:creationId xmlns:a16="http://schemas.microsoft.com/office/drawing/2014/main" id="{91DCC7F1-29FF-EF96-5F9B-0DA8F543B85F}"/>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IL</a:t>
              </a:r>
            </a:p>
          </p:txBody>
        </p:sp>
        <p:sp>
          <p:nvSpPr>
            <p:cNvPr id="494" name="Idaho">
              <a:extLst>
                <a:ext uri="{FF2B5EF4-FFF2-40B4-BE49-F238E27FC236}">
                  <a16:creationId xmlns:a16="http://schemas.microsoft.com/office/drawing/2014/main" id="{C15EE65B-8F7A-5D35-336D-5B30E78975DA}"/>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ID</a:t>
              </a:r>
            </a:p>
          </p:txBody>
        </p:sp>
        <p:sp>
          <p:nvSpPr>
            <p:cNvPr id="495" name="Hawaii">
              <a:extLst>
                <a:ext uri="{FF2B5EF4-FFF2-40B4-BE49-F238E27FC236}">
                  <a16:creationId xmlns:a16="http://schemas.microsoft.com/office/drawing/2014/main" id="{9CBCCE61-DE3C-4C70-8A6F-91EF3F6E9E0C}"/>
                </a:ext>
              </a:extLst>
            </p:cNvPr>
            <p:cNvSpPr>
              <a:spLocks noChangeArrowheads="1"/>
            </p:cNvSpPr>
            <p:nvPr/>
          </p:nvSpPr>
          <p:spPr bwMode="auto">
            <a:xfrm>
              <a:off x="3386003" y="5212645"/>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496" name="Georgia">
              <a:extLst>
                <a:ext uri="{FF2B5EF4-FFF2-40B4-BE49-F238E27FC236}">
                  <a16:creationId xmlns:a16="http://schemas.microsoft.com/office/drawing/2014/main" id="{1E78A54E-40B9-AB02-927E-ACC8B3AF5F3A}"/>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497" name="Florida">
              <a:extLst>
                <a:ext uri="{FF2B5EF4-FFF2-40B4-BE49-F238E27FC236}">
                  <a16:creationId xmlns:a16="http://schemas.microsoft.com/office/drawing/2014/main" id="{D6B9C729-EE98-A45A-D29B-1BF0EE14D32F}"/>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FL</a:t>
              </a:r>
            </a:p>
          </p:txBody>
        </p:sp>
        <p:sp>
          <p:nvSpPr>
            <p:cNvPr id="498" name="Delaware">
              <a:extLst>
                <a:ext uri="{FF2B5EF4-FFF2-40B4-BE49-F238E27FC236}">
                  <a16:creationId xmlns:a16="http://schemas.microsoft.com/office/drawing/2014/main" id="{89A492AB-F543-02C0-03E6-F590CB452E44}"/>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499" name="Connecticut">
              <a:extLst>
                <a:ext uri="{FF2B5EF4-FFF2-40B4-BE49-F238E27FC236}">
                  <a16:creationId xmlns:a16="http://schemas.microsoft.com/office/drawing/2014/main" id="{30974719-27EB-72BC-CB60-64D492A5A733}"/>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500" name="Colorado">
              <a:extLst>
                <a:ext uri="{FF2B5EF4-FFF2-40B4-BE49-F238E27FC236}">
                  <a16:creationId xmlns:a16="http://schemas.microsoft.com/office/drawing/2014/main" id="{09EAB4A9-852D-7E1F-9D62-D86DD01783FA}"/>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CO</a:t>
              </a:r>
            </a:p>
          </p:txBody>
        </p:sp>
        <p:sp>
          <p:nvSpPr>
            <p:cNvPr id="501" name="California">
              <a:extLst>
                <a:ext uri="{FF2B5EF4-FFF2-40B4-BE49-F238E27FC236}">
                  <a16:creationId xmlns:a16="http://schemas.microsoft.com/office/drawing/2014/main" id="{55F2DB6E-0F69-D717-342B-E286156D9E04}"/>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a:t>
              </a:r>
            </a:p>
          </p:txBody>
        </p:sp>
        <p:sp>
          <p:nvSpPr>
            <p:cNvPr id="502" name="Arkansas">
              <a:extLst>
                <a:ext uri="{FF2B5EF4-FFF2-40B4-BE49-F238E27FC236}">
                  <a16:creationId xmlns:a16="http://schemas.microsoft.com/office/drawing/2014/main" id="{1F55CA46-80DD-0BCD-4E88-671D3146C1D7}"/>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AR</a:t>
              </a:r>
            </a:p>
          </p:txBody>
        </p:sp>
        <p:sp>
          <p:nvSpPr>
            <p:cNvPr id="503" name="Arizona">
              <a:extLst>
                <a:ext uri="{FF2B5EF4-FFF2-40B4-BE49-F238E27FC236}">
                  <a16:creationId xmlns:a16="http://schemas.microsoft.com/office/drawing/2014/main" id="{9A805E72-0558-3738-D751-FCAB94EC1C6B}"/>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AZ</a:t>
              </a:r>
            </a:p>
          </p:txBody>
        </p:sp>
        <p:sp>
          <p:nvSpPr>
            <p:cNvPr id="504" name="Alaska">
              <a:extLst>
                <a:ext uri="{FF2B5EF4-FFF2-40B4-BE49-F238E27FC236}">
                  <a16:creationId xmlns:a16="http://schemas.microsoft.com/office/drawing/2014/main" id="{7A4742A1-02B3-6989-0B37-45DE92CF87FB}"/>
                </a:ext>
              </a:extLst>
            </p:cNvPr>
            <p:cNvSpPr>
              <a:spLocks noChangeArrowheads="1"/>
            </p:cNvSpPr>
            <p:nvPr/>
          </p:nvSpPr>
          <p:spPr bwMode="auto">
            <a:xfrm>
              <a:off x="1690214" y="4611842"/>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AK</a:t>
              </a:r>
            </a:p>
          </p:txBody>
        </p:sp>
        <p:sp>
          <p:nvSpPr>
            <p:cNvPr id="505" name="Alabama">
              <a:extLst>
                <a:ext uri="{FF2B5EF4-FFF2-40B4-BE49-F238E27FC236}">
                  <a16:creationId xmlns:a16="http://schemas.microsoft.com/office/drawing/2014/main" id="{1468DE52-DB67-272D-46E0-20F19E6AC0E0}"/>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506" name="Straight Connector 505">
              <a:extLst>
                <a:ext uri="{FF2B5EF4-FFF2-40B4-BE49-F238E27FC236}">
                  <a16:creationId xmlns:a16="http://schemas.microsoft.com/office/drawing/2014/main" id="{960EC755-7CA7-FDC7-4755-04D67B0D8E7A}"/>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7" name="Straight Connector 506">
              <a:extLst>
                <a:ext uri="{FF2B5EF4-FFF2-40B4-BE49-F238E27FC236}">
                  <a16:creationId xmlns:a16="http://schemas.microsoft.com/office/drawing/2014/main" id="{F6349F6F-B4A2-43D9-F880-FCD059A217FB}"/>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8" name="Straight Connector 507">
              <a:extLst>
                <a:ext uri="{FF2B5EF4-FFF2-40B4-BE49-F238E27FC236}">
                  <a16:creationId xmlns:a16="http://schemas.microsoft.com/office/drawing/2014/main" id="{2FC29DA4-8526-53DE-0288-6AAF4743F8C7}"/>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9" name="Straight Connector 508">
              <a:extLst>
                <a:ext uri="{FF2B5EF4-FFF2-40B4-BE49-F238E27FC236}">
                  <a16:creationId xmlns:a16="http://schemas.microsoft.com/office/drawing/2014/main" id="{5BD238FA-2E6C-99FA-825C-0B23F9573E0A}"/>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0" name="Straight Connector 509">
              <a:extLst>
                <a:ext uri="{FF2B5EF4-FFF2-40B4-BE49-F238E27FC236}">
                  <a16:creationId xmlns:a16="http://schemas.microsoft.com/office/drawing/2014/main" id="{BA15C1F7-C936-8669-0927-3621FFAE29D2}"/>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28" name="TextBox 127">
            <a:extLst>
              <a:ext uri="{FF2B5EF4-FFF2-40B4-BE49-F238E27FC236}">
                <a16:creationId xmlns:a16="http://schemas.microsoft.com/office/drawing/2014/main" id="{0D128853-8FF6-CC93-5341-E8997AC8C647}"/>
              </a:ext>
            </a:extLst>
          </p:cNvPr>
          <p:cNvSpPr txBox="1"/>
          <p:nvPr/>
        </p:nvSpPr>
        <p:spPr>
          <a:xfrm>
            <a:off x="120580" y="6524147"/>
            <a:ext cx="421823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2025, The Chartis Group, LLC. All rights reserved.  </a:t>
            </a:r>
          </a:p>
        </p:txBody>
      </p:sp>
    </p:spTree>
    <p:extLst>
      <p:ext uri="{BB962C8B-B14F-4D97-AF65-F5344CB8AC3E}">
        <p14:creationId xmlns:p14="http://schemas.microsoft.com/office/powerpoint/2010/main" val="11529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41F707-5A1F-C7FD-7590-EDF0B780431B}"/>
              </a:ext>
            </a:extLst>
          </p:cNvPr>
          <p:cNvSpPr>
            <a:spLocks noGrp="1"/>
          </p:cNvSpPr>
          <p:nvPr>
            <p:ph type="title"/>
          </p:nvPr>
        </p:nvSpPr>
        <p:spPr>
          <a:xfrm>
            <a:off x="613052" y="433015"/>
            <a:ext cx="10515600" cy="756933"/>
          </a:xfrm>
        </p:spPr>
        <p:txBody>
          <a:bodyPr vert="horz"/>
          <a:lstStyle/>
          <a:p>
            <a:r>
              <a:rPr lang="en-US" sz="3200" dirty="0">
                <a:latin typeface="Georgia" panose="02040502050405020303" pitchFamily="18" charset="0"/>
              </a:rPr>
              <a:t>Vanishing Access to Rural Inpatient Care</a:t>
            </a:r>
          </a:p>
        </p:txBody>
      </p:sp>
      <p:grpSp>
        <p:nvGrpSpPr>
          <p:cNvPr id="5" name="Group 4">
            <a:extLst>
              <a:ext uri="{FF2B5EF4-FFF2-40B4-BE49-F238E27FC236}">
                <a16:creationId xmlns:a16="http://schemas.microsoft.com/office/drawing/2014/main" id="{011178A3-4541-5AAD-71F3-72EB0F0A5E48}"/>
              </a:ext>
            </a:extLst>
          </p:cNvPr>
          <p:cNvGrpSpPr/>
          <p:nvPr/>
        </p:nvGrpSpPr>
        <p:grpSpPr>
          <a:xfrm>
            <a:off x="7338719" y="5716897"/>
            <a:ext cx="4658331" cy="578628"/>
            <a:chOff x="506036" y="5591944"/>
            <a:chExt cx="4658331" cy="578628"/>
          </a:xfrm>
        </p:grpSpPr>
        <p:sp>
          <p:nvSpPr>
            <p:cNvPr id="6" name="Rectangle 5">
              <a:extLst>
                <a:ext uri="{FF2B5EF4-FFF2-40B4-BE49-F238E27FC236}">
                  <a16:creationId xmlns:a16="http://schemas.microsoft.com/office/drawing/2014/main" id="{28EB5DCC-7E46-1EF2-AA18-30FA5283FAA7}"/>
                </a:ext>
              </a:extLst>
            </p:cNvPr>
            <p:cNvSpPr/>
            <p:nvPr/>
          </p:nvSpPr>
          <p:spPr>
            <a:xfrm>
              <a:off x="1362252" y="6092304"/>
              <a:ext cx="485368" cy="73890"/>
            </a:xfrm>
            <a:prstGeom prst="rect">
              <a:avLst/>
            </a:prstGeom>
            <a:solidFill>
              <a:srgbClr val="FFD9D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BCECB5DF-721E-C855-A5A0-910738F30196}"/>
                </a:ext>
              </a:extLst>
            </p:cNvPr>
            <p:cNvSpPr/>
            <p:nvPr/>
          </p:nvSpPr>
          <p:spPr>
            <a:xfrm>
              <a:off x="2124855" y="6092304"/>
              <a:ext cx="485368" cy="73890"/>
            </a:xfrm>
            <a:prstGeom prst="rect">
              <a:avLst/>
            </a:prstGeom>
            <a:solidFill>
              <a:srgbClr val="FF97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8" name="Rectangle 7">
              <a:extLst>
                <a:ext uri="{FF2B5EF4-FFF2-40B4-BE49-F238E27FC236}">
                  <a16:creationId xmlns:a16="http://schemas.microsoft.com/office/drawing/2014/main" id="{1B5656ED-6201-51FD-9294-12AC0EC7A0A7}"/>
                </a:ext>
              </a:extLst>
            </p:cNvPr>
            <p:cNvSpPr/>
            <p:nvPr/>
          </p:nvSpPr>
          <p:spPr>
            <a:xfrm>
              <a:off x="2887458" y="6092304"/>
              <a:ext cx="485368" cy="73890"/>
            </a:xfrm>
            <a:prstGeom prst="rect">
              <a:avLst/>
            </a:prstGeom>
            <a:solidFill>
              <a:srgbClr val="FF57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9" name="TextBox 8">
              <a:extLst>
                <a:ext uri="{FF2B5EF4-FFF2-40B4-BE49-F238E27FC236}">
                  <a16:creationId xmlns:a16="http://schemas.microsoft.com/office/drawing/2014/main" id="{8965B7CD-CB61-CE2D-6507-C1114936494F}"/>
                </a:ext>
              </a:extLst>
            </p:cNvPr>
            <p:cNvSpPr txBox="1"/>
            <p:nvPr/>
          </p:nvSpPr>
          <p:spPr>
            <a:xfrm>
              <a:off x="506036" y="5591944"/>
              <a:ext cx="4658331"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Number of rural hospitals closed or ceasing inpatient care since 2010.</a:t>
              </a:r>
            </a:p>
          </p:txBody>
        </p:sp>
        <p:sp>
          <p:nvSpPr>
            <p:cNvPr id="10" name="TextBox 9">
              <a:extLst>
                <a:ext uri="{FF2B5EF4-FFF2-40B4-BE49-F238E27FC236}">
                  <a16:creationId xmlns:a16="http://schemas.microsoft.com/office/drawing/2014/main" id="{AA1CCA16-79C1-0D4A-1862-C093B8F6AF14}"/>
                </a:ext>
              </a:extLst>
            </p:cNvPr>
            <p:cNvSpPr txBox="1"/>
            <p:nvPr/>
          </p:nvSpPr>
          <p:spPr>
            <a:xfrm>
              <a:off x="1382397" y="5847641"/>
              <a:ext cx="4853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1-2</a:t>
              </a:r>
            </a:p>
          </p:txBody>
        </p:sp>
        <p:sp>
          <p:nvSpPr>
            <p:cNvPr id="11" name="TextBox 10">
              <a:extLst>
                <a:ext uri="{FF2B5EF4-FFF2-40B4-BE49-F238E27FC236}">
                  <a16:creationId xmlns:a16="http://schemas.microsoft.com/office/drawing/2014/main" id="{83D9946C-DAB4-05F7-1CAD-70E0DC867179}"/>
                </a:ext>
              </a:extLst>
            </p:cNvPr>
            <p:cNvSpPr txBox="1"/>
            <p:nvPr/>
          </p:nvSpPr>
          <p:spPr>
            <a:xfrm>
              <a:off x="2076053" y="5843892"/>
              <a:ext cx="62977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3</a:t>
              </a:r>
            </a:p>
          </p:txBody>
        </p:sp>
        <p:sp>
          <p:nvSpPr>
            <p:cNvPr id="12" name="TextBox 11">
              <a:extLst>
                <a:ext uri="{FF2B5EF4-FFF2-40B4-BE49-F238E27FC236}">
                  <a16:creationId xmlns:a16="http://schemas.microsoft.com/office/drawing/2014/main" id="{30C47B86-4062-54B7-11C8-1D9A3DBC8297}"/>
                </a:ext>
              </a:extLst>
            </p:cNvPr>
            <p:cNvSpPr txBox="1"/>
            <p:nvPr/>
          </p:nvSpPr>
          <p:spPr>
            <a:xfrm>
              <a:off x="2795923" y="5849109"/>
              <a:ext cx="67886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4</a:t>
              </a:r>
            </a:p>
          </p:txBody>
        </p:sp>
        <p:sp>
          <p:nvSpPr>
            <p:cNvPr id="13" name="TextBox 12">
              <a:extLst>
                <a:ext uri="{FF2B5EF4-FFF2-40B4-BE49-F238E27FC236}">
                  <a16:creationId xmlns:a16="http://schemas.microsoft.com/office/drawing/2014/main" id="{BD447BE8-0A03-478B-5E70-EBEE40C21F4E}"/>
                </a:ext>
              </a:extLst>
            </p:cNvPr>
            <p:cNvSpPr txBox="1"/>
            <p:nvPr/>
          </p:nvSpPr>
          <p:spPr>
            <a:xfrm>
              <a:off x="3604050" y="5841835"/>
              <a:ext cx="566627"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5-9</a:t>
              </a:r>
            </a:p>
          </p:txBody>
        </p:sp>
        <p:sp>
          <p:nvSpPr>
            <p:cNvPr id="14" name="Rectangle 13">
              <a:extLst>
                <a:ext uri="{FF2B5EF4-FFF2-40B4-BE49-F238E27FC236}">
                  <a16:creationId xmlns:a16="http://schemas.microsoft.com/office/drawing/2014/main" id="{FB6D399A-59FA-EF9D-562C-ADDA3C80A8CF}"/>
                </a:ext>
              </a:extLst>
            </p:cNvPr>
            <p:cNvSpPr/>
            <p:nvPr/>
          </p:nvSpPr>
          <p:spPr>
            <a:xfrm>
              <a:off x="4349801" y="6096682"/>
              <a:ext cx="485368" cy="73890"/>
            </a:xfrm>
            <a:prstGeom prst="rect">
              <a:avLst/>
            </a:prstGeom>
            <a:solidFill>
              <a:srgbClr val="96000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5" name="TextBox 14">
              <a:extLst>
                <a:ext uri="{FF2B5EF4-FFF2-40B4-BE49-F238E27FC236}">
                  <a16:creationId xmlns:a16="http://schemas.microsoft.com/office/drawing/2014/main" id="{AC516303-3711-D724-13E7-289C219DE004}"/>
                </a:ext>
              </a:extLst>
            </p:cNvPr>
            <p:cNvSpPr txBox="1"/>
            <p:nvPr/>
          </p:nvSpPr>
          <p:spPr>
            <a:xfrm>
              <a:off x="4204019" y="5831171"/>
              <a:ext cx="872142"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10 or more</a:t>
              </a:r>
            </a:p>
          </p:txBody>
        </p:sp>
        <p:sp>
          <p:nvSpPr>
            <p:cNvPr id="16" name="Rectangle 15">
              <a:extLst>
                <a:ext uri="{FF2B5EF4-FFF2-40B4-BE49-F238E27FC236}">
                  <a16:creationId xmlns:a16="http://schemas.microsoft.com/office/drawing/2014/main" id="{B4868420-E7AA-9DC9-7C97-E1D66FF6E656}"/>
                </a:ext>
              </a:extLst>
            </p:cNvPr>
            <p:cNvSpPr/>
            <p:nvPr/>
          </p:nvSpPr>
          <p:spPr>
            <a:xfrm>
              <a:off x="647403" y="6091263"/>
              <a:ext cx="485368" cy="73890"/>
            </a:xfrm>
            <a:prstGeom prst="rect">
              <a:avLst/>
            </a:prstGeom>
            <a:solidFill>
              <a:srgbClr val="BFCAD2"/>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7" name="TextBox 16">
              <a:extLst>
                <a:ext uri="{FF2B5EF4-FFF2-40B4-BE49-F238E27FC236}">
                  <a16:creationId xmlns:a16="http://schemas.microsoft.com/office/drawing/2014/main" id="{FE52E42A-9973-55B3-108C-F6D35B472485}"/>
                </a:ext>
              </a:extLst>
            </p:cNvPr>
            <p:cNvSpPr txBox="1"/>
            <p:nvPr/>
          </p:nvSpPr>
          <p:spPr>
            <a:xfrm>
              <a:off x="689815" y="5845983"/>
              <a:ext cx="485368"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0</a:t>
              </a:r>
            </a:p>
          </p:txBody>
        </p:sp>
        <p:sp>
          <p:nvSpPr>
            <p:cNvPr id="18" name="Rectangle 17">
              <a:extLst>
                <a:ext uri="{FF2B5EF4-FFF2-40B4-BE49-F238E27FC236}">
                  <a16:creationId xmlns:a16="http://schemas.microsoft.com/office/drawing/2014/main" id="{4E013F41-A8A2-0EA5-746C-301E6F7E2D18}"/>
                </a:ext>
              </a:extLst>
            </p:cNvPr>
            <p:cNvSpPr/>
            <p:nvPr/>
          </p:nvSpPr>
          <p:spPr>
            <a:xfrm>
              <a:off x="3644679" y="6092304"/>
              <a:ext cx="485368" cy="73890"/>
            </a:xfrm>
            <a:prstGeom prst="rect">
              <a:avLst/>
            </a:prstGeom>
            <a:solidFill>
              <a:srgbClr val="FF000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grpSp>
      <p:grpSp>
        <p:nvGrpSpPr>
          <p:cNvPr id="19" name="State Shapes">
            <a:extLst>
              <a:ext uri="{FF2B5EF4-FFF2-40B4-BE49-F238E27FC236}">
                <a16:creationId xmlns:a16="http://schemas.microsoft.com/office/drawing/2014/main" id="{5B8E7703-7549-B5D9-20AF-773090BFAE99}"/>
              </a:ext>
            </a:extLst>
          </p:cNvPr>
          <p:cNvGrpSpPr/>
          <p:nvPr/>
        </p:nvGrpSpPr>
        <p:grpSpPr>
          <a:xfrm>
            <a:off x="463113" y="1427657"/>
            <a:ext cx="7021068" cy="4178523"/>
            <a:chOff x="1048752" y="1367242"/>
            <a:chExt cx="7021068" cy="4178523"/>
          </a:xfrm>
        </p:grpSpPr>
        <p:sp>
          <p:nvSpPr>
            <p:cNvPr id="20" name="Freeform 43">
              <a:extLst>
                <a:ext uri="{FF2B5EF4-FFF2-40B4-BE49-F238E27FC236}">
                  <a16:creationId xmlns:a16="http://schemas.microsoft.com/office/drawing/2014/main" id="{20E81402-94E6-E9BA-91D1-CCE76E859EAB}"/>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21" name="Freeform 45">
              <a:extLst>
                <a:ext uri="{FF2B5EF4-FFF2-40B4-BE49-F238E27FC236}">
                  <a16:creationId xmlns:a16="http://schemas.microsoft.com/office/drawing/2014/main" id="{5A70B192-1D73-4593-E7DD-183FEE88D9B3}"/>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FF575B"/>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2" name="Freeform 56">
              <a:extLst>
                <a:ext uri="{FF2B5EF4-FFF2-40B4-BE49-F238E27FC236}">
                  <a16:creationId xmlns:a16="http://schemas.microsoft.com/office/drawing/2014/main" id="{A3EB8DFB-E58C-68B9-F37E-B972C8233749}"/>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4" name="Wyoming">
              <a:extLst>
                <a:ext uri="{FF2B5EF4-FFF2-40B4-BE49-F238E27FC236}">
                  <a16:creationId xmlns:a16="http://schemas.microsoft.com/office/drawing/2014/main" id="{355C044F-CF05-CF3C-C4A7-4FFED27D8B1D}"/>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5" name="Wisconsin">
              <a:extLst>
                <a:ext uri="{FF2B5EF4-FFF2-40B4-BE49-F238E27FC236}">
                  <a16:creationId xmlns:a16="http://schemas.microsoft.com/office/drawing/2014/main" id="{0FD65B52-8D22-8071-8B32-2BC47AF26B38}"/>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6" name="West Virginia">
              <a:extLst>
                <a:ext uri="{FF2B5EF4-FFF2-40B4-BE49-F238E27FC236}">
                  <a16:creationId xmlns:a16="http://schemas.microsoft.com/office/drawing/2014/main" id="{336E33D5-C16C-6FE8-459B-25E71859E9CB}"/>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7" name="Washington DC">
              <a:extLst>
                <a:ext uri="{FF2B5EF4-FFF2-40B4-BE49-F238E27FC236}">
                  <a16:creationId xmlns:a16="http://schemas.microsoft.com/office/drawing/2014/main" id="{CCE207B0-7577-5DCB-A302-7B52E0DFDE85}"/>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ysClr val="window" lastClr="FFFFFF"/>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8" name="Washington">
              <a:extLst>
                <a:ext uri="{FF2B5EF4-FFF2-40B4-BE49-F238E27FC236}">
                  <a16:creationId xmlns:a16="http://schemas.microsoft.com/office/drawing/2014/main" id="{B51F61B5-90F9-ADA7-ADCD-9644C35CB22E}"/>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29" name="Virgina">
              <a:extLst>
                <a:ext uri="{FF2B5EF4-FFF2-40B4-BE49-F238E27FC236}">
                  <a16:creationId xmlns:a16="http://schemas.microsoft.com/office/drawing/2014/main" id="{5E2FEE81-AC1C-2D91-9FA0-CE6066F2B3CF}"/>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0" name="Vermont">
              <a:extLst>
                <a:ext uri="{FF2B5EF4-FFF2-40B4-BE49-F238E27FC236}">
                  <a16:creationId xmlns:a16="http://schemas.microsoft.com/office/drawing/2014/main" id="{E69812D5-49A6-FBB9-0C42-2A800D22BD12}"/>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1" name="Utah">
              <a:extLst>
                <a:ext uri="{FF2B5EF4-FFF2-40B4-BE49-F238E27FC236}">
                  <a16:creationId xmlns:a16="http://schemas.microsoft.com/office/drawing/2014/main" id="{326A2829-5639-C08E-31B1-A985E7B806EF}"/>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2" name="Texas">
              <a:extLst>
                <a:ext uri="{FF2B5EF4-FFF2-40B4-BE49-F238E27FC236}">
                  <a16:creationId xmlns:a16="http://schemas.microsoft.com/office/drawing/2014/main" id="{93A39DFD-3FD2-7BDB-6543-0DE7F58284B8}"/>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3" name="Tennessee">
              <a:extLst>
                <a:ext uri="{FF2B5EF4-FFF2-40B4-BE49-F238E27FC236}">
                  <a16:creationId xmlns:a16="http://schemas.microsoft.com/office/drawing/2014/main" id="{44B79872-8013-00CE-CD36-46F7E29626F2}"/>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4" name="South Dakota">
              <a:extLst>
                <a:ext uri="{FF2B5EF4-FFF2-40B4-BE49-F238E27FC236}">
                  <a16:creationId xmlns:a16="http://schemas.microsoft.com/office/drawing/2014/main" id="{37B522D9-64DF-B60F-40EC-688985851EBB}"/>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5" name="South Carolina">
              <a:extLst>
                <a:ext uri="{FF2B5EF4-FFF2-40B4-BE49-F238E27FC236}">
                  <a16:creationId xmlns:a16="http://schemas.microsoft.com/office/drawing/2014/main" id="{CBBFADBE-00CD-9F7C-3AC3-6610D8CF11D9}"/>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FF575B"/>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6" name="Rhode Island">
              <a:extLst>
                <a:ext uri="{FF2B5EF4-FFF2-40B4-BE49-F238E27FC236}">
                  <a16:creationId xmlns:a16="http://schemas.microsoft.com/office/drawing/2014/main" id="{2B85ACBF-3E9E-6423-6A25-43B3857C016C}"/>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7" name="Pennsylvania">
              <a:extLst>
                <a:ext uri="{FF2B5EF4-FFF2-40B4-BE49-F238E27FC236}">
                  <a16:creationId xmlns:a16="http://schemas.microsoft.com/office/drawing/2014/main" id="{8B43ADF2-A17D-AB0A-655C-ACC4FBF03D71}"/>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FF0005"/>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8" name="Oregon">
              <a:extLst>
                <a:ext uri="{FF2B5EF4-FFF2-40B4-BE49-F238E27FC236}">
                  <a16:creationId xmlns:a16="http://schemas.microsoft.com/office/drawing/2014/main" id="{1C3473C9-5C6A-B7B4-D00E-71EC5BC8F150}"/>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39" name="Oklahoma">
              <a:extLst>
                <a:ext uri="{FF2B5EF4-FFF2-40B4-BE49-F238E27FC236}">
                  <a16:creationId xmlns:a16="http://schemas.microsoft.com/office/drawing/2014/main" id="{F7DA9CE4-07C4-2E81-949C-B99E7CEC5874}"/>
                </a:ext>
              </a:extLst>
            </p:cNvPr>
            <p:cNvSpPr>
              <a:spLocks/>
            </p:cNvSpPr>
            <p:nvPr/>
          </p:nvSpPr>
          <p:spPr bwMode="auto">
            <a:xfrm>
              <a:off x="4169273" y="3657832"/>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0" name="Ohio">
              <a:extLst>
                <a:ext uri="{FF2B5EF4-FFF2-40B4-BE49-F238E27FC236}">
                  <a16:creationId xmlns:a16="http://schemas.microsoft.com/office/drawing/2014/main" id="{F63BA0A6-5D01-003E-32F1-0BC08627BCF1}"/>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1" name="North Dakota">
              <a:extLst>
                <a:ext uri="{FF2B5EF4-FFF2-40B4-BE49-F238E27FC236}">
                  <a16:creationId xmlns:a16="http://schemas.microsoft.com/office/drawing/2014/main" id="{A09DA9C2-85B3-F079-36FF-C556F9DD7047}"/>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2" name="North Carolina">
              <a:extLst>
                <a:ext uri="{FF2B5EF4-FFF2-40B4-BE49-F238E27FC236}">
                  <a16:creationId xmlns:a16="http://schemas.microsoft.com/office/drawing/2014/main" id="{45328C1C-10F8-7561-3304-8258678302AC}"/>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FF0005"/>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3" name="New York">
              <a:extLst>
                <a:ext uri="{FF2B5EF4-FFF2-40B4-BE49-F238E27FC236}">
                  <a16:creationId xmlns:a16="http://schemas.microsoft.com/office/drawing/2014/main" id="{226BC055-2A25-8242-E2B4-BAF3128A5CCE}"/>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FF0000"/>
            </a:solidFill>
            <a:ln w="6350" cmpd="sng">
              <a:solidFill>
                <a:sysClr val="window" lastClr="FFFFFF"/>
              </a:solidFill>
              <a:prstDash val="solid"/>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44" name="New Mexico">
              <a:extLst>
                <a:ext uri="{FF2B5EF4-FFF2-40B4-BE49-F238E27FC236}">
                  <a16:creationId xmlns:a16="http://schemas.microsoft.com/office/drawing/2014/main" id="{510FE14E-C83D-8422-C2A2-2CECF8F9C400}"/>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5" name="New Jersey">
              <a:extLst>
                <a:ext uri="{FF2B5EF4-FFF2-40B4-BE49-F238E27FC236}">
                  <a16:creationId xmlns:a16="http://schemas.microsoft.com/office/drawing/2014/main" id="{CF24676E-AC05-8E48-2FB9-8EEAE5069BCF}"/>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6" name="New Hampshire">
              <a:extLst>
                <a:ext uri="{FF2B5EF4-FFF2-40B4-BE49-F238E27FC236}">
                  <a16:creationId xmlns:a16="http://schemas.microsoft.com/office/drawing/2014/main" id="{EDEF8AB8-8DD1-ECCC-027B-5A730C30A8FA}"/>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7" name="Nevada">
              <a:extLst>
                <a:ext uri="{FF2B5EF4-FFF2-40B4-BE49-F238E27FC236}">
                  <a16:creationId xmlns:a16="http://schemas.microsoft.com/office/drawing/2014/main" id="{FAB75E22-DCB1-2791-A48D-6A1491D7DAE0}"/>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8" name="Nebraska">
              <a:extLst>
                <a:ext uri="{FF2B5EF4-FFF2-40B4-BE49-F238E27FC236}">
                  <a16:creationId xmlns:a16="http://schemas.microsoft.com/office/drawing/2014/main" id="{283F144E-DA10-B832-43F7-DACC012EDC19}"/>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49" name="Montana">
              <a:extLst>
                <a:ext uri="{FF2B5EF4-FFF2-40B4-BE49-F238E27FC236}">
                  <a16:creationId xmlns:a16="http://schemas.microsoft.com/office/drawing/2014/main" id="{FDDDC772-F953-E3D4-2235-F7C52124735D}"/>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0" name="Missouri">
              <a:extLst>
                <a:ext uri="{FF2B5EF4-FFF2-40B4-BE49-F238E27FC236}">
                  <a16:creationId xmlns:a16="http://schemas.microsoft.com/office/drawing/2014/main" id="{F0EE5970-DDAC-EA07-672D-DB89D2FD49C2}"/>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1" name="Mississippi">
              <a:extLst>
                <a:ext uri="{FF2B5EF4-FFF2-40B4-BE49-F238E27FC236}">
                  <a16:creationId xmlns:a16="http://schemas.microsoft.com/office/drawing/2014/main" id="{68A60861-9EEB-1189-3E32-91AB320ABA1D}"/>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2" name="Minnesota">
              <a:extLst>
                <a:ext uri="{FF2B5EF4-FFF2-40B4-BE49-F238E27FC236}">
                  <a16:creationId xmlns:a16="http://schemas.microsoft.com/office/drawing/2014/main" id="{6F70F1CF-A8C1-10B0-1FEB-18841388A670}"/>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FF0005"/>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3" name="Michigan">
              <a:extLst>
                <a:ext uri="{FF2B5EF4-FFF2-40B4-BE49-F238E27FC236}">
                  <a16:creationId xmlns:a16="http://schemas.microsoft.com/office/drawing/2014/main" id="{C7E9AB16-2CDA-5591-D401-DE0464D2DC48}"/>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FF575B"/>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4" name="Massachusetts">
              <a:extLst>
                <a:ext uri="{FF2B5EF4-FFF2-40B4-BE49-F238E27FC236}">
                  <a16:creationId xmlns:a16="http://schemas.microsoft.com/office/drawing/2014/main" id="{4610F8FF-18CD-012F-F829-CA4B4303D8E1}"/>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75000"/>
              </a:schemeClr>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5" name="Maryland">
              <a:extLst>
                <a:ext uri="{FF2B5EF4-FFF2-40B4-BE49-F238E27FC236}">
                  <a16:creationId xmlns:a16="http://schemas.microsoft.com/office/drawing/2014/main" id="{051503F0-061C-A952-B763-0EF9C5665DD4}"/>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6" name="Maine">
              <a:extLst>
                <a:ext uri="{FF2B5EF4-FFF2-40B4-BE49-F238E27FC236}">
                  <a16:creationId xmlns:a16="http://schemas.microsoft.com/office/drawing/2014/main" id="{4001657E-DBEE-4835-335E-ACF23D5A84E3}"/>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FF575B"/>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7" name="Lousiana">
              <a:extLst>
                <a:ext uri="{FF2B5EF4-FFF2-40B4-BE49-F238E27FC236}">
                  <a16:creationId xmlns:a16="http://schemas.microsoft.com/office/drawing/2014/main" id="{973E7A17-7693-64DF-E0E0-EBE493F199C4}"/>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58" name="Kentucky">
              <a:extLst>
                <a:ext uri="{FF2B5EF4-FFF2-40B4-BE49-F238E27FC236}">
                  <a16:creationId xmlns:a16="http://schemas.microsoft.com/office/drawing/2014/main" id="{4AC5EDE5-9CDB-BB6E-5698-76FBCE2829DA}"/>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FF0000"/>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ndParaRPr>
            </a:p>
          </p:txBody>
        </p:sp>
        <p:sp>
          <p:nvSpPr>
            <p:cNvPr id="59" name="Kansas">
              <a:extLst>
                <a:ext uri="{FF2B5EF4-FFF2-40B4-BE49-F238E27FC236}">
                  <a16:creationId xmlns:a16="http://schemas.microsoft.com/office/drawing/2014/main" id="{F3C5BAE3-E942-ADB7-02CE-B482ACA9A30E}"/>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0" name="Iowa">
              <a:extLst>
                <a:ext uri="{FF2B5EF4-FFF2-40B4-BE49-F238E27FC236}">
                  <a16:creationId xmlns:a16="http://schemas.microsoft.com/office/drawing/2014/main" id="{5F93DAA7-D2B0-23E6-4842-F552D3A38339}"/>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1" name="Indiana">
              <a:extLst>
                <a:ext uri="{FF2B5EF4-FFF2-40B4-BE49-F238E27FC236}">
                  <a16:creationId xmlns:a16="http://schemas.microsoft.com/office/drawing/2014/main" id="{0B1AEC42-F3B2-4CB3-5D15-9BFD251E3376}"/>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2" name="Illiniois">
              <a:extLst>
                <a:ext uri="{FF2B5EF4-FFF2-40B4-BE49-F238E27FC236}">
                  <a16:creationId xmlns:a16="http://schemas.microsoft.com/office/drawing/2014/main" id="{7A488C31-26A5-1C65-2211-687B849B0BF9}"/>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45B42"/>
                </a:solidFill>
                <a:effectLst/>
                <a:uLnTx/>
                <a:uFillTx/>
                <a:latin typeface="Segoe UI Semibold"/>
              </a:endParaRPr>
            </a:p>
          </p:txBody>
        </p:sp>
        <p:sp>
          <p:nvSpPr>
            <p:cNvPr id="63" name="Idaho">
              <a:extLst>
                <a:ext uri="{FF2B5EF4-FFF2-40B4-BE49-F238E27FC236}">
                  <a16:creationId xmlns:a16="http://schemas.microsoft.com/office/drawing/2014/main" id="{CA94E4DA-03A7-D397-4D97-E66EE8CC661F}"/>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FC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4" name="Hawaii">
              <a:extLst>
                <a:ext uri="{FF2B5EF4-FFF2-40B4-BE49-F238E27FC236}">
                  <a16:creationId xmlns:a16="http://schemas.microsoft.com/office/drawing/2014/main" id="{31CEBB88-212A-751B-F628-77F610C980E6}"/>
                </a:ext>
              </a:extLst>
            </p:cNvPr>
            <p:cNvSpPr>
              <a:spLocks/>
            </p:cNvSpPr>
            <p:nvPr/>
          </p:nvSpPr>
          <p:spPr bwMode="auto">
            <a:xfrm>
              <a:off x="2700722" y="4812674"/>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BFCAD2"/>
            </a:solidFill>
            <a:ln w="9525" cmpd="sng">
              <a:solidFill>
                <a:sysClr val="window" lastClr="FFFFFF"/>
              </a:solidFill>
              <a:prstDash val="solid"/>
              <a:round/>
              <a:headEnd/>
              <a:tailEnd/>
            </a:ln>
            <a:effectLst/>
          </p:spPr>
          <p:txBody>
            <a:bodyPr wrap="square">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5" name="Georgia">
              <a:extLst>
                <a:ext uri="{FF2B5EF4-FFF2-40B4-BE49-F238E27FC236}">
                  <a16:creationId xmlns:a16="http://schemas.microsoft.com/office/drawing/2014/main" id="{01407624-6FB1-5BBE-82DD-DF3D4B995834}"/>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6" name="Florida">
              <a:extLst>
                <a:ext uri="{FF2B5EF4-FFF2-40B4-BE49-F238E27FC236}">
                  <a16:creationId xmlns:a16="http://schemas.microsoft.com/office/drawing/2014/main" id="{D2653E57-D3BB-C1ED-1CF3-63FCAB54A46C}"/>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FF0005"/>
            </a:solidFill>
            <a:ln w="6350" cmpd="sng">
              <a:solidFill>
                <a:sysClr val="window" lastClr="FFFFFF"/>
              </a:solidFill>
              <a:prstDash val="solid"/>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67" name="Delaware">
              <a:extLst>
                <a:ext uri="{FF2B5EF4-FFF2-40B4-BE49-F238E27FC236}">
                  <a16:creationId xmlns:a16="http://schemas.microsoft.com/office/drawing/2014/main" id="{9C1A9024-3B92-00A0-1FAA-9BBCC1CE5486}"/>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8" name="Connecticut">
              <a:extLst>
                <a:ext uri="{FF2B5EF4-FFF2-40B4-BE49-F238E27FC236}">
                  <a16:creationId xmlns:a16="http://schemas.microsoft.com/office/drawing/2014/main" id="{65D416CD-14FB-C616-6994-247DB73DA8DC}"/>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69" name="Colorado">
              <a:extLst>
                <a:ext uri="{FF2B5EF4-FFF2-40B4-BE49-F238E27FC236}">
                  <a16:creationId xmlns:a16="http://schemas.microsoft.com/office/drawing/2014/main" id="{71BDC4FF-8A52-E20A-7D4A-CBE45DAB92B6}"/>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BFCAD2"/>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70" name="California">
              <a:extLst>
                <a:ext uri="{FF2B5EF4-FFF2-40B4-BE49-F238E27FC236}">
                  <a16:creationId xmlns:a16="http://schemas.microsoft.com/office/drawing/2014/main" id="{B00B3957-9940-9B57-2132-E984A3447A57}"/>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FF575B"/>
            </a:solidFill>
            <a:ln w="6350" cmpd="sng">
              <a:solidFill>
                <a:sysClr val="window" lastClr="FFFFFF"/>
              </a:solidFill>
              <a:prstDash val="solid"/>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ndParaRPr>
            </a:p>
          </p:txBody>
        </p:sp>
        <p:sp>
          <p:nvSpPr>
            <p:cNvPr id="71" name="Arkansas">
              <a:extLst>
                <a:ext uri="{FF2B5EF4-FFF2-40B4-BE49-F238E27FC236}">
                  <a16:creationId xmlns:a16="http://schemas.microsoft.com/office/drawing/2014/main" id="{9FB33BC2-87C0-8E46-C7A6-73E4EA2328D0}"/>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FF0005"/>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72" name="Arizona">
              <a:extLst>
                <a:ext uri="{FF2B5EF4-FFF2-40B4-BE49-F238E27FC236}">
                  <a16:creationId xmlns:a16="http://schemas.microsoft.com/office/drawing/2014/main" id="{34AE5C1B-7173-7AC2-EE0D-4BDEF11BB640}"/>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FF9799"/>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73" name="Alaska">
              <a:extLst>
                <a:ext uri="{FF2B5EF4-FFF2-40B4-BE49-F238E27FC236}">
                  <a16:creationId xmlns:a16="http://schemas.microsoft.com/office/drawing/2014/main" id="{A388EEF3-EB4C-181E-089B-1852B47DA938}"/>
                </a:ext>
              </a:extLst>
            </p:cNvPr>
            <p:cNvSpPr>
              <a:spLocks/>
            </p:cNvSpPr>
            <p:nvPr/>
          </p:nvSpPr>
          <p:spPr bwMode="auto">
            <a:xfrm>
              <a:off x="1048752" y="4199732"/>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FFD9DA"/>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sp>
          <p:nvSpPr>
            <p:cNvPr id="74" name="Alabama">
              <a:extLst>
                <a:ext uri="{FF2B5EF4-FFF2-40B4-BE49-F238E27FC236}">
                  <a16:creationId xmlns:a16="http://schemas.microsoft.com/office/drawing/2014/main" id="{D353B4E6-C386-CBF0-A7A8-5D5298BFC889}"/>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960004"/>
            </a:solidFill>
            <a:ln w="6350" cmpd="sng">
              <a:solidFill>
                <a:sysClr val="window" lastClr="FFFFFF"/>
              </a:solidFill>
              <a:prstDash val="solid"/>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ndParaRPr>
            </a:p>
          </p:txBody>
        </p:sp>
      </p:grpSp>
      <p:grpSp>
        <p:nvGrpSpPr>
          <p:cNvPr id="75" name="State Abbreviations">
            <a:extLst>
              <a:ext uri="{FF2B5EF4-FFF2-40B4-BE49-F238E27FC236}">
                <a16:creationId xmlns:a16="http://schemas.microsoft.com/office/drawing/2014/main" id="{AEEB202E-9FA3-0ABF-1D98-28CBB2DC2450}"/>
              </a:ext>
            </a:extLst>
          </p:cNvPr>
          <p:cNvGrpSpPr/>
          <p:nvPr/>
        </p:nvGrpSpPr>
        <p:grpSpPr>
          <a:xfrm>
            <a:off x="1094051" y="1621747"/>
            <a:ext cx="6426734" cy="3864710"/>
            <a:chOff x="1679689" y="1561331"/>
            <a:chExt cx="6426734" cy="3864710"/>
          </a:xfrm>
        </p:grpSpPr>
        <p:sp>
          <p:nvSpPr>
            <p:cNvPr id="76" name="Wyoming">
              <a:extLst>
                <a:ext uri="{FF2B5EF4-FFF2-40B4-BE49-F238E27FC236}">
                  <a16:creationId xmlns:a16="http://schemas.microsoft.com/office/drawing/2014/main" id="{9D06E187-9C7F-28C4-306A-51869DA4B298}"/>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black"/>
                  </a:solidFill>
                  <a:effectLst/>
                  <a:uLnTx/>
                  <a:uFillTx/>
                  <a:cs typeface="Segoe UI" panose="020B0502040204020203" pitchFamily="34" charset="0"/>
                </a:rPr>
                <a:t>WY</a:t>
              </a:r>
            </a:p>
          </p:txBody>
        </p:sp>
        <p:sp>
          <p:nvSpPr>
            <p:cNvPr id="77" name="Wisconsin">
              <a:extLst>
                <a:ext uri="{FF2B5EF4-FFF2-40B4-BE49-F238E27FC236}">
                  <a16:creationId xmlns:a16="http://schemas.microsoft.com/office/drawing/2014/main" id="{6D4D6FB8-4666-783E-A2C9-C2E0712461C5}"/>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Verdana" pitchFamily="34" charset="0"/>
                </a:rPr>
                <a:t>WI</a:t>
              </a:r>
            </a:p>
          </p:txBody>
        </p:sp>
        <p:sp>
          <p:nvSpPr>
            <p:cNvPr id="78" name="West Virginia">
              <a:extLst>
                <a:ext uri="{FF2B5EF4-FFF2-40B4-BE49-F238E27FC236}">
                  <a16:creationId xmlns:a16="http://schemas.microsoft.com/office/drawing/2014/main" id="{2C0C44F4-27DC-3F1D-863B-8A47800B47D2}"/>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Verdana" pitchFamily="34" charset="0"/>
                </a:rPr>
                <a:t>WV</a:t>
              </a:r>
            </a:p>
          </p:txBody>
        </p:sp>
        <p:sp>
          <p:nvSpPr>
            <p:cNvPr id="79" name="Washington">
              <a:extLst>
                <a:ext uri="{FF2B5EF4-FFF2-40B4-BE49-F238E27FC236}">
                  <a16:creationId xmlns:a16="http://schemas.microsoft.com/office/drawing/2014/main" id="{788D52F5-A1B1-A0A4-2B7D-745BD25D8FE6}"/>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WA</a:t>
              </a:r>
            </a:p>
          </p:txBody>
        </p:sp>
        <p:sp>
          <p:nvSpPr>
            <p:cNvPr id="80" name="Virginia">
              <a:extLst>
                <a:ext uri="{FF2B5EF4-FFF2-40B4-BE49-F238E27FC236}">
                  <a16:creationId xmlns:a16="http://schemas.microsoft.com/office/drawing/2014/main" id="{FB1B4347-BFAD-65EE-521B-490A23467F99}"/>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black"/>
                  </a:solidFill>
                  <a:effectLst/>
                  <a:uLnTx/>
                  <a:uFillTx/>
                  <a:cs typeface="Segoe UI" panose="020B0502040204020203" pitchFamily="34" charset="0"/>
                </a:rPr>
                <a:t>VA</a:t>
              </a:r>
            </a:p>
          </p:txBody>
        </p:sp>
        <p:sp>
          <p:nvSpPr>
            <p:cNvPr id="81" name="Vermont">
              <a:extLst>
                <a:ext uri="{FF2B5EF4-FFF2-40B4-BE49-F238E27FC236}">
                  <a16:creationId xmlns:a16="http://schemas.microsoft.com/office/drawing/2014/main" id="{098A413E-49B6-6C04-7EC3-4FE9A060CD67}"/>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VT</a:t>
              </a:r>
            </a:p>
          </p:txBody>
        </p:sp>
        <p:sp>
          <p:nvSpPr>
            <p:cNvPr id="82" name="Utah">
              <a:extLst>
                <a:ext uri="{FF2B5EF4-FFF2-40B4-BE49-F238E27FC236}">
                  <a16:creationId xmlns:a16="http://schemas.microsoft.com/office/drawing/2014/main" id="{87988EBD-E5A6-F3EC-3BDB-C7740879DEF6}"/>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UT</a:t>
              </a:r>
            </a:p>
          </p:txBody>
        </p:sp>
        <p:sp>
          <p:nvSpPr>
            <p:cNvPr id="83" name="Texas">
              <a:extLst>
                <a:ext uri="{FF2B5EF4-FFF2-40B4-BE49-F238E27FC236}">
                  <a16:creationId xmlns:a16="http://schemas.microsoft.com/office/drawing/2014/main" id="{F653E2CC-75B7-7EEC-B4BF-24E8710BBD83}"/>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TX</a:t>
              </a:r>
            </a:p>
          </p:txBody>
        </p:sp>
        <p:sp>
          <p:nvSpPr>
            <p:cNvPr id="84" name="Tennessee">
              <a:extLst>
                <a:ext uri="{FF2B5EF4-FFF2-40B4-BE49-F238E27FC236}">
                  <a16:creationId xmlns:a16="http://schemas.microsoft.com/office/drawing/2014/main" id="{EACC1076-F0B5-00BC-C330-1B4B9D11AFE1}"/>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TN</a:t>
              </a:r>
            </a:p>
          </p:txBody>
        </p:sp>
        <p:sp>
          <p:nvSpPr>
            <p:cNvPr id="85" name="South Dakota">
              <a:extLst>
                <a:ext uri="{FF2B5EF4-FFF2-40B4-BE49-F238E27FC236}">
                  <a16:creationId xmlns:a16="http://schemas.microsoft.com/office/drawing/2014/main" id="{F378FF05-B003-49D6-34E4-AF547CE568AE}"/>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SD</a:t>
              </a:r>
            </a:p>
          </p:txBody>
        </p:sp>
        <p:sp>
          <p:nvSpPr>
            <p:cNvPr id="86" name="South Carolina">
              <a:extLst>
                <a:ext uri="{FF2B5EF4-FFF2-40B4-BE49-F238E27FC236}">
                  <a16:creationId xmlns:a16="http://schemas.microsoft.com/office/drawing/2014/main" id="{B69E2D7C-0D25-E08D-18C6-189D924C9E3C}"/>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SC</a:t>
              </a:r>
            </a:p>
          </p:txBody>
        </p:sp>
        <p:sp>
          <p:nvSpPr>
            <p:cNvPr id="87" name="Rhode Island">
              <a:extLst>
                <a:ext uri="{FF2B5EF4-FFF2-40B4-BE49-F238E27FC236}">
                  <a16:creationId xmlns:a16="http://schemas.microsoft.com/office/drawing/2014/main" id="{129C7B19-EAF0-CBEA-E511-BC7FD0F8F060}"/>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RI</a:t>
              </a:r>
            </a:p>
          </p:txBody>
        </p:sp>
        <p:sp>
          <p:nvSpPr>
            <p:cNvPr id="88" name="Pennsylvania">
              <a:extLst>
                <a:ext uri="{FF2B5EF4-FFF2-40B4-BE49-F238E27FC236}">
                  <a16:creationId xmlns:a16="http://schemas.microsoft.com/office/drawing/2014/main" id="{207A0451-4FC8-0975-8840-CA9F05EB51CC}"/>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PA</a:t>
              </a:r>
            </a:p>
          </p:txBody>
        </p:sp>
        <p:sp>
          <p:nvSpPr>
            <p:cNvPr id="89" name="Oregon">
              <a:extLst>
                <a:ext uri="{FF2B5EF4-FFF2-40B4-BE49-F238E27FC236}">
                  <a16:creationId xmlns:a16="http://schemas.microsoft.com/office/drawing/2014/main" id="{C9EB81E6-8F0F-C535-983A-438BEA249431}"/>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OR</a:t>
              </a:r>
            </a:p>
          </p:txBody>
        </p:sp>
        <p:sp>
          <p:nvSpPr>
            <p:cNvPr id="90" name="Oklahoma">
              <a:extLst>
                <a:ext uri="{FF2B5EF4-FFF2-40B4-BE49-F238E27FC236}">
                  <a16:creationId xmlns:a16="http://schemas.microsoft.com/office/drawing/2014/main" id="{60CFB232-8DAA-EA41-C62D-D63EA15A8565}"/>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OK</a:t>
              </a:r>
            </a:p>
          </p:txBody>
        </p:sp>
        <p:sp>
          <p:nvSpPr>
            <p:cNvPr id="91" name="Ohio">
              <a:extLst>
                <a:ext uri="{FF2B5EF4-FFF2-40B4-BE49-F238E27FC236}">
                  <a16:creationId xmlns:a16="http://schemas.microsoft.com/office/drawing/2014/main" id="{6B5982B2-5ECE-2B49-9F25-BF4224D6047F}"/>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Verdana" pitchFamily="34" charset="0"/>
                </a:rPr>
                <a:t>OH</a:t>
              </a:r>
            </a:p>
          </p:txBody>
        </p:sp>
        <p:sp>
          <p:nvSpPr>
            <p:cNvPr id="92" name="North Dakota">
              <a:extLst>
                <a:ext uri="{FF2B5EF4-FFF2-40B4-BE49-F238E27FC236}">
                  <a16:creationId xmlns:a16="http://schemas.microsoft.com/office/drawing/2014/main" id="{23691310-44EE-F9A2-3B74-2514B40DD40B}"/>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ND</a:t>
              </a:r>
            </a:p>
          </p:txBody>
        </p:sp>
        <p:sp>
          <p:nvSpPr>
            <p:cNvPr id="93" name="North Carolina">
              <a:extLst>
                <a:ext uri="{FF2B5EF4-FFF2-40B4-BE49-F238E27FC236}">
                  <a16:creationId xmlns:a16="http://schemas.microsoft.com/office/drawing/2014/main" id="{D6011F08-7B80-0AF4-AB8E-8A9833449A49}"/>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NC</a:t>
              </a:r>
            </a:p>
          </p:txBody>
        </p:sp>
        <p:sp>
          <p:nvSpPr>
            <p:cNvPr id="94" name="New York">
              <a:extLst>
                <a:ext uri="{FF2B5EF4-FFF2-40B4-BE49-F238E27FC236}">
                  <a16:creationId xmlns:a16="http://schemas.microsoft.com/office/drawing/2014/main" id="{0CBA5DDE-388C-BB83-EB1D-AD0982639908}"/>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chemeClr val="bg1"/>
                  </a:solidFill>
                  <a:effectLst/>
                  <a:uLnTx/>
                  <a:uFillTx/>
                  <a:cs typeface="Segoe UI" panose="020B0502040204020203" pitchFamily="34" charset="0"/>
                </a:rPr>
                <a:t>NY</a:t>
              </a:r>
            </a:p>
          </p:txBody>
        </p:sp>
        <p:sp>
          <p:nvSpPr>
            <p:cNvPr id="95" name="New Mexico">
              <a:extLst>
                <a:ext uri="{FF2B5EF4-FFF2-40B4-BE49-F238E27FC236}">
                  <a16:creationId xmlns:a16="http://schemas.microsoft.com/office/drawing/2014/main" id="{E07158A8-1DD7-C490-D488-8B0C20CE741E}"/>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cs typeface="Segoe UI" panose="020B0502040204020203" pitchFamily="34" charset="0"/>
                </a:rPr>
                <a:t>NM</a:t>
              </a:r>
            </a:p>
          </p:txBody>
        </p:sp>
        <p:sp>
          <p:nvSpPr>
            <p:cNvPr id="96" name="New Jersey">
              <a:extLst>
                <a:ext uri="{FF2B5EF4-FFF2-40B4-BE49-F238E27FC236}">
                  <a16:creationId xmlns:a16="http://schemas.microsoft.com/office/drawing/2014/main" id="{13BD1657-2617-34B3-1B40-4E2F42568521}"/>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NJ</a:t>
              </a:r>
            </a:p>
          </p:txBody>
        </p:sp>
        <p:sp>
          <p:nvSpPr>
            <p:cNvPr id="97" name="New Hampshire">
              <a:extLst>
                <a:ext uri="{FF2B5EF4-FFF2-40B4-BE49-F238E27FC236}">
                  <a16:creationId xmlns:a16="http://schemas.microsoft.com/office/drawing/2014/main" id="{6A348E4B-0496-B54A-E55D-DE9DDEEF30D9}"/>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NH</a:t>
              </a:r>
            </a:p>
          </p:txBody>
        </p:sp>
        <p:sp>
          <p:nvSpPr>
            <p:cNvPr id="98" name="Nevada">
              <a:extLst>
                <a:ext uri="{FF2B5EF4-FFF2-40B4-BE49-F238E27FC236}">
                  <a16:creationId xmlns:a16="http://schemas.microsoft.com/office/drawing/2014/main" id="{8A74271B-1E62-1C6A-8D2D-19CBCDD31DDE}"/>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NV</a:t>
              </a:r>
            </a:p>
          </p:txBody>
        </p:sp>
        <p:sp>
          <p:nvSpPr>
            <p:cNvPr id="99" name="Nebraska">
              <a:extLst>
                <a:ext uri="{FF2B5EF4-FFF2-40B4-BE49-F238E27FC236}">
                  <a16:creationId xmlns:a16="http://schemas.microsoft.com/office/drawing/2014/main" id="{8DA52A07-C650-B750-8F4F-2789B24C5681}"/>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NE</a:t>
              </a:r>
            </a:p>
          </p:txBody>
        </p:sp>
        <p:sp>
          <p:nvSpPr>
            <p:cNvPr id="100" name="Montana">
              <a:extLst>
                <a:ext uri="{FF2B5EF4-FFF2-40B4-BE49-F238E27FC236}">
                  <a16:creationId xmlns:a16="http://schemas.microsoft.com/office/drawing/2014/main" id="{1AC43F43-3257-5140-DE34-128B443A7127}"/>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MT</a:t>
              </a:r>
            </a:p>
          </p:txBody>
        </p:sp>
        <p:sp>
          <p:nvSpPr>
            <p:cNvPr id="101" name="Missouri">
              <a:extLst>
                <a:ext uri="{FF2B5EF4-FFF2-40B4-BE49-F238E27FC236}">
                  <a16:creationId xmlns:a16="http://schemas.microsoft.com/office/drawing/2014/main" id="{5F3CF39B-7E62-7CC3-D55F-90B5D57F4FA2}"/>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MO</a:t>
              </a:r>
            </a:p>
          </p:txBody>
        </p:sp>
        <p:sp>
          <p:nvSpPr>
            <p:cNvPr id="102" name="Mississippi">
              <a:extLst>
                <a:ext uri="{FF2B5EF4-FFF2-40B4-BE49-F238E27FC236}">
                  <a16:creationId xmlns:a16="http://schemas.microsoft.com/office/drawing/2014/main" id="{C2139462-C560-46BB-FA16-236A7B26AE8E}"/>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MS</a:t>
              </a:r>
            </a:p>
          </p:txBody>
        </p:sp>
        <p:sp>
          <p:nvSpPr>
            <p:cNvPr id="103" name="Minnesota">
              <a:extLst>
                <a:ext uri="{FF2B5EF4-FFF2-40B4-BE49-F238E27FC236}">
                  <a16:creationId xmlns:a16="http://schemas.microsoft.com/office/drawing/2014/main" id="{909A6FC3-EFFC-E845-1530-F397E19B505A}"/>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cs typeface="Segoe UI" panose="020B0502040204020203" pitchFamily="34" charset="0"/>
                </a:rPr>
                <a:t>MN</a:t>
              </a:r>
            </a:p>
          </p:txBody>
        </p:sp>
        <p:sp>
          <p:nvSpPr>
            <p:cNvPr id="104" name="Michigan">
              <a:extLst>
                <a:ext uri="{FF2B5EF4-FFF2-40B4-BE49-F238E27FC236}">
                  <a16:creationId xmlns:a16="http://schemas.microsoft.com/office/drawing/2014/main" id="{A8D38475-4BB7-8A99-7E32-FDA157C320DD}"/>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Verdana" pitchFamily="34" charset="0"/>
                </a:rPr>
                <a:t>MI</a:t>
              </a:r>
            </a:p>
          </p:txBody>
        </p:sp>
        <p:sp>
          <p:nvSpPr>
            <p:cNvPr id="105" name="Massachusetts">
              <a:extLst>
                <a:ext uri="{FF2B5EF4-FFF2-40B4-BE49-F238E27FC236}">
                  <a16:creationId xmlns:a16="http://schemas.microsoft.com/office/drawing/2014/main" id="{A8DAD84F-31FF-A8D8-166F-8AF2C1FE2FD1}"/>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MA</a:t>
              </a:r>
            </a:p>
          </p:txBody>
        </p:sp>
        <p:sp>
          <p:nvSpPr>
            <p:cNvPr id="106" name="Maryland">
              <a:extLst>
                <a:ext uri="{FF2B5EF4-FFF2-40B4-BE49-F238E27FC236}">
                  <a16:creationId xmlns:a16="http://schemas.microsoft.com/office/drawing/2014/main" id="{35273BE0-AB47-B451-FD31-125F80190CC6}"/>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MD</a:t>
              </a:r>
            </a:p>
          </p:txBody>
        </p:sp>
        <p:sp>
          <p:nvSpPr>
            <p:cNvPr id="107" name="Maine">
              <a:extLst>
                <a:ext uri="{FF2B5EF4-FFF2-40B4-BE49-F238E27FC236}">
                  <a16:creationId xmlns:a16="http://schemas.microsoft.com/office/drawing/2014/main" id="{58698566-961F-33EC-CDB3-5F43694A73E2}"/>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ME</a:t>
              </a:r>
            </a:p>
          </p:txBody>
        </p:sp>
        <p:sp>
          <p:nvSpPr>
            <p:cNvPr id="108" name="Lousiana">
              <a:extLst>
                <a:ext uri="{FF2B5EF4-FFF2-40B4-BE49-F238E27FC236}">
                  <a16:creationId xmlns:a16="http://schemas.microsoft.com/office/drawing/2014/main" id="{44E4AD0C-F889-E5D2-9D64-0C751BA81452}"/>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Verdana" pitchFamily="34" charset="0"/>
                </a:rPr>
                <a:t>LA</a:t>
              </a:r>
            </a:p>
          </p:txBody>
        </p:sp>
        <p:sp>
          <p:nvSpPr>
            <p:cNvPr id="109" name="Kentucky">
              <a:extLst>
                <a:ext uri="{FF2B5EF4-FFF2-40B4-BE49-F238E27FC236}">
                  <a16:creationId xmlns:a16="http://schemas.microsoft.com/office/drawing/2014/main" id="{6D268008-88BA-0B05-8232-B085D267F026}"/>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KY</a:t>
              </a:r>
            </a:p>
          </p:txBody>
        </p:sp>
        <p:sp>
          <p:nvSpPr>
            <p:cNvPr id="110" name="Kansas">
              <a:extLst>
                <a:ext uri="{FF2B5EF4-FFF2-40B4-BE49-F238E27FC236}">
                  <a16:creationId xmlns:a16="http://schemas.microsoft.com/office/drawing/2014/main" id="{B440C7BA-08AD-84E1-7C68-051A03BAB406}"/>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KS</a:t>
              </a:r>
            </a:p>
          </p:txBody>
        </p:sp>
        <p:sp>
          <p:nvSpPr>
            <p:cNvPr id="111" name="Iowa">
              <a:extLst>
                <a:ext uri="{FF2B5EF4-FFF2-40B4-BE49-F238E27FC236}">
                  <a16:creationId xmlns:a16="http://schemas.microsoft.com/office/drawing/2014/main" id="{2A17EBA3-1368-105D-92D4-C4953C3D30CF}"/>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IA</a:t>
              </a:r>
            </a:p>
          </p:txBody>
        </p:sp>
        <p:sp>
          <p:nvSpPr>
            <p:cNvPr id="112" name="Indiana">
              <a:extLst>
                <a:ext uri="{FF2B5EF4-FFF2-40B4-BE49-F238E27FC236}">
                  <a16:creationId xmlns:a16="http://schemas.microsoft.com/office/drawing/2014/main" id="{C83F3D48-710B-9FA1-C81C-517A070071FB}"/>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cs typeface="Segoe UI" panose="020B0502040204020203" pitchFamily="34" charset="0"/>
                </a:rPr>
                <a:t>IN</a:t>
              </a:r>
            </a:p>
          </p:txBody>
        </p:sp>
        <p:sp>
          <p:nvSpPr>
            <p:cNvPr id="113" name="Illinois">
              <a:extLst>
                <a:ext uri="{FF2B5EF4-FFF2-40B4-BE49-F238E27FC236}">
                  <a16:creationId xmlns:a16="http://schemas.microsoft.com/office/drawing/2014/main" id="{CD918C8D-5A96-0A63-5D29-55CA5FBE57C5}"/>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cs typeface="Segoe UI" panose="020B0502040204020203" pitchFamily="34" charset="0"/>
                </a:rPr>
                <a:t>IL</a:t>
              </a:r>
            </a:p>
          </p:txBody>
        </p:sp>
        <p:sp>
          <p:nvSpPr>
            <p:cNvPr id="114" name="Idaho">
              <a:extLst>
                <a:ext uri="{FF2B5EF4-FFF2-40B4-BE49-F238E27FC236}">
                  <a16:creationId xmlns:a16="http://schemas.microsoft.com/office/drawing/2014/main" id="{FB93BBFC-4D3B-98E4-1BD1-A26DBA19D7DE}"/>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ID</a:t>
              </a:r>
            </a:p>
          </p:txBody>
        </p:sp>
        <p:sp>
          <p:nvSpPr>
            <p:cNvPr id="115" name="Hawaii">
              <a:extLst>
                <a:ext uri="{FF2B5EF4-FFF2-40B4-BE49-F238E27FC236}">
                  <a16:creationId xmlns:a16="http://schemas.microsoft.com/office/drawing/2014/main" id="{B435B380-F49F-0957-F374-32618231B0D4}"/>
                </a:ext>
              </a:extLst>
            </p:cNvPr>
            <p:cNvSpPr>
              <a:spLocks noChangeArrowheads="1"/>
            </p:cNvSpPr>
            <p:nvPr/>
          </p:nvSpPr>
          <p:spPr bwMode="auto">
            <a:xfrm>
              <a:off x="3444397" y="5210632"/>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cs typeface="Segoe UI" panose="020B0502040204020203" pitchFamily="34" charset="0"/>
                </a:rPr>
                <a:t>HI</a:t>
              </a:r>
            </a:p>
          </p:txBody>
        </p:sp>
        <p:sp>
          <p:nvSpPr>
            <p:cNvPr id="116" name="Georgia">
              <a:extLst>
                <a:ext uri="{FF2B5EF4-FFF2-40B4-BE49-F238E27FC236}">
                  <a16:creationId xmlns:a16="http://schemas.microsoft.com/office/drawing/2014/main" id="{C026CA25-95BC-05B2-9CEC-80ADBA014E0B}"/>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GA</a:t>
              </a:r>
            </a:p>
          </p:txBody>
        </p:sp>
        <p:sp>
          <p:nvSpPr>
            <p:cNvPr id="117" name="Florida">
              <a:extLst>
                <a:ext uri="{FF2B5EF4-FFF2-40B4-BE49-F238E27FC236}">
                  <a16:creationId xmlns:a16="http://schemas.microsoft.com/office/drawing/2014/main" id="{AD651636-4EC3-DC11-CAF7-E99696036FF8}"/>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rPr>
                <a:t>FL</a:t>
              </a:r>
            </a:p>
          </p:txBody>
        </p:sp>
        <p:sp>
          <p:nvSpPr>
            <p:cNvPr id="118" name="Delaware">
              <a:extLst>
                <a:ext uri="{FF2B5EF4-FFF2-40B4-BE49-F238E27FC236}">
                  <a16:creationId xmlns:a16="http://schemas.microsoft.com/office/drawing/2014/main" id="{C18253DB-AC4D-69A4-C93F-74EC1067E2DD}"/>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DE</a:t>
              </a:r>
            </a:p>
          </p:txBody>
        </p:sp>
        <p:sp>
          <p:nvSpPr>
            <p:cNvPr id="119" name="Connecticut">
              <a:extLst>
                <a:ext uri="{FF2B5EF4-FFF2-40B4-BE49-F238E27FC236}">
                  <a16:creationId xmlns:a16="http://schemas.microsoft.com/office/drawing/2014/main" id="{5337C904-1195-9204-EEBE-B48C142EE08D}"/>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CT</a:t>
              </a:r>
            </a:p>
          </p:txBody>
        </p:sp>
        <p:sp>
          <p:nvSpPr>
            <p:cNvPr id="120" name="Colorado">
              <a:extLst>
                <a:ext uri="{FF2B5EF4-FFF2-40B4-BE49-F238E27FC236}">
                  <a16:creationId xmlns:a16="http://schemas.microsoft.com/office/drawing/2014/main" id="{68EF8E84-7E3A-C0EA-A528-129C5A14FD0E}"/>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CO</a:t>
              </a:r>
            </a:p>
          </p:txBody>
        </p:sp>
        <p:sp>
          <p:nvSpPr>
            <p:cNvPr id="121" name="California">
              <a:extLst>
                <a:ext uri="{FF2B5EF4-FFF2-40B4-BE49-F238E27FC236}">
                  <a16:creationId xmlns:a16="http://schemas.microsoft.com/office/drawing/2014/main" id="{5278A574-53D2-4855-1109-36615E39CAF8}"/>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cs typeface="Segoe UI" panose="020B0502040204020203" pitchFamily="34" charset="0"/>
                </a:rPr>
                <a:t>CA</a:t>
              </a:r>
            </a:p>
          </p:txBody>
        </p:sp>
        <p:sp>
          <p:nvSpPr>
            <p:cNvPr id="122" name="Arkansas">
              <a:extLst>
                <a:ext uri="{FF2B5EF4-FFF2-40B4-BE49-F238E27FC236}">
                  <a16:creationId xmlns:a16="http://schemas.microsoft.com/office/drawing/2014/main" id="{7A9A58DC-7916-9A7F-AE06-ECFA9892EF31}"/>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chemeClr val="bg1"/>
                  </a:solidFill>
                  <a:effectLst/>
                  <a:uLnTx/>
                  <a:uFillTx/>
                  <a:cs typeface="Segoe UI" panose="020B0502040204020203" pitchFamily="34" charset="0"/>
                </a:rPr>
                <a:t>AR</a:t>
              </a:r>
            </a:p>
          </p:txBody>
        </p:sp>
        <p:sp>
          <p:nvSpPr>
            <p:cNvPr id="123" name="Arizona">
              <a:extLst>
                <a:ext uri="{FF2B5EF4-FFF2-40B4-BE49-F238E27FC236}">
                  <a16:creationId xmlns:a16="http://schemas.microsoft.com/office/drawing/2014/main" id="{0E63B6A2-3F7B-30E4-D0E1-B325912BFC70}"/>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cs typeface="Segoe UI" panose="020B0502040204020203" pitchFamily="34" charset="0"/>
                </a:rPr>
                <a:t>AZ</a:t>
              </a:r>
            </a:p>
          </p:txBody>
        </p:sp>
        <p:sp>
          <p:nvSpPr>
            <p:cNvPr id="124" name="Alaska">
              <a:extLst>
                <a:ext uri="{FF2B5EF4-FFF2-40B4-BE49-F238E27FC236}">
                  <a16:creationId xmlns:a16="http://schemas.microsoft.com/office/drawing/2014/main" id="{DF4699B5-B9E2-84F2-19A9-7492D729062A}"/>
                </a:ext>
              </a:extLst>
            </p:cNvPr>
            <p:cNvSpPr>
              <a:spLocks noChangeArrowheads="1"/>
            </p:cNvSpPr>
            <p:nvPr/>
          </p:nvSpPr>
          <p:spPr bwMode="auto">
            <a:xfrm>
              <a:off x="1679689" y="4472982"/>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000000"/>
                  </a:solidFill>
                  <a:effectLst/>
                  <a:uLnTx/>
                  <a:uFillTx/>
                  <a:cs typeface="Segoe UI" panose="020B0502040204020203" pitchFamily="34" charset="0"/>
                </a:rPr>
                <a:t>AK</a:t>
              </a:r>
            </a:p>
          </p:txBody>
        </p:sp>
        <p:sp>
          <p:nvSpPr>
            <p:cNvPr id="125" name="Alabama">
              <a:extLst>
                <a:ext uri="{FF2B5EF4-FFF2-40B4-BE49-F238E27FC236}">
                  <a16:creationId xmlns:a16="http://schemas.microsoft.com/office/drawing/2014/main" id="{623361CA-FAF3-6267-300A-6D54DCA6DDA7}"/>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cs typeface="Segoe UI" panose="020B0502040204020203" pitchFamily="34" charset="0"/>
                </a:rPr>
                <a:t>AL</a:t>
              </a:r>
            </a:p>
          </p:txBody>
        </p:sp>
        <p:cxnSp>
          <p:nvCxnSpPr>
            <p:cNvPr id="126" name="Straight Connector 125">
              <a:extLst>
                <a:ext uri="{FF2B5EF4-FFF2-40B4-BE49-F238E27FC236}">
                  <a16:creationId xmlns:a16="http://schemas.microsoft.com/office/drawing/2014/main" id="{CF259A81-6D3C-03BE-20B5-B17966A944F8}"/>
                </a:ext>
              </a:extLst>
            </p:cNvPr>
            <p:cNvCxnSpPr/>
            <p:nvPr/>
          </p:nvCxnSpPr>
          <p:spPr>
            <a:xfrm flipH="1">
              <a:off x="7832468" y="2097228"/>
              <a:ext cx="80513" cy="101319"/>
            </a:xfrm>
            <a:prstGeom prst="line">
              <a:avLst/>
            </a:prstGeom>
            <a:noFill/>
            <a:ln w="6350" cap="flat" cmpd="sng" algn="ctr">
              <a:solidFill>
                <a:srgbClr val="00294C"/>
              </a:solidFill>
              <a:prstDash val="solid"/>
              <a:miter lim="800000"/>
            </a:ln>
            <a:effectLst/>
          </p:spPr>
        </p:cxnSp>
        <p:cxnSp>
          <p:nvCxnSpPr>
            <p:cNvPr id="127" name="Straight Connector 126">
              <a:extLst>
                <a:ext uri="{FF2B5EF4-FFF2-40B4-BE49-F238E27FC236}">
                  <a16:creationId xmlns:a16="http://schemas.microsoft.com/office/drawing/2014/main" id="{5884FB2F-738A-7D93-2FE9-9A666FB18268}"/>
                </a:ext>
              </a:extLst>
            </p:cNvPr>
            <p:cNvCxnSpPr>
              <a:cxnSpLocks/>
            </p:cNvCxnSpPr>
            <p:nvPr/>
          </p:nvCxnSpPr>
          <p:spPr>
            <a:xfrm flipH="1" flipV="1">
              <a:off x="7795844" y="2277310"/>
              <a:ext cx="106786" cy="116280"/>
            </a:xfrm>
            <a:prstGeom prst="line">
              <a:avLst/>
            </a:prstGeom>
            <a:noFill/>
            <a:ln w="6350" cap="flat" cmpd="sng" algn="ctr">
              <a:solidFill>
                <a:srgbClr val="00294C"/>
              </a:solidFill>
              <a:prstDash val="solid"/>
              <a:miter lim="800000"/>
            </a:ln>
            <a:effectLst/>
          </p:spPr>
        </p:cxnSp>
        <p:cxnSp>
          <p:nvCxnSpPr>
            <p:cNvPr id="128" name="Straight Connector 127">
              <a:extLst>
                <a:ext uri="{FF2B5EF4-FFF2-40B4-BE49-F238E27FC236}">
                  <a16:creationId xmlns:a16="http://schemas.microsoft.com/office/drawing/2014/main" id="{EE013AA5-7D51-060D-48D1-3049A73C5BC4}"/>
                </a:ext>
              </a:extLst>
            </p:cNvPr>
            <p:cNvCxnSpPr>
              <a:cxnSpLocks/>
            </p:cNvCxnSpPr>
            <p:nvPr/>
          </p:nvCxnSpPr>
          <p:spPr>
            <a:xfrm flipH="1" flipV="1">
              <a:off x="7736219" y="2331983"/>
              <a:ext cx="106786" cy="116280"/>
            </a:xfrm>
            <a:prstGeom prst="line">
              <a:avLst/>
            </a:prstGeom>
            <a:noFill/>
            <a:ln w="6350" cap="flat" cmpd="sng" algn="ctr">
              <a:solidFill>
                <a:srgbClr val="00294C"/>
              </a:solidFill>
              <a:prstDash val="solid"/>
              <a:miter lim="800000"/>
            </a:ln>
            <a:effectLst/>
          </p:spPr>
        </p:cxnSp>
        <p:cxnSp>
          <p:nvCxnSpPr>
            <p:cNvPr id="129" name="Straight Connector 128">
              <a:extLst>
                <a:ext uri="{FF2B5EF4-FFF2-40B4-BE49-F238E27FC236}">
                  <a16:creationId xmlns:a16="http://schemas.microsoft.com/office/drawing/2014/main" id="{29B71C09-93BB-7DE8-75DA-F283766AE771}"/>
                </a:ext>
              </a:extLst>
            </p:cNvPr>
            <p:cNvCxnSpPr>
              <a:cxnSpLocks/>
            </p:cNvCxnSpPr>
            <p:nvPr/>
          </p:nvCxnSpPr>
          <p:spPr>
            <a:xfrm flipH="1" flipV="1">
              <a:off x="7485360" y="2853151"/>
              <a:ext cx="124715" cy="31801"/>
            </a:xfrm>
            <a:prstGeom prst="line">
              <a:avLst/>
            </a:prstGeom>
            <a:noFill/>
            <a:ln w="6350" cap="flat" cmpd="sng" algn="ctr">
              <a:solidFill>
                <a:srgbClr val="00294C"/>
              </a:solidFill>
              <a:prstDash val="solid"/>
              <a:miter lim="800000"/>
            </a:ln>
            <a:effectLst/>
          </p:spPr>
        </p:cxnSp>
        <p:cxnSp>
          <p:nvCxnSpPr>
            <p:cNvPr id="130" name="Straight Connector 129">
              <a:extLst>
                <a:ext uri="{FF2B5EF4-FFF2-40B4-BE49-F238E27FC236}">
                  <a16:creationId xmlns:a16="http://schemas.microsoft.com/office/drawing/2014/main" id="{24D46130-C086-3D7F-D957-C16A640CC4BC}"/>
                </a:ext>
              </a:extLst>
            </p:cNvPr>
            <p:cNvCxnSpPr>
              <a:cxnSpLocks/>
            </p:cNvCxnSpPr>
            <p:nvPr/>
          </p:nvCxnSpPr>
          <p:spPr>
            <a:xfrm flipH="1" flipV="1">
              <a:off x="7303670" y="2814282"/>
              <a:ext cx="464918" cy="177093"/>
            </a:xfrm>
            <a:prstGeom prst="line">
              <a:avLst/>
            </a:prstGeom>
            <a:noFill/>
            <a:ln w="6350" cap="flat" cmpd="sng" algn="ctr">
              <a:solidFill>
                <a:srgbClr val="00294C"/>
              </a:solidFill>
              <a:prstDash val="solid"/>
              <a:miter lim="800000"/>
            </a:ln>
            <a:effectLst/>
          </p:spPr>
        </p:cxnSp>
      </p:grpSp>
      <p:sp>
        <p:nvSpPr>
          <p:cNvPr id="131" name="TextBox 130">
            <a:extLst>
              <a:ext uri="{FF2B5EF4-FFF2-40B4-BE49-F238E27FC236}">
                <a16:creationId xmlns:a16="http://schemas.microsoft.com/office/drawing/2014/main" id="{4CC2FB3E-76BA-3DDC-5BF7-170E792F6CA8}"/>
              </a:ext>
            </a:extLst>
          </p:cNvPr>
          <p:cNvSpPr txBox="1"/>
          <p:nvPr/>
        </p:nvSpPr>
        <p:spPr>
          <a:xfrm>
            <a:off x="8025255" y="2526329"/>
            <a:ext cx="3894438" cy="621452"/>
          </a:xfrm>
          <a:prstGeom prst="rect">
            <a:avLst/>
          </a:prstGeom>
          <a:noFill/>
        </p:spPr>
        <p:txBody>
          <a:bodyPr wrap="square" rtlCol="0">
            <a:spAutoFit/>
          </a:bodyPr>
          <a:lstStyle/>
          <a:p>
            <a:pPr>
              <a:lnSpc>
                <a:spcPct val="112000"/>
              </a:lnSpc>
              <a:buClr>
                <a:srgbClr val="00294C"/>
              </a:buClr>
              <a:buSzPct val="70000"/>
              <a:defRPr/>
            </a:pPr>
            <a:r>
              <a:rPr lang="en-US" sz="1600" dirty="0">
                <a:solidFill>
                  <a:srgbClr val="00294C"/>
                </a:solidFill>
                <a:ea typeface="Verdana" panose="020B0604030504040204" pitchFamily="34" charset="0"/>
                <a:cs typeface="Segoe UI" panose="020B0502040204020203" pitchFamily="34" charset="0"/>
              </a:rPr>
              <a:t>Access </a:t>
            </a:r>
            <a:r>
              <a:rPr lang="en-US" sz="1600" b="1" dirty="0">
                <a:solidFill>
                  <a:srgbClr val="00294C"/>
                </a:solidFill>
                <a:ea typeface="Verdana" panose="020B0604030504040204" pitchFamily="34" charset="0"/>
                <a:cs typeface="Segoe UI" panose="020B0502040204020203" pitchFamily="34" charset="0"/>
              </a:rPr>
              <a:t>to care continues to deteriorate significantly </a:t>
            </a:r>
            <a:r>
              <a:rPr lang="en-US" sz="1600" dirty="0">
                <a:solidFill>
                  <a:srgbClr val="00294C"/>
                </a:solidFill>
                <a:ea typeface="Verdana" panose="020B0604030504040204" pitchFamily="34" charset="0"/>
                <a:cs typeface="Segoe UI" panose="020B0502040204020203" pitchFamily="34" charset="0"/>
              </a:rPr>
              <a:t>in rural communities.</a:t>
            </a:r>
          </a:p>
        </p:txBody>
      </p:sp>
      <p:sp>
        <p:nvSpPr>
          <p:cNvPr id="132" name="TextBox 131">
            <a:extLst>
              <a:ext uri="{FF2B5EF4-FFF2-40B4-BE49-F238E27FC236}">
                <a16:creationId xmlns:a16="http://schemas.microsoft.com/office/drawing/2014/main" id="{B5979E10-FFE2-D0BC-0D97-5BFE17A5E614}"/>
              </a:ext>
            </a:extLst>
          </p:cNvPr>
          <p:cNvSpPr txBox="1"/>
          <p:nvPr/>
        </p:nvSpPr>
        <p:spPr>
          <a:xfrm>
            <a:off x="8025255" y="3799725"/>
            <a:ext cx="3462533" cy="897233"/>
          </a:xfrm>
          <a:prstGeom prst="rect">
            <a:avLst/>
          </a:prstGeom>
          <a:noFill/>
        </p:spPr>
        <p:txBody>
          <a:bodyPr wrap="square" rtlCol="0">
            <a:spAutoFit/>
          </a:bodyPr>
          <a:lstStyle/>
          <a:p>
            <a:pPr>
              <a:lnSpc>
                <a:spcPct val="112000"/>
              </a:lnSpc>
              <a:buClr>
                <a:srgbClr val="00294C"/>
              </a:buClr>
              <a:buSzPct val="70000"/>
              <a:defRPr/>
            </a:pPr>
            <a:r>
              <a:rPr lang="en-US" sz="1600" b="1" dirty="0">
                <a:solidFill>
                  <a:srgbClr val="C00000"/>
                </a:solidFill>
                <a:ea typeface="Verdana" panose="020B0604030504040204" pitchFamily="34" charset="0"/>
                <a:cs typeface="Segoe UI" panose="020B0502040204020203" pitchFamily="34" charset="0"/>
              </a:rPr>
              <a:t>195</a:t>
            </a:r>
            <a:r>
              <a:rPr lang="en-US" sz="1600" b="1" dirty="0">
                <a:solidFill>
                  <a:srgbClr val="00294C"/>
                </a:solidFill>
                <a:ea typeface="Verdana" panose="020B0604030504040204" pitchFamily="34" charset="0"/>
                <a:cs typeface="Segoe UI" panose="020B0502040204020203" pitchFamily="34" charset="0"/>
              </a:rPr>
              <a:t> rural hospitals </a:t>
            </a:r>
            <a:r>
              <a:rPr lang="en-US" sz="1600" dirty="0">
                <a:solidFill>
                  <a:srgbClr val="00294C"/>
                </a:solidFill>
                <a:ea typeface="Verdana" panose="020B0604030504040204" pitchFamily="34" charset="0"/>
                <a:cs typeface="Segoe UI" panose="020B0502040204020203" pitchFamily="34" charset="0"/>
              </a:rPr>
              <a:t>have either closed or converted to a model that excludes inpatient care (e.g., REH).</a:t>
            </a:r>
          </a:p>
        </p:txBody>
      </p:sp>
      <p:cxnSp>
        <p:nvCxnSpPr>
          <p:cNvPr id="133" name="Straight Connector 132">
            <a:extLst>
              <a:ext uri="{FF2B5EF4-FFF2-40B4-BE49-F238E27FC236}">
                <a16:creationId xmlns:a16="http://schemas.microsoft.com/office/drawing/2014/main" id="{33CB1299-1874-EE17-0932-A7F025C078E6}"/>
              </a:ext>
            </a:extLst>
          </p:cNvPr>
          <p:cNvCxnSpPr/>
          <p:nvPr/>
        </p:nvCxnSpPr>
        <p:spPr>
          <a:xfrm>
            <a:off x="8558628" y="3436422"/>
            <a:ext cx="2605548" cy="0"/>
          </a:xfrm>
          <a:prstGeom prst="line">
            <a:avLst/>
          </a:prstGeom>
          <a:noFill/>
          <a:ln w="6350" cap="flat" cmpd="sng" algn="ctr">
            <a:solidFill>
              <a:srgbClr val="4091F7"/>
            </a:solidFill>
            <a:prstDash val="solid"/>
            <a:miter lim="800000"/>
          </a:ln>
          <a:effectLst/>
        </p:spPr>
      </p:cxnSp>
      <p:sp>
        <p:nvSpPr>
          <p:cNvPr id="135" name="TextBox 134">
            <a:extLst>
              <a:ext uri="{FF2B5EF4-FFF2-40B4-BE49-F238E27FC236}">
                <a16:creationId xmlns:a16="http://schemas.microsoft.com/office/drawing/2014/main" id="{E442D056-C77D-6553-DAD7-B32C352BDC4E}"/>
              </a:ext>
            </a:extLst>
          </p:cNvPr>
          <p:cNvSpPr txBox="1"/>
          <p:nvPr/>
        </p:nvSpPr>
        <p:spPr>
          <a:xfrm>
            <a:off x="192036" y="6127205"/>
            <a:ext cx="421823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Cecil G. Sheps Center for Health Services Research, August 27, 2025.</a:t>
            </a:r>
          </a:p>
        </p:txBody>
      </p:sp>
      <p:sp>
        <p:nvSpPr>
          <p:cNvPr id="136" name="TextBox 135">
            <a:extLst>
              <a:ext uri="{FF2B5EF4-FFF2-40B4-BE49-F238E27FC236}">
                <a16:creationId xmlns:a16="http://schemas.microsoft.com/office/drawing/2014/main" id="{4177F058-366F-8F0C-D449-B2B5E201C054}"/>
              </a:ext>
            </a:extLst>
          </p:cNvPr>
          <p:cNvSpPr txBox="1"/>
          <p:nvPr/>
        </p:nvSpPr>
        <p:spPr>
          <a:xfrm>
            <a:off x="192036" y="6349414"/>
            <a:ext cx="421823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2025, The Chartis Group, LLC. All rights reserved.  </a:t>
            </a:r>
          </a:p>
        </p:txBody>
      </p:sp>
    </p:spTree>
    <p:extLst>
      <p:ext uri="{BB962C8B-B14F-4D97-AF65-F5344CB8AC3E}">
        <p14:creationId xmlns:p14="http://schemas.microsoft.com/office/powerpoint/2010/main" val="3676681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33" name="Group 132">
            <a:extLst>
              <a:ext uri="{FF2B5EF4-FFF2-40B4-BE49-F238E27FC236}">
                <a16:creationId xmlns:a16="http://schemas.microsoft.com/office/drawing/2014/main" id="{08530696-EBFF-4BF6-A031-A286F4A47D65}"/>
              </a:ext>
            </a:extLst>
          </p:cNvPr>
          <p:cNvGrpSpPr/>
          <p:nvPr/>
        </p:nvGrpSpPr>
        <p:grpSpPr>
          <a:xfrm>
            <a:off x="6009667" y="5678239"/>
            <a:ext cx="6084835" cy="639573"/>
            <a:chOff x="647403" y="5530999"/>
            <a:chExt cx="6084835" cy="639573"/>
          </a:xfrm>
        </p:grpSpPr>
        <p:sp>
          <p:nvSpPr>
            <p:cNvPr id="134" name="TextBox 133">
              <a:extLst>
                <a:ext uri="{FF2B5EF4-FFF2-40B4-BE49-F238E27FC236}">
                  <a16:creationId xmlns:a16="http://schemas.microsoft.com/office/drawing/2014/main" id="{5BBFB064-EDE0-4A2E-9ED4-C7A8232EA083}"/>
                </a:ext>
              </a:extLst>
            </p:cNvPr>
            <p:cNvSpPr txBox="1"/>
            <p:nvPr/>
          </p:nvSpPr>
          <p:spPr>
            <a:xfrm>
              <a:off x="1890075" y="5530999"/>
              <a:ext cx="484216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Percentage of State Rural Hospitals Determined to be Vulnerable </a:t>
              </a:r>
            </a:p>
          </p:txBody>
        </p:sp>
        <p:grpSp>
          <p:nvGrpSpPr>
            <p:cNvPr id="135" name="Group 134">
              <a:extLst>
                <a:ext uri="{FF2B5EF4-FFF2-40B4-BE49-F238E27FC236}">
                  <a16:creationId xmlns:a16="http://schemas.microsoft.com/office/drawing/2014/main" id="{92695D6D-A1A7-4DB4-B3F8-BC32D8F91265}"/>
                </a:ext>
              </a:extLst>
            </p:cNvPr>
            <p:cNvGrpSpPr/>
            <p:nvPr/>
          </p:nvGrpSpPr>
          <p:grpSpPr>
            <a:xfrm>
              <a:off x="647403" y="5834035"/>
              <a:ext cx="5678508" cy="336537"/>
              <a:chOff x="647403" y="5834035"/>
              <a:chExt cx="5678508" cy="336537"/>
            </a:xfrm>
          </p:grpSpPr>
          <p:grpSp>
            <p:nvGrpSpPr>
              <p:cNvPr id="136" name="Group 135">
                <a:extLst>
                  <a:ext uri="{FF2B5EF4-FFF2-40B4-BE49-F238E27FC236}">
                    <a16:creationId xmlns:a16="http://schemas.microsoft.com/office/drawing/2014/main" id="{D3436F12-88D3-4182-9930-41566469462A}"/>
                  </a:ext>
                </a:extLst>
              </p:cNvPr>
              <p:cNvGrpSpPr/>
              <p:nvPr/>
            </p:nvGrpSpPr>
            <p:grpSpPr>
              <a:xfrm>
                <a:off x="1362252" y="6092304"/>
                <a:ext cx="2767796" cy="73890"/>
                <a:chOff x="1360264" y="6239165"/>
                <a:chExt cx="2767796" cy="73890"/>
              </a:xfrm>
            </p:grpSpPr>
            <p:sp>
              <p:nvSpPr>
                <p:cNvPr id="149" name="Rectangle 148">
                  <a:extLst>
                    <a:ext uri="{FF2B5EF4-FFF2-40B4-BE49-F238E27FC236}">
                      <a16:creationId xmlns:a16="http://schemas.microsoft.com/office/drawing/2014/main" id="{76F6D632-B942-414D-B79A-A3C9EE7B21C9}"/>
                    </a:ext>
                  </a:extLst>
                </p:cNvPr>
                <p:cNvSpPr/>
                <p:nvPr/>
              </p:nvSpPr>
              <p:spPr>
                <a:xfrm>
                  <a:off x="1360264" y="6239165"/>
                  <a:ext cx="485368" cy="73890"/>
                </a:xfrm>
                <a:prstGeom prst="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0" name="Rectangle 149">
                  <a:extLst>
                    <a:ext uri="{FF2B5EF4-FFF2-40B4-BE49-F238E27FC236}">
                      <a16:creationId xmlns:a16="http://schemas.microsoft.com/office/drawing/2014/main" id="{92BDBFB7-C49E-4252-B5B6-FBD9148DD2BC}"/>
                    </a:ext>
                  </a:extLst>
                </p:cNvPr>
                <p:cNvSpPr/>
                <p:nvPr/>
              </p:nvSpPr>
              <p:spPr>
                <a:xfrm>
                  <a:off x="2122867" y="6239165"/>
                  <a:ext cx="485368" cy="73890"/>
                </a:xfrm>
                <a:prstGeom prst="rect">
                  <a:avLst/>
                </a:prstGeom>
                <a:solidFill>
                  <a:srgbClr val="FF9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1" name="Rectangle 150">
                  <a:extLst>
                    <a:ext uri="{FF2B5EF4-FFF2-40B4-BE49-F238E27FC236}">
                      <a16:creationId xmlns:a16="http://schemas.microsoft.com/office/drawing/2014/main" id="{16E93AC7-2CEA-47A8-9F5B-8EB8661C9ACE}"/>
                    </a:ext>
                  </a:extLst>
                </p:cNvPr>
                <p:cNvSpPr/>
                <p:nvPr/>
              </p:nvSpPr>
              <p:spPr>
                <a:xfrm>
                  <a:off x="2885470" y="6239165"/>
                  <a:ext cx="485368" cy="73890"/>
                </a:xfrm>
                <a:prstGeom prst="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52" name="Rectangle 151">
                  <a:extLst>
                    <a:ext uri="{FF2B5EF4-FFF2-40B4-BE49-F238E27FC236}">
                      <a16:creationId xmlns:a16="http://schemas.microsoft.com/office/drawing/2014/main" id="{AEED3A5C-B031-40B5-85A8-BB0DD6379AF6}"/>
                    </a:ext>
                  </a:extLst>
                </p:cNvPr>
                <p:cNvSpPr/>
                <p:nvPr/>
              </p:nvSpPr>
              <p:spPr>
                <a:xfrm>
                  <a:off x="3642692" y="6239165"/>
                  <a:ext cx="485368" cy="73890"/>
                </a:xfrm>
                <a:prstGeom prst="rect">
                  <a:avLst/>
                </a:prstGeom>
                <a:solidFill>
                  <a:srgbClr val="DE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sp>
            <p:nvSpPr>
              <p:cNvPr id="137" name="Rectangle 136">
                <a:extLst>
                  <a:ext uri="{FF2B5EF4-FFF2-40B4-BE49-F238E27FC236}">
                    <a16:creationId xmlns:a16="http://schemas.microsoft.com/office/drawing/2014/main" id="{8DED6230-01EF-40BB-918C-4546CEC87CF3}"/>
                  </a:ext>
                </a:extLst>
              </p:cNvPr>
              <p:cNvSpPr/>
              <p:nvPr/>
            </p:nvSpPr>
            <p:spPr>
              <a:xfrm>
                <a:off x="4363977" y="6096682"/>
                <a:ext cx="485368" cy="73890"/>
              </a:xfrm>
              <a:prstGeom prst="rect">
                <a:avLst/>
              </a:prstGeom>
              <a:solidFill>
                <a:srgbClr val="9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38" name="TextBox 137">
                <a:extLst>
                  <a:ext uri="{FF2B5EF4-FFF2-40B4-BE49-F238E27FC236}">
                    <a16:creationId xmlns:a16="http://schemas.microsoft.com/office/drawing/2014/main" id="{4A204DD7-5DEE-48BC-9835-254786B22078}"/>
                  </a:ext>
                </a:extLst>
              </p:cNvPr>
              <p:cNvSpPr txBox="1"/>
              <p:nvPr/>
            </p:nvSpPr>
            <p:spPr>
              <a:xfrm>
                <a:off x="1254929" y="5836800"/>
                <a:ext cx="74614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1%—9%</a:t>
                </a:r>
              </a:p>
            </p:txBody>
          </p:sp>
          <p:sp>
            <p:nvSpPr>
              <p:cNvPr id="139" name="TextBox 138">
                <a:extLst>
                  <a:ext uri="{FF2B5EF4-FFF2-40B4-BE49-F238E27FC236}">
                    <a16:creationId xmlns:a16="http://schemas.microsoft.com/office/drawing/2014/main" id="{63D57017-E810-441A-8547-9CE7A6EE1FA9}"/>
                  </a:ext>
                </a:extLst>
              </p:cNvPr>
              <p:cNvSpPr txBox="1"/>
              <p:nvPr/>
            </p:nvSpPr>
            <p:spPr>
              <a:xfrm>
                <a:off x="1962792" y="5841230"/>
                <a:ext cx="823937"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10%—15%</a:t>
                </a:r>
              </a:p>
            </p:txBody>
          </p:sp>
          <p:sp>
            <p:nvSpPr>
              <p:cNvPr id="140" name="TextBox 139">
                <a:extLst>
                  <a:ext uri="{FF2B5EF4-FFF2-40B4-BE49-F238E27FC236}">
                    <a16:creationId xmlns:a16="http://schemas.microsoft.com/office/drawing/2014/main" id="{78359192-110A-4D8B-9371-A53BDEE590C2}"/>
                  </a:ext>
                </a:extLst>
              </p:cNvPr>
              <p:cNvSpPr txBox="1"/>
              <p:nvPr/>
            </p:nvSpPr>
            <p:spPr>
              <a:xfrm>
                <a:off x="2728261" y="5841230"/>
                <a:ext cx="8042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16%—20%</a:t>
                </a:r>
              </a:p>
            </p:txBody>
          </p:sp>
          <p:sp>
            <p:nvSpPr>
              <p:cNvPr id="141" name="TextBox 140">
                <a:extLst>
                  <a:ext uri="{FF2B5EF4-FFF2-40B4-BE49-F238E27FC236}">
                    <a16:creationId xmlns:a16="http://schemas.microsoft.com/office/drawing/2014/main" id="{E5E634FB-E527-45CB-8C3B-6D7E3E4BA9A0}"/>
                  </a:ext>
                </a:extLst>
              </p:cNvPr>
              <p:cNvSpPr txBox="1"/>
              <p:nvPr/>
            </p:nvSpPr>
            <p:spPr>
              <a:xfrm>
                <a:off x="3487228" y="5845042"/>
                <a:ext cx="804219"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21%—25%</a:t>
                </a:r>
              </a:p>
            </p:txBody>
          </p:sp>
          <p:sp>
            <p:nvSpPr>
              <p:cNvPr id="142" name="Rectangle 141">
                <a:extLst>
                  <a:ext uri="{FF2B5EF4-FFF2-40B4-BE49-F238E27FC236}">
                    <a16:creationId xmlns:a16="http://schemas.microsoft.com/office/drawing/2014/main" id="{2DC1FB72-425F-4CE5-9683-5A5ED1BB35D1}"/>
                  </a:ext>
                </a:extLst>
              </p:cNvPr>
              <p:cNvSpPr/>
              <p:nvPr/>
            </p:nvSpPr>
            <p:spPr>
              <a:xfrm>
                <a:off x="647403" y="6091263"/>
                <a:ext cx="485368" cy="73890"/>
              </a:xfrm>
              <a:prstGeom prst="rect">
                <a:avLst/>
              </a:prstGeom>
              <a:solidFill>
                <a:srgbClr val="BFCAD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43" name="TextBox 142">
                <a:extLst>
                  <a:ext uri="{FF2B5EF4-FFF2-40B4-BE49-F238E27FC236}">
                    <a16:creationId xmlns:a16="http://schemas.microsoft.com/office/drawing/2014/main" id="{A394674E-3B37-41E0-8A1D-512E33F4547C}"/>
                  </a:ext>
                </a:extLst>
              </p:cNvPr>
              <p:cNvSpPr txBox="1"/>
              <p:nvPr/>
            </p:nvSpPr>
            <p:spPr>
              <a:xfrm>
                <a:off x="689815" y="5845983"/>
                <a:ext cx="485368"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0</a:t>
                </a:r>
              </a:p>
            </p:txBody>
          </p:sp>
          <p:sp>
            <p:nvSpPr>
              <p:cNvPr id="144" name="TextBox 143">
                <a:extLst>
                  <a:ext uri="{FF2B5EF4-FFF2-40B4-BE49-F238E27FC236}">
                    <a16:creationId xmlns:a16="http://schemas.microsoft.com/office/drawing/2014/main" id="{71F22537-9B71-4A2E-8A62-BDB58457F833}"/>
                  </a:ext>
                </a:extLst>
              </p:cNvPr>
              <p:cNvSpPr txBox="1"/>
              <p:nvPr/>
            </p:nvSpPr>
            <p:spPr>
              <a:xfrm>
                <a:off x="4204323" y="5834035"/>
                <a:ext cx="79110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26%—30%</a:t>
                </a:r>
              </a:p>
            </p:txBody>
          </p:sp>
          <p:sp>
            <p:nvSpPr>
              <p:cNvPr id="145" name="Rectangle 144">
                <a:extLst>
                  <a:ext uri="{FF2B5EF4-FFF2-40B4-BE49-F238E27FC236}">
                    <a16:creationId xmlns:a16="http://schemas.microsoft.com/office/drawing/2014/main" id="{CF6BE70D-834B-4AEA-9CE8-8FEFAFCBFC55}"/>
                  </a:ext>
                </a:extLst>
              </p:cNvPr>
              <p:cNvSpPr/>
              <p:nvPr/>
            </p:nvSpPr>
            <p:spPr>
              <a:xfrm>
                <a:off x="5016456" y="6088044"/>
                <a:ext cx="485368" cy="73890"/>
              </a:xfrm>
              <a:prstGeom prst="rect">
                <a:avLst/>
              </a:prstGeom>
              <a:solidFill>
                <a:srgbClr val="64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46" name="TextBox 145">
                <a:extLst>
                  <a:ext uri="{FF2B5EF4-FFF2-40B4-BE49-F238E27FC236}">
                    <a16:creationId xmlns:a16="http://schemas.microsoft.com/office/drawing/2014/main" id="{95645E6F-07BE-46D8-ADBF-A334D342BA86}"/>
                  </a:ext>
                </a:extLst>
              </p:cNvPr>
              <p:cNvSpPr txBox="1"/>
              <p:nvPr/>
            </p:nvSpPr>
            <p:spPr>
              <a:xfrm>
                <a:off x="4869566" y="5834532"/>
                <a:ext cx="79110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31%—40%</a:t>
                </a:r>
              </a:p>
            </p:txBody>
          </p:sp>
          <p:sp>
            <p:nvSpPr>
              <p:cNvPr id="147" name="Rectangle 146">
                <a:extLst>
                  <a:ext uri="{FF2B5EF4-FFF2-40B4-BE49-F238E27FC236}">
                    <a16:creationId xmlns:a16="http://schemas.microsoft.com/office/drawing/2014/main" id="{05A077A8-5938-451E-826A-52EDBDB1563E}"/>
                  </a:ext>
                </a:extLst>
              </p:cNvPr>
              <p:cNvSpPr/>
              <p:nvPr/>
            </p:nvSpPr>
            <p:spPr>
              <a:xfrm>
                <a:off x="5680842" y="6091263"/>
                <a:ext cx="485368" cy="73890"/>
              </a:xfrm>
              <a:prstGeom prst="rect">
                <a:avLst/>
              </a:prstGeom>
              <a:solidFill>
                <a:srgbClr val="4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148" name="TextBox 147">
                <a:extLst>
                  <a:ext uri="{FF2B5EF4-FFF2-40B4-BE49-F238E27FC236}">
                    <a16:creationId xmlns:a16="http://schemas.microsoft.com/office/drawing/2014/main" id="{608B98BF-8EBD-4B4D-9B7D-93D16F2F9F7A}"/>
                  </a:ext>
                </a:extLst>
              </p:cNvPr>
              <p:cNvSpPr txBox="1"/>
              <p:nvPr/>
            </p:nvSpPr>
            <p:spPr>
              <a:xfrm>
                <a:off x="5548383" y="5841229"/>
                <a:ext cx="77752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41%+</a:t>
                </a:r>
              </a:p>
            </p:txBody>
          </p:sp>
        </p:grpSp>
      </p:grpSp>
      <p:grpSp>
        <p:nvGrpSpPr>
          <p:cNvPr id="7" name="Group 6">
            <a:extLst>
              <a:ext uri="{FF2B5EF4-FFF2-40B4-BE49-F238E27FC236}">
                <a16:creationId xmlns:a16="http://schemas.microsoft.com/office/drawing/2014/main" id="{0887D502-F694-1D33-A90C-8A5403CF4CE3}"/>
              </a:ext>
            </a:extLst>
          </p:cNvPr>
          <p:cNvGrpSpPr/>
          <p:nvPr/>
        </p:nvGrpSpPr>
        <p:grpSpPr>
          <a:xfrm>
            <a:off x="8128043" y="1862131"/>
            <a:ext cx="3669136" cy="3437744"/>
            <a:chOff x="430341" y="1961152"/>
            <a:chExt cx="3669136" cy="3437744"/>
          </a:xfrm>
        </p:grpSpPr>
        <p:sp>
          <p:nvSpPr>
            <p:cNvPr id="161" name="TextBox 160">
              <a:extLst>
                <a:ext uri="{FF2B5EF4-FFF2-40B4-BE49-F238E27FC236}">
                  <a16:creationId xmlns:a16="http://schemas.microsoft.com/office/drawing/2014/main" id="{B87EECB4-EAB9-430A-93CC-E58663F64CA9}"/>
                </a:ext>
              </a:extLst>
            </p:cNvPr>
            <p:cNvSpPr txBox="1"/>
            <p:nvPr/>
          </p:nvSpPr>
          <p:spPr>
            <a:xfrm>
              <a:off x="466966" y="1961152"/>
              <a:ext cx="3383925" cy="62145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1" i="0" u="none" strike="noStrike" kern="1200" cap="none" spc="0" normalizeH="0" baseline="0" noProof="0" dirty="0">
                  <a:ln>
                    <a:noFill/>
                  </a:ln>
                  <a:solidFill>
                    <a:srgbClr val="C00000"/>
                  </a:solidFill>
                  <a:effectLst/>
                  <a:uLnTx/>
                  <a:uFillTx/>
                  <a:latin typeface="Segoe UI"/>
                  <a:ea typeface="Verdana" panose="020B0604030504040204" pitchFamily="34" charset="0"/>
                  <a:cs typeface="Segoe UI" panose="020B0502040204020203" pitchFamily="34" charset="0"/>
                </a:rPr>
                <a:t>432</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rural hospitals across America are </a:t>
              </a:r>
              <a:r>
                <a:rPr kumimoji="0" lang="en-US" sz="1600" b="1" i="0" u="none" strike="noStrike" kern="1200" cap="none" spc="0" normalizeH="0" baseline="0" noProof="0" dirty="0">
                  <a:ln>
                    <a:noFill/>
                  </a:ln>
                  <a:solidFill>
                    <a:srgbClr val="C00000"/>
                  </a:solidFill>
                  <a:effectLst/>
                  <a:uLnTx/>
                  <a:uFillTx/>
                  <a:latin typeface="Segoe UI"/>
                  <a:ea typeface="Verdana" panose="020B0604030504040204" pitchFamily="34" charset="0"/>
                  <a:cs typeface="Segoe UI" panose="020B0502040204020203" pitchFamily="34" charset="0"/>
                </a:rPr>
                <a:t>vulnerable to closure</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p>
          </p:txBody>
        </p:sp>
        <p:sp>
          <p:nvSpPr>
            <p:cNvPr id="169" name="TextBox 168">
              <a:extLst>
                <a:ext uri="{FF2B5EF4-FFF2-40B4-BE49-F238E27FC236}">
                  <a16:creationId xmlns:a16="http://schemas.microsoft.com/office/drawing/2014/main" id="{8A2E8FA8-A7E3-48A2-811F-17CD0DCDC568}"/>
                </a:ext>
              </a:extLst>
            </p:cNvPr>
            <p:cNvSpPr txBox="1"/>
            <p:nvPr/>
          </p:nvSpPr>
          <p:spPr>
            <a:xfrm>
              <a:off x="430341" y="3236016"/>
              <a:ext cx="3669136" cy="897233"/>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Across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15 states</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the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percentage</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of rural hospitals </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vulnerable to closure is 25% or higher</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p>
          </p:txBody>
        </p:sp>
        <p:sp>
          <p:nvSpPr>
            <p:cNvPr id="170" name="TextBox 169">
              <a:extLst>
                <a:ext uri="{FF2B5EF4-FFF2-40B4-BE49-F238E27FC236}">
                  <a16:creationId xmlns:a16="http://schemas.microsoft.com/office/drawing/2014/main" id="{E7B58E1F-2975-4DB9-A5B4-5ED1515C322D}"/>
                </a:ext>
              </a:extLst>
            </p:cNvPr>
            <p:cNvSpPr txBox="1"/>
            <p:nvPr/>
          </p:nvSpPr>
          <p:spPr>
            <a:xfrm>
              <a:off x="430625" y="4777444"/>
              <a:ext cx="3413612" cy="62145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Non-expansion states </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are home to </a:t>
              </a:r>
              <a:r>
                <a:rPr lang="en-US" sz="1600" b="1" dirty="0">
                  <a:solidFill>
                    <a:srgbClr val="00294C"/>
                  </a:solidFill>
                  <a:latin typeface="Segoe UI"/>
                  <a:ea typeface="Verdana" panose="020B0604030504040204" pitchFamily="34" charset="0"/>
                  <a:cs typeface="Segoe UI" panose="020B0502040204020203" pitchFamily="34" charset="0"/>
                </a:rPr>
                <a:t>205</a:t>
              </a:r>
              <a:r>
                <a:rPr kumimoji="0" lang="en-US" sz="1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 </a:t>
              </a: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vulnerable rural hospitals. </a:t>
              </a:r>
            </a:p>
          </p:txBody>
        </p:sp>
        <p:cxnSp>
          <p:nvCxnSpPr>
            <p:cNvPr id="167" name="Straight Connector 166">
              <a:extLst>
                <a:ext uri="{FF2B5EF4-FFF2-40B4-BE49-F238E27FC236}">
                  <a16:creationId xmlns:a16="http://schemas.microsoft.com/office/drawing/2014/main" id="{C394CECA-62E6-4693-86B7-B01AF4DEBAF4}"/>
                </a:ext>
              </a:extLst>
            </p:cNvPr>
            <p:cNvCxnSpPr/>
            <p:nvPr/>
          </p:nvCxnSpPr>
          <p:spPr>
            <a:xfrm>
              <a:off x="834657" y="2904946"/>
              <a:ext cx="260554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168" name="Straight Connector 167">
              <a:extLst>
                <a:ext uri="{FF2B5EF4-FFF2-40B4-BE49-F238E27FC236}">
                  <a16:creationId xmlns:a16="http://schemas.microsoft.com/office/drawing/2014/main" id="{468B8B37-48E4-4001-B2D9-C4C1F14DBA8F}"/>
                </a:ext>
              </a:extLst>
            </p:cNvPr>
            <p:cNvCxnSpPr/>
            <p:nvPr/>
          </p:nvCxnSpPr>
          <p:spPr>
            <a:xfrm>
              <a:off x="834657" y="4492855"/>
              <a:ext cx="2605548" cy="0"/>
            </a:xfrm>
            <a:prstGeom prst="line">
              <a:avLst/>
            </a:prstGeom>
            <a:ln/>
          </p:spPr>
          <p:style>
            <a:lnRef idx="1">
              <a:schemeClr val="accent5"/>
            </a:lnRef>
            <a:fillRef idx="0">
              <a:schemeClr val="accent5"/>
            </a:fillRef>
            <a:effectRef idx="0">
              <a:schemeClr val="accent5"/>
            </a:effectRef>
            <a:fontRef idx="minor">
              <a:schemeClr val="tx1"/>
            </a:fontRef>
          </p:style>
        </p:cxnSp>
      </p:grpSp>
      <p:grpSp>
        <p:nvGrpSpPr>
          <p:cNvPr id="8" name="Group 7">
            <a:extLst>
              <a:ext uri="{FF2B5EF4-FFF2-40B4-BE49-F238E27FC236}">
                <a16:creationId xmlns:a16="http://schemas.microsoft.com/office/drawing/2014/main" id="{3968B873-955C-34DE-8279-D7D5D35562DB}"/>
              </a:ext>
            </a:extLst>
          </p:cNvPr>
          <p:cNvGrpSpPr/>
          <p:nvPr/>
        </p:nvGrpSpPr>
        <p:grpSpPr>
          <a:xfrm>
            <a:off x="182889" y="1410756"/>
            <a:ext cx="7496826" cy="4266691"/>
            <a:chOff x="4094548" y="1454100"/>
            <a:chExt cx="7496826" cy="4266691"/>
          </a:xfrm>
        </p:grpSpPr>
        <p:grpSp>
          <p:nvGrpSpPr>
            <p:cNvPr id="224" name="State Shapes">
              <a:extLst>
                <a:ext uri="{FF2B5EF4-FFF2-40B4-BE49-F238E27FC236}">
                  <a16:creationId xmlns:a16="http://schemas.microsoft.com/office/drawing/2014/main" id="{161D77B2-222F-4CD1-9A9C-B62046C3B585}"/>
                </a:ext>
              </a:extLst>
            </p:cNvPr>
            <p:cNvGrpSpPr/>
            <p:nvPr/>
          </p:nvGrpSpPr>
          <p:grpSpPr>
            <a:xfrm>
              <a:off x="4094548" y="1454100"/>
              <a:ext cx="7460222" cy="4266691"/>
              <a:chOff x="609598" y="1367242"/>
              <a:chExt cx="7460222" cy="4266691"/>
            </a:xfrm>
          </p:grpSpPr>
          <p:sp>
            <p:nvSpPr>
              <p:cNvPr id="283" name="Freeform 43">
                <a:extLst>
                  <a:ext uri="{FF2B5EF4-FFF2-40B4-BE49-F238E27FC236}">
                    <a16:creationId xmlns:a16="http://schemas.microsoft.com/office/drawing/2014/main" id="{6D7DABA7-4756-459C-A6A9-5F6553B4A19C}"/>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FF0005"/>
                  </a:solidFill>
                  <a:effectLst/>
                  <a:uLnTx/>
                  <a:uFillTx/>
                  <a:latin typeface="Arial" charset="0"/>
                  <a:ea typeface="+mn-ea"/>
                  <a:cs typeface="+mn-cs"/>
                </a:endParaRPr>
              </a:p>
            </p:txBody>
          </p:sp>
          <p:sp>
            <p:nvSpPr>
              <p:cNvPr id="284" name="Freeform 45">
                <a:extLst>
                  <a:ext uri="{FF2B5EF4-FFF2-40B4-BE49-F238E27FC236}">
                    <a16:creationId xmlns:a16="http://schemas.microsoft.com/office/drawing/2014/main" id="{CF888AF8-DC04-48B3-A009-A436CDF2D5B5}"/>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5" name="Freeform 56">
                <a:extLst>
                  <a:ext uri="{FF2B5EF4-FFF2-40B4-BE49-F238E27FC236}">
                    <a16:creationId xmlns:a16="http://schemas.microsoft.com/office/drawing/2014/main" id="{E6BC2989-BB6A-4AF1-A664-867F4AC46523}"/>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6" name="Rectangle 62">
                <a:extLst>
                  <a:ext uri="{FF2B5EF4-FFF2-40B4-BE49-F238E27FC236}">
                    <a16:creationId xmlns:a16="http://schemas.microsoft.com/office/drawing/2014/main" id="{9EB4B024-3780-42BA-A5EC-547DE70F46A1}"/>
                  </a:ext>
                </a:extLst>
              </p:cNvPr>
              <p:cNvSpPr>
                <a:spLocks noChangeArrowheads="1"/>
              </p:cNvSpPr>
              <p:nvPr/>
            </p:nvSpPr>
            <p:spPr bwMode="auto">
              <a:xfrm>
                <a:off x="609598" y="4072830"/>
                <a:ext cx="1641055" cy="1561103"/>
              </a:xfrm>
              <a:prstGeom prst="rect">
                <a:avLst/>
              </a:prstGeom>
              <a:noFill/>
              <a:ln w="3175" cmpd="sng">
                <a:solidFill>
                  <a:schemeClr val="bg1"/>
                </a:solidFill>
                <a:prstDash val="solid"/>
                <a:round/>
                <a:headEnd/>
                <a:tailEnd/>
              </a:ln>
              <a:effectLst/>
              <a:extLst>
                <a:ext uri="{909E8E84-426E-40DD-AFC4-6F175D3DCCD1}">
                  <a14:hiddenFill xmlns:a14="http://schemas.microsoft.com/office/drawing/2010/main">
                    <a:solidFill>
                      <a:schemeClr val="accent1"/>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8" name="Wyoming">
                <a:extLst>
                  <a:ext uri="{FF2B5EF4-FFF2-40B4-BE49-F238E27FC236}">
                    <a16:creationId xmlns:a16="http://schemas.microsoft.com/office/drawing/2014/main" id="{396A25BA-7CB2-4A9F-B1A2-6A7EB21D6479}"/>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9" name="Wisconsin">
                <a:extLst>
                  <a:ext uri="{FF2B5EF4-FFF2-40B4-BE49-F238E27FC236}">
                    <a16:creationId xmlns:a16="http://schemas.microsoft.com/office/drawing/2014/main" id="{9053269C-D5CA-4FD4-8A1D-0912164C032D}"/>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0" name="West Virginia">
                <a:extLst>
                  <a:ext uri="{FF2B5EF4-FFF2-40B4-BE49-F238E27FC236}">
                    <a16:creationId xmlns:a16="http://schemas.microsoft.com/office/drawing/2014/main" id="{6224DA94-02E1-4585-A54A-29324B6754A4}"/>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1" name="Washington DC">
                <a:extLst>
                  <a:ext uri="{FF2B5EF4-FFF2-40B4-BE49-F238E27FC236}">
                    <a16:creationId xmlns:a16="http://schemas.microsoft.com/office/drawing/2014/main" id="{16ECCF1D-C995-4766-8410-7530988956C7}"/>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2" name="Washington">
                <a:extLst>
                  <a:ext uri="{FF2B5EF4-FFF2-40B4-BE49-F238E27FC236}">
                    <a16:creationId xmlns:a16="http://schemas.microsoft.com/office/drawing/2014/main" id="{4AA1D69D-606B-4807-BCB3-1A8903ECB7D1}"/>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3" name="Virgina">
                <a:extLst>
                  <a:ext uri="{FF2B5EF4-FFF2-40B4-BE49-F238E27FC236}">
                    <a16:creationId xmlns:a16="http://schemas.microsoft.com/office/drawing/2014/main" id="{CE08100D-18BE-43D9-BD74-B3EB2B4FB3BE}"/>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4" name="Vermont">
                <a:extLst>
                  <a:ext uri="{FF2B5EF4-FFF2-40B4-BE49-F238E27FC236}">
                    <a16:creationId xmlns:a16="http://schemas.microsoft.com/office/drawing/2014/main" id="{CFB8D936-E544-4CB7-9409-9AE249DA09BF}"/>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5" name="Utah">
                <a:extLst>
                  <a:ext uri="{FF2B5EF4-FFF2-40B4-BE49-F238E27FC236}">
                    <a16:creationId xmlns:a16="http://schemas.microsoft.com/office/drawing/2014/main" id="{37500BD9-4CEB-4759-AF67-FF946C8EF1C3}"/>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96" name="Texas">
                <a:extLst>
                  <a:ext uri="{FF2B5EF4-FFF2-40B4-BE49-F238E27FC236}">
                    <a16:creationId xmlns:a16="http://schemas.microsoft.com/office/drawing/2014/main" id="{C9078F4B-C348-40A0-9D6C-32E25614ECE9}"/>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64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7" name="Tennessee">
                <a:extLst>
                  <a:ext uri="{FF2B5EF4-FFF2-40B4-BE49-F238E27FC236}">
                    <a16:creationId xmlns:a16="http://schemas.microsoft.com/office/drawing/2014/main" id="{9E4C40B6-9640-46F2-9116-B26AB49C2391}"/>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42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8" name="South Dakota">
                <a:extLst>
                  <a:ext uri="{FF2B5EF4-FFF2-40B4-BE49-F238E27FC236}">
                    <a16:creationId xmlns:a16="http://schemas.microsoft.com/office/drawing/2014/main" id="{596DDE2A-BCE6-48D5-9FA6-EF44F730685A}"/>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96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9" name="South Carolina">
                <a:extLst>
                  <a:ext uri="{FF2B5EF4-FFF2-40B4-BE49-F238E27FC236}">
                    <a16:creationId xmlns:a16="http://schemas.microsoft.com/office/drawing/2014/main" id="{7CB13354-7B5D-4F94-ADC4-46157D246228}"/>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64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0" name="Rhode Island">
                <a:extLst>
                  <a:ext uri="{FF2B5EF4-FFF2-40B4-BE49-F238E27FC236}">
                    <a16:creationId xmlns:a16="http://schemas.microsoft.com/office/drawing/2014/main" id="{C837170B-C8AB-4A07-B9FC-D31F740FB5FD}"/>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1" name="Pennsylvania">
                <a:extLst>
                  <a:ext uri="{FF2B5EF4-FFF2-40B4-BE49-F238E27FC236}">
                    <a16:creationId xmlns:a16="http://schemas.microsoft.com/office/drawing/2014/main" id="{B6A346CF-6A29-4115-B371-C0AD64FE7623}"/>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2" name="Oregon">
                <a:extLst>
                  <a:ext uri="{FF2B5EF4-FFF2-40B4-BE49-F238E27FC236}">
                    <a16:creationId xmlns:a16="http://schemas.microsoft.com/office/drawing/2014/main" id="{08D8444A-1B34-41A4-8A30-204073D5BC4A}"/>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3" name="Oklahoma">
                <a:extLst>
                  <a:ext uri="{FF2B5EF4-FFF2-40B4-BE49-F238E27FC236}">
                    <a16:creationId xmlns:a16="http://schemas.microsoft.com/office/drawing/2014/main" id="{06917B0F-42CA-409E-92F4-380D74292A88}"/>
                  </a:ext>
                </a:extLst>
              </p:cNvPr>
              <p:cNvSpPr>
                <a:spLocks/>
              </p:cNvSpPr>
              <p:nvPr/>
            </p:nvSpPr>
            <p:spPr bwMode="auto">
              <a:xfrm>
                <a:off x="4169273" y="3657832"/>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64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4" name="Ohio">
                <a:extLst>
                  <a:ext uri="{FF2B5EF4-FFF2-40B4-BE49-F238E27FC236}">
                    <a16:creationId xmlns:a16="http://schemas.microsoft.com/office/drawing/2014/main" id="{0607BFCD-E20E-4DCD-B14E-7CE6576A0FFD}"/>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5" name="North Dakota">
                <a:extLst>
                  <a:ext uri="{FF2B5EF4-FFF2-40B4-BE49-F238E27FC236}">
                    <a16:creationId xmlns:a16="http://schemas.microsoft.com/office/drawing/2014/main" id="{F42D4F28-C6E7-4FAD-8E0A-60A690397A30}"/>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6" name="North Carolina">
                <a:extLst>
                  <a:ext uri="{FF2B5EF4-FFF2-40B4-BE49-F238E27FC236}">
                    <a16:creationId xmlns:a16="http://schemas.microsoft.com/office/drawing/2014/main" id="{35611E12-87FF-47EB-9152-D7BCB8553182}"/>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96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07" name="New York">
                <a:extLst>
                  <a:ext uri="{FF2B5EF4-FFF2-40B4-BE49-F238E27FC236}">
                    <a16:creationId xmlns:a16="http://schemas.microsoft.com/office/drawing/2014/main" id="{2BF1179B-9F71-445B-B20D-48D3DDA8D359}"/>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08" name="New Mexico">
                <a:extLst>
                  <a:ext uri="{FF2B5EF4-FFF2-40B4-BE49-F238E27FC236}">
                    <a16:creationId xmlns:a16="http://schemas.microsoft.com/office/drawing/2014/main" id="{75C84904-9DA3-4B8B-BDAF-4D857EFFB23D}"/>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9" name="New Jersey">
                <a:extLst>
                  <a:ext uri="{FF2B5EF4-FFF2-40B4-BE49-F238E27FC236}">
                    <a16:creationId xmlns:a16="http://schemas.microsoft.com/office/drawing/2014/main" id="{74763C71-9DD9-45E7-B191-913201B09860}"/>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0" name="New Hampshire">
                <a:extLst>
                  <a:ext uri="{FF2B5EF4-FFF2-40B4-BE49-F238E27FC236}">
                    <a16:creationId xmlns:a16="http://schemas.microsoft.com/office/drawing/2014/main" id="{C54092B6-87CE-4543-A102-BA1BCA282B90}"/>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1" name="Nevada">
                <a:extLst>
                  <a:ext uri="{FF2B5EF4-FFF2-40B4-BE49-F238E27FC236}">
                    <a16:creationId xmlns:a16="http://schemas.microsoft.com/office/drawing/2014/main" id="{FB55C3F2-1883-4239-9113-FE5C643EC162}"/>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2" name="Nebraska">
                <a:extLst>
                  <a:ext uri="{FF2B5EF4-FFF2-40B4-BE49-F238E27FC236}">
                    <a16:creationId xmlns:a16="http://schemas.microsoft.com/office/drawing/2014/main" id="{4CD41F56-4266-4913-87E2-3A58772F6A60}"/>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3" name="Montana">
                <a:extLst>
                  <a:ext uri="{FF2B5EF4-FFF2-40B4-BE49-F238E27FC236}">
                    <a16:creationId xmlns:a16="http://schemas.microsoft.com/office/drawing/2014/main" id="{01133ED6-92DE-4C77-8BAC-C375AF285CB4}"/>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4" name="Missouri">
                <a:extLst>
                  <a:ext uri="{FF2B5EF4-FFF2-40B4-BE49-F238E27FC236}">
                    <a16:creationId xmlns:a16="http://schemas.microsoft.com/office/drawing/2014/main" id="{F1E375D0-A3B6-4463-A783-E1D4B68E278E}"/>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64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5" name="Mississippi">
                <a:extLst>
                  <a:ext uri="{FF2B5EF4-FFF2-40B4-BE49-F238E27FC236}">
                    <a16:creationId xmlns:a16="http://schemas.microsoft.com/office/drawing/2014/main" id="{33609F5B-03C1-4CBE-A7B1-09061D81DDD7}"/>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42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6" name="Minnesota">
                <a:extLst>
                  <a:ext uri="{FF2B5EF4-FFF2-40B4-BE49-F238E27FC236}">
                    <a16:creationId xmlns:a16="http://schemas.microsoft.com/office/drawing/2014/main" id="{8B3A8132-DA00-499E-BD6A-ABE793F7D992}"/>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17" name="Michigan">
                <a:extLst>
                  <a:ext uri="{FF2B5EF4-FFF2-40B4-BE49-F238E27FC236}">
                    <a16:creationId xmlns:a16="http://schemas.microsoft.com/office/drawing/2014/main" id="{C77FD254-0681-462E-861E-053AD79E6D80}"/>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8" name="Massachusetts">
                <a:extLst>
                  <a:ext uri="{FF2B5EF4-FFF2-40B4-BE49-F238E27FC236}">
                    <a16:creationId xmlns:a16="http://schemas.microsoft.com/office/drawing/2014/main" id="{17574997-853F-4A6F-AC6A-C2AC641C9D43}"/>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9" name="Maryland">
                <a:extLst>
                  <a:ext uri="{FF2B5EF4-FFF2-40B4-BE49-F238E27FC236}">
                    <a16:creationId xmlns:a16="http://schemas.microsoft.com/office/drawing/2014/main" id="{BB88A735-EFA2-4F02-AC5E-648560FE5872}"/>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0" name="Maine">
                <a:extLst>
                  <a:ext uri="{FF2B5EF4-FFF2-40B4-BE49-F238E27FC236}">
                    <a16:creationId xmlns:a16="http://schemas.microsoft.com/office/drawing/2014/main" id="{D6B483F6-76D9-4B80-9FB3-62325628D303}"/>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21" name="Lousiana">
                <a:extLst>
                  <a:ext uri="{FF2B5EF4-FFF2-40B4-BE49-F238E27FC236}">
                    <a16:creationId xmlns:a16="http://schemas.microsoft.com/office/drawing/2014/main" id="{8E7DC235-1962-4FA0-BE05-17553C57FE9D}"/>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2" name="Kentucky">
                <a:extLst>
                  <a:ext uri="{FF2B5EF4-FFF2-40B4-BE49-F238E27FC236}">
                    <a16:creationId xmlns:a16="http://schemas.microsoft.com/office/drawing/2014/main" id="{6B5CDC32-F139-4B1D-9ECF-D1D002DA8009}"/>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FF575B"/>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3" name="Kansas">
                <a:extLst>
                  <a:ext uri="{FF2B5EF4-FFF2-40B4-BE49-F238E27FC236}">
                    <a16:creationId xmlns:a16="http://schemas.microsoft.com/office/drawing/2014/main" id="{96837915-F53B-4FE2-A900-32EA80E3B22A}"/>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42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4" name="Iowa">
                <a:extLst>
                  <a:ext uri="{FF2B5EF4-FFF2-40B4-BE49-F238E27FC236}">
                    <a16:creationId xmlns:a16="http://schemas.microsoft.com/office/drawing/2014/main" id="{F77EAD38-3CE4-4B6D-BC0F-B7A5303F8A92}"/>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5" name="Indiana">
                <a:extLst>
                  <a:ext uri="{FF2B5EF4-FFF2-40B4-BE49-F238E27FC236}">
                    <a16:creationId xmlns:a16="http://schemas.microsoft.com/office/drawing/2014/main" id="{580975CE-2AC6-4860-A203-745E505003FF}"/>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6" name="Illiniois">
                <a:extLst>
                  <a:ext uri="{FF2B5EF4-FFF2-40B4-BE49-F238E27FC236}">
                    <a16:creationId xmlns:a16="http://schemas.microsoft.com/office/drawing/2014/main" id="{6409C261-9760-4CF0-8830-F5D64C8BCF4E}"/>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DE0005"/>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7" name="Idaho">
                <a:extLst>
                  <a:ext uri="{FF2B5EF4-FFF2-40B4-BE49-F238E27FC236}">
                    <a16:creationId xmlns:a16="http://schemas.microsoft.com/office/drawing/2014/main" id="{2FAE670C-0208-4222-BFE5-2C13B277F9CB}"/>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8" name="Hawaii">
                <a:extLst>
                  <a:ext uri="{FF2B5EF4-FFF2-40B4-BE49-F238E27FC236}">
                    <a16:creationId xmlns:a16="http://schemas.microsoft.com/office/drawing/2014/main" id="{47A7D3C5-C3E8-498F-B39A-2547B6D1B5B3}"/>
                  </a:ext>
                </a:extLst>
              </p:cNvPr>
              <p:cNvSpPr>
                <a:spLocks/>
              </p:cNvSpPr>
              <p:nvPr/>
            </p:nvSpPr>
            <p:spPr bwMode="auto">
              <a:xfrm>
                <a:off x="2137841" y="4805584"/>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FCD9DA"/>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9" name="Georgia">
                <a:extLst>
                  <a:ext uri="{FF2B5EF4-FFF2-40B4-BE49-F238E27FC236}">
                    <a16:creationId xmlns:a16="http://schemas.microsoft.com/office/drawing/2014/main" id="{50BAE184-D6D9-43F3-B961-D868243D5B9D}"/>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64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0" name="Florida">
                <a:extLst>
                  <a:ext uri="{FF2B5EF4-FFF2-40B4-BE49-F238E27FC236}">
                    <a16:creationId xmlns:a16="http://schemas.microsoft.com/office/drawing/2014/main" id="{B5175027-9D67-4F57-98B0-5DD4D67E9833}"/>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420002"/>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1" name="Delaware">
                <a:extLst>
                  <a:ext uri="{FF2B5EF4-FFF2-40B4-BE49-F238E27FC236}">
                    <a16:creationId xmlns:a16="http://schemas.microsoft.com/office/drawing/2014/main" id="{DD921D3B-AFF6-46B4-B68B-4F7A850895F3}"/>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2" name="Connecticut">
                <a:extLst>
                  <a:ext uri="{FF2B5EF4-FFF2-40B4-BE49-F238E27FC236}">
                    <a16:creationId xmlns:a16="http://schemas.microsoft.com/office/drawing/2014/main" id="{FDAFB147-648E-4551-B1EC-4B30FEA7B0A6}"/>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3" name="Colorado">
                <a:extLst>
                  <a:ext uri="{FF2B5EF4-FFF2-40B4-BE49-F238E27FC236}">
                    <a16:creationId xmlns:a16="http://schemas.microsoft.com/office/drawing/2014/main" id="{9AC307BA-644D-4F8B-8F8F-B5C31719D709}"/>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4" name="California">
                <a:extLst>
                  <a:ext uri="{FF2B5EF4-FFF2-40B4-BE49-F238E27FC236}">
                    <a16:creationId xmlns:a16="http://schemas.microsoft.com/office/drawing/2014/main" id="{A2945149-23C9-4E1A-9F03-978E6A05432C}"/>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FF9799"/>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5" name="Arkansas">
                <a:extLst>
                  <a:ext uri="{FF2B5EF4-FFF2-40B4-BE49-F238E27FC236}">
                    <a16:creationId xmlns:a16="http://schemas.microsoft.com/office/drawing/2014/main" id="{F36C04E9-0C08-4718-8032-A946F984B662}"/>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42000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6" name="Arizona">
                <a:extLst>
                  <a:ext uri="{FF2B5EF4-FFF2-40B4-BE49-F238E27FC236}">
                    <a16:creationId xmlns:a16="http://schemas.microsoft.com/office/drawing/2014/main" id="{CA08787B-5313-40CE-B6FB-1E0E6FFB5A9B}"/>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FCD9DA"/>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7" name="Alaska">
                <a:extLst>
                  <a:ext uri="{FF2B5EF4-FFF2-40B4-BE49-F238E27FC236}">
                    <a16:creationId xmlns:a16="http://schemas.microsoft.com/office/drawing/2014/main" id="{5D02EF36-7F1B-40CB-BCD3-EBDADCC702F5}"/>
                  </a:ext>
                </a:extLst>
              </p:cNvPr>
              <p:cNvSpPr>
                <a:spLocks/>
              </p:cNvSpPr>
              <p:nvPr/>
            </p:nvSpPr>
            <p:spPr bwMode="auto">
              <a:xfrm>
                <a:off x="691098" y="4112771"/>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BFCAD2"/>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8" name="Alabama">
                <a:extLst>
                  <a:ext uri="{FF2B5EF4-FFF2-40B4-BE49-F238E27FC236}">
                    <a16:creationId xmlns:a16="http://schemas.microsoft.com/office/drawing/2014/main" id="{4BD55D78-231A-4F1A-9ECF-74DF7EB4573A}"/>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96000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225" name="State Abbreviations">
              <a:extLst>
                <a:ext uri="{FF2B5EF4-FFF2-40B4-BE49-F238E27FC236}">
                  <a16:creationId xmlns:a16="http://schemas.microsoft.com/office/drawing/2014/main" id="{9285BC25-95A3-4128-8DAE-5A79BCCA4B63}"/>
                </a:ext>
              </a:extLst>
            </p:cNvPr>
            <p:cNvGrpSpPr/>
            <p:nvPr/>
          </p:nvGrpSpPr>
          <p:grpSpPr>
            <a:xfrm>
              <a:off x="4796193" y="1648190"/>
              <a:ext cx="6795181" cy="3856487"/>
              <a:chOff x="1311242" y="1561331"/>
              <a:chExt cx="6795181" cy="3856487"/>
            </a:xfrm>
          </p:grpSpPr>
          <p:sp>
            <p:nvSpPr>
              <p:cNvPr id="226" name="Wyoming">
                <a:extLst>
                  <a:ext uri="{FF2B5EF4-FFF2-40B4-BE49-F238E27FC236}">
                    <a16:creationId xmlns:a16="http://schemas.microsoft.com/office/drawing/2014/main" id="{0D87D85D-7645-4270-9404-2F846A22080C}"/>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WY</a:t>
                </a:r>
              </a:p>
            </p:txBody>
          </p:sp>
          <p:sp>
            <p:nvSpPr>
              <p:cNvPr id="227" name="Wisconsin">
                <a:extLst>
                  <a:ext uri="{FF2B5EF4-FFF2-40B4-BE49-F238E27FC236}">
                    <a16:creationId xmlns:a16="http://schemas.microsoft.com/office/drawing/2014/main" id="{5DB703B1-ED84-41B8-BD22-7141634EC102}"/>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effectLst/>
                    <a:uLnTx/>
                    <a:uFillTx/>
                    <a:latin typeface="Verdana" pitchFamily="34" charset="0"/>
                    <a:ea typeface="+mn-ea"/>
                    <a:cs typeface="+mn-cs"/>
                  </a:rPr>
                  <a:t>WI</a:t>
                </a:r>
              </a:p>
            </p:txBody>
          </p:sp>
          <p:sp>
            <p:nvSpPr>
              <p:cNvPr id="228" name="West Virginia">
                <a:extLst>
                  <a:ext uri="{FF2B5EF4-FFF2-40B4-BE49-F238E27FC236}">
                    <a16:creationId xmlns:a16="http://schemas.microsoft.com/office/drawing/2014/main" id="{29DB5465-72D1-4143-B418-B37AA19ED5AA}"/>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WV</a:t>
                </a:r>
              </a:p>
            </p:txBody>
          </p:sp>
          <p:sp>
            <p:nvSpPr>
              <p:cNvPr id="230" name="Washington">
                <a:extLst>
                  <a:ext uri="{FF2B5EF4-FFF2-40B4-BE49-F238E27FC236}">
                    <a16:creationId xmlns:a16="http://schemas.microsoft.com/office/drawing/2014/main" id="{88F676C3-7392-46C8-8E79-EF9A923095AB}"/>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WA</a:t>
                </a:r>
              </a:p>
            </p:txBody>
          </p:sp>
          <p:sp>
            <p:nvSpPr>
              <p:cNvPr id="231" name="Virginia">
                <a:extLst>
                  <a:ext uri="{FF2B5EF4-FFF2-40B4-BE49-F238E27FC236}">
                    <a16:creationId xmlns:a16="http://schemas.microsoft.com/office/drawing/2014/main" id="{ED57C666-9B7A-407C-A6D1-F3427CBEC89D}"/>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VA</a:t>
                </a:r>
              </a:p>
            </p:txBody>
          </p:sp>
          <p:sp>
            <p:nvSpPr>
              <p:cNvPr id="232" name="Vermont">
                <a:extLst>
                  <a:ext uri="{FF2B5EF4-FFF2-40B4-BE49-F238E27FC236}">
                    <a16:creationId xmlns:a16="http://schemas.microsoft.com/office/drawing/2014/main" id="{564EA427-52E8-47D2-9F32-C08DFDDAD4CA}"/>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VT</a:t>
                </a:r>
              </a:p>
            </p:txBody>
          </p:sp>
          <p:sp>
            <p:nvSpPr>
              <p:cNvPr id="233" name="Utah">
                <a:extLst>
                  <a:ext uri="{FF2B5EF4-FFF2-40B4-BE49-F238E27FC236}">
                    <a16:creationId xmlns:a16="http://schemas.microsoft.com/office/drawing/2014/main" id="{3DCEAEEF-D1A8-431D-AD00-FD7C4782A0A2}"/>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effectLst/>
                    <a:uLnTx/>
                    <a:uFillTx/>
                    <a:latin typeface="Segoe UI" panose="020B0502040204020203" pitchFamily="34" charset="0"/>
                    <a:ea typeface="+mn-ea"/>
                    <a:cs typeface="Segoe UI" panose="020B0502040204020203" pitchFamily="34" charset="0"/>
                  </a:rPr>
                  <a:t>UT</a:t>
                </a:r>
              </a:p>
            </p:txBody>
          </p:sp>
          <p:sp>
            <p:nvSpPr>
              <p:cNvPr id="234" name="Texas">
                <a:extLst>
                  <a:ext uri="{FF2B5EF4-FFF2-40B4-BE49-F238E27FC236}">
                    <a16:creationId xmlns:a16="http://schemas.microsoft.com/office/drawing/2014/main" id="{CDF74BB6-A371-4D32-9539-930E0B4038F1}"/>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TX</a:t>
                </a:r>
              </a:p>
            </p:txBody>
          </p:sp>
          <p:sp>
            <p:nvSpPr>
              <p:cNvPr id="235" name="Tennessee">
                <a:extLst>
                  <a:ext uri="{FF2B5EF4-FFF2-40B4-BE49-F238E27FC236}">
                    <a16:creationId xmlns:a16="http://schemas.microsoft.com/office/drawing/2014/main" id="{7050CE12-0AD1-47C5-911A-4AADE7CF93A1}"/>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TN</a:t>
                </a:r>
              </a:p>
            </p:txBody>
          </p:sp>
          <p:sp>
            <p:nvSpPr>
              <p:cNvPr id="236" name="South Dakota">
                <a:extLst>
                  <a:ext uri="{FF2B5EF4-FFF2-40B4-BE49-F238E27FC236}">
                    <a16:creationId xmlns:a16="http://schemas.microsoft.com/office/drawing/2014/main" id="{ED1662ED-1A74-4A24-A47E-86DE27291D33}"/>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SD</a:t>
                </a:r>
              </a:p>
            </p:txBody>
          </p:sp>
          <p:sp>
            <p:nvSpPr>
              <p:cNvPr id="237" name="South Carolina">
                <a:extLst>
                  <a:ext uri="{FF2B5EF4-FFF2-40B4-BE49-F238E27FC236}">
                    <a16:creationId xmlns:a16="http://schemas.microsoft.com/office/drawing/2014/main" id="{C8950C75-2A32-4D82-BF37-A3948DE62E3A}"/>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238" name="Rhode Island">
                <a:extLst>
                  <a:ext uri="{FF2B5EF4-FFF2-40B4-BE49-F238E27FC236}">
                    <a16:creationId xmlns:a16="http://schemas.microsoft.com/office/drawing/2014/main" id="{39F74050-848A-40DC-A407-A9C272DEDC31}"/>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239" name="Pennsylvania">
                <a:extLst>
                  <a:ext uri="{FF2B5EF4-FFF2-40B4-BE49-F238E27FC236}">
                    <a16:creationId xmlns:a16="http://schemas.microsoft.com/office/drawing/2014/main" id="{DDA31F71-90EC-4C7E-8780-EC1EEFA45B41}"/>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a:t>
                </a:r>
              </a:p>
            </p:txBody>
          </p:sp>
          <p:sp>
            <p:nvSpPr>
              <p:cNvPr id="240" name="Oregon">
                <a:extLst>
                  <a:ext uri="{FF2B5EF4-FFF2-40B4-BE49-F238E27FC236}">
                    <a16:creationId xmlns:a16="http://schemas.microsoft.com/office/drawing/2014/main" id="{E56D420A-9152-4E89-B4A6-CB320487D560}"/>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OR</a:t>
                </a:r>
              </a:p>
            </p:txBody>
          </p:sp>
          <p:sp>
            <p:nvSpPr>
              <p:cNvPr id="241" name="Oklahoma">
                <a:extLst>
                  <a:ext uri="{FF2B5EF4-FFF2-40B4-BE49-F238E27FC236}">
                    <a16:creationId xmlns:a16="http://schemas.microsoft.com/office/drawing/2014/main" id="{70E334C2-F4DF-43DC-85BC-903EA4ECFB4C}"/>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242" name="Ohio">
                <a:extLst>
                  <a:ext uri="{FF2B5EF4-FFF2-40B4-BE49-F238E27FC236}">
                    <a16:creationId xmlns:a16="http://schemas.microsoft.com/office/drawing/2014/main" id="{F4E13CC2-25F3-46C7-AD1F-7F2809B2D031}"/>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OH</a:t>
                </a:r>
              </a:p>
            </p:txBody>
          </p:sp>
          <p:sp>
            <p:nvSpPr>
              <p:cNvPr id="243" name="North Dakota">
                <a:extLst>
                  <a:ext uri="{FF2B5EF4-FFF2-40B4-BE49-F238E27FC236}">
                    <a16:creationId xmlns:a16="http://schemas.microsoft.com/office/drawing/2014/main" id="{0034D122-B877-4489-B95A-533C95BDF47D}"/>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ND</a:t>
                </a:r>
              </a:p>
            </p:txBody>
          </p:sp>
          <p:sp>
            <p:nvSpPr>
              <p:cNvPr id="244" name="North Carolina">
                <a:extLst>
                  <a:ext uri="{FF2B5EF4-FFF2-40B4-BE49-F238E27FC236}">
                    <a16:creationId xmlns:a16="http://schemas.microsoft.com/office/drawing/2014/main" id="{75E50D44-BEC1-4FC3-9B26-EB8A186C1E9A}"/>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245" name="New York">
                <a:extLst>
                  <a:ext uri="{FF2B5EF4-FFF2-40B4-BE49-F238E27FC236}">
                    <a16:creationId xmlns:a16="http://schemas.microsoft.com/office/drawing/2014/main" id="{663A1F1F-4301-4037-B168-147AC611DFB0}"/>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NY</a:t>
                </a:r>
              </a:p>
            </p:txBody>
          </p:sp>
          <p:sp>
            <p:nvSpPr>
              <p:cNvPr id="246" name="New Mexico">
                <a:extLst>
                  <a:ext uri="{FF2B5EF4-FFF2-40B4-BE49-F238E27FC236}">
                    <a16:creationId xmlns:a16="http://schemas.microsoft.com/office/drawing/2014/main" id="{1F6D7EF8-A08A-456D-B005-D769F3B29F52}"/>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NM</a:t>
                </a:r>
              </a:p>
            </p:txBody>
          </p:sp>
          <p:sp>
            <p:nvSpPr>
              <p:cNvPr id="247" name="New Jersey">
                <a:extLst>
                  <a:ext uri="{FF2B5EF4-FFF2-40B4-BE49-F238E27FC236}">
                    <a16:creationId xmlns:a16="http://schemas.microsoft.com/office/drawing/2014/main" id="{8AC9553B-1422-4066-A843-6CEEEC7397C8}"/>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NJ</a:t>
                </a:r>
              </a:p>
            </p:txBody>
          </p:sp>
          <p:sp>
            <p:nvSpPr>
              <p:cNvPr id="248" name="New Hampshire">
                <a:extLst>
                  <a:ext uri="{FF2B5EF4-FFF2-40B4-BE49-F238E27FC236}">
                    <a16:creationId xmlns:a16="http://schemas.microsoft.com/office/drawing/2014/main" id="{D5281F6D-096B-431F-A472-7EF3A68E9762}"/>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NH</a:t>
                </a:r>
              </a:p>
            </p:txBody>
          </p:sp>
          <p:sp>
            <p:nvSpPr>
              <p:cNvPr id="249" name="Nevada">
                <a:extLst>
                  <a:ext uri="{FF2B5EF4-FFF2-40B4-BE49-F238E27FC236}">
                    <a16:creationId xmlns:a16="http://schemas.microsoft.com/office/drawing/2014/main" id="{8A4CFD14-C96A-40EC-9E6B-CBB0D26A267C}"/>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NV</a:t>
                </a:r>
              </a:p>
            </p:txBody>
          </p:sp>
          <p:sp>
            <p:nvSpPr>
              <p:cNvPr id="250" name="Nebraska">
                <a:extLst>
                  <a:ext uri="{FF2B5EF4-FFF2-40B4-BE49-F238E27FC236}">
                    <a16:creationId xmlns:a16="http://schemas.microsoft.com/office/drawing/2014/main" id="{40FFADD2-4B63-448A-9C58-5C26A990CA66}"/>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a:t>
                </a:r>
              </a:p>
            </p:txBody>
          </p:sp>
          <p:sp>
            <p:nvSpPr>
              <p:cNvPr id="251" name="Montana">
                <a:extLst>
                  <a:ext uri="{FF2B5EF4-FFF2-40B4-BE49-F238E27FC236}">
                    <a16:creationId xmlns:a16="http://schemas.microsoft.com/office/drawing/2014/main" id="{150B5709-B544-420E-88E9-DE7C06B8499F}"/>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MT</a:t>
                </a:r>
              </a:p>
            </p:txBody>
          </p:sp>
          <p:sp>
            <p:nvSpPr>
              <p:cNvPr id="252" name="Missouri">
                <a:extLst>
                  <a:ext uri="{FF2B5EF4-FFF2-40B4-BE49-F238E27FC236}">
                    <a16:creationId xmlns:a16="http://schemas.microsoft.com/office/drawing/2014/main" id="{A6831991-263E-4E4E-8BAB-E0D73876D1E6}"/>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a:t>
                </a:r>
              </a:p>
            </p:txBody>
          </p:sp>
          <p:sp>
            <p:nvSpPr>
              <p:cNvPr id="253" name="Mississippi">
                <a:extLst>
                  <a:ext uri="{FF2B5EF4-FFF2-40B4-BE49-F238E27FC236}">
                    <a16:creationId xmlns:a16="http://schemas.microsoft.com/office/drawing/2014/main" id="{925E6383-7943-44B5-9A15-9AAF8BA9FA00}"/>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254" name="Minnesota">
                <a:extLst>
                  <a:ext uri="{FF2B5EF4-FFF2-40B4-BE49-F238E27FC236}">
                    <a16:creationId xmlns:a16="http://schemas.microsoft.com/office/drawing/2014/main" id="{251A2F83-AF07-44D8-BA51-DAE343698E29}"/>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MN</a:t>
                </a:r>
              </a:p>
            </p:txBody>
          </p:sp>
          <p:sp>
            <p:nvSpPr>
              <p:cNvPr id="255" name="Michigan">
                <a:extLst>
                  <a:ext uri="{FF2B5EF4-FFF2-40B4-BE49-F238E27FC236}">
                    <a16:creationId xmlns:a16="http://schemas.microsoft.com/office/drawing/2014/main" id="{236F5932-86D7-454B-86D0-C57EFCE8BCB2}"/>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MI</a:t>
                </a:r>
              </a:p>
            </p:txBody>
          </p:sp>
          <p:sp>
            <p:nvSpPr>
              <p:cNvPr id="256" name="Massachusetts">
                <a:extLst>
                  <a:ext uri="{FF2B5EF4-FFF2-40B4-BE49-F238E27FC236}">
                    <a16:creationId xmlns:a16="http://schemas.microsoft.com/office/drawing/2014/main" id="{4E5ED53B-37DF-4FA9-B996-6DF8DBA73F2A}"/>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257" name="Maryland">
                <a:extLst>
                  <a:ext uri="{FF2B5EF4-FFF2-40B4-BE49-F238E27FC236}">
                    <a16:creationId xmlns:a16="http://schemas.microsoft.com/office/drawing/2014/main" id="{8994022F-8741-4CD1-BB27-B9B9C5A3C4B3}"/>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258" name="Maine">
                <a:extLst>
                  <a:ext uri="{FF2B5EF4-FFF2-40B4-BE49-F238E27FC236}">
                    <a16:creationId xmlns:a16="http://schemas.microsoft.com/office/drawing/2014/main" id="{AB903CA9-B0F8-44BE-8872-68665D6752D8}"/>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259" name="Lousiana">
                <a:extLst>
                  <a:ext uri="{FF2B5EF4-FFF2-40B4-BE49-F238E27FC236}">
                    <a16:creationId xmlns:a16="http://schemas.microsoft.com/office/drawing/2014/main" id="{8D6AA8B1-3191-4FD8-AAB5-9B08AFB01E62}"/>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LA</a:t>
                </a:r>
              </a:p>
            </p:txBody>
          </p:sp>
          <p:sp>
            <p:nvSpPr>
              <p:cNvPr id="260" name="Kentucky">
                <a:extLst>
                  <a:ext uri="{FF2B5EF4-FFF2-40B4-BE49-F238E27FC236}">
                    <a16:creationId xmlns:a16="http://schemas.microsoft.com/office/drawing/2014/main" id="{42ACFD1B-61C8-4AA8-A70F-F0EDDE1FB89F}"/>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KY</a:t>
                </a:r>
              </a:p>
            </p:txBody>
          </p:sp>
          <p:sp>
            <p:nvSpPr>
              <p:cNvPr id="261" name="Kansas">
                <a:extLst>
                  <a:ext uri="{FF2B5EF4-FFF2-40B4-BE49-F238E27FC236}">
                    <a16:creationId xmlns:a16="http://schemas.microsoft.com/office/drawing/2014/main" id="{1EA1E654-B554-4F85-ADEB-F3BA05A08323}"/>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KS</a:t>
                </a:r>
              </a:p>
            </p:txBody>
          </p:sp>
          <p:sp>
            <p:nvSpPr>
              <p:cNvPr id="262" name="Iowa">
                <a:extLst>
                  <a:ext uri="{FF2B5EF4-FFF2-40B4-BE49-F238E27FC236}">
                    <a16:creationId xmlns:a16="http://schemas.microsoft.com/office/drawing/2014/main" id="{25BFE4EF-4D33-497B-B775-F14DC9D0E6EE}"/>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IA</a:t>
                </a:r>
              </a:p>
            </p:txBody>
          </p:sp>
          <p:sp>
            <p:nvSpPr>
              <p:cNvPr id="263" name="Indiana">
                <a:extLst>
                  <a:ext uri="{FF2B5EF4-FFF2-40B4-BE49-F238E27FC236}">
                    <a16:creationId xmlns:a16="http://schemas.microsoft.com/office/drawing/2014/main" id="{4FE138CB-E933-4256-9E2E-E5DE94FEA762}"/>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264" name="Illinois">
                <a:extLst>
                  <a:ext uri="{FF2B5EF4-FFF2-40B4-BE49-F238E27FC236}">
                    <a16:creationId xmlns:a16="http://schemas.microsoft.com/office/drawing/2014/main" id="{C7912F7E-D090-4636-A370-A62FC053AFB3}"/>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IL</a:t>
                </a:r>
              </a:p>
            </p:txBody>
          </p:sp>
          <p:sp>
            <p:nvSpPr>
              <p:cNvPr id="265" name="Idaho">
                <a:extLst>
                  <a:ext uri="{FF2B5EF4-FFF2-40B4-BE49-F238E27FC236}">
                    <a16:creationId xmlns:a16="http://schemas.microsoft.com/office/drawing/2014/main" id="{5FF72687-9EB7-4746-A0D9-A1868FCBF566}"/>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ID</a:t>
                </a:r>
              </a:p>
            </p:txBody>
          </p:sp>
          <p:sp>
            <p:nvSpPr>
              <p:cNvPr id="266" name="Hawaii">
                <a:extLst>
                  <a:ext uri="{FF2B5EF4-FFF2-40B4-BE49-F238E27FC236}">
                    <a16:creationId xmlns:a16="http://schemas.microsoft.com/office/drawing/2014/main" id="{CB19F9A4-A2D4-41E0-B2B8-4EDAA7C97AC9}"/>
                  </a:ext>
                </a:extLst>
              </p:cNvPr>
              <p:cNvSpPr>
                <a:spLocks noChangeArrowheads="1"/>
              </p:cNvSpPr>
              <p:nvPr/>
            </p:nvSpPr>
            <p:spPr bwMode="auto">
              <a:xfrm>
                <a:off x="2885237" y="5202409"/>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267" name="Georgia">
                <a:extLst>
                  <a:ext uri="{FF2B5EF4-FFF2-40B4-BE49-F238E27FC236}">
                    <a16:creationId xmlns:a16="http://schemas.microsoft.com/office/drawing/2014/main" id="{6E490E49-08F6-4CD2-A71E-279C0FA8D967}"/>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268" name="Florida">
                <a:extLst>
                  <a:ext uri="{FF2B5EF4-FFF2-40B4-BE49-F238E27FC236}">
                    <a16:creationId xmlns:a16="http://schemas.microsoft.com/office/drawing/2014/main" id="{18539FC4-C1AC-4FC3-9A00-4046F648448D}"/>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FL</a:t>
                </a:r>
              </a:p>
            </p:txBody>
          </p:sp>
          <p:sp>
            <p:nvSpPr>
              <p:cNvPr id="269" name="Delaware">
                <a:extLst>
                  <a:ext uri="{FF2B5EF4-FFF2-40B4-BE49-F238E27FC236}">
                    <a16:creationId xmlns:a16="http://schemas.microsoft.com/office/drawing/2014/main" id="{2EBEE892-76B4-49A9-911C-E7D95B804D60}"/>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270" name="Connecticut">
                <a:extLst>
                  <a:ext uri="{FF2B5EF4-FFF2-40B4-BE49-F238E27FC236}">
                    <a16:creationId xmlns:a16="http://schemas.microsoft.com/office/drawing/2014/main" id="{01D5DFBD-AE42-468A-B257-5A6B4ACA742F}"/>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271" name="Colorado">
                <a:extLst>
                  <a:ext uri="{FF2B5EF4-FFF2-40B4-BE49-F238E27FC236}">
                    <a16:creationId xmlns:a16="http://schemas.microsoft.com/office/drawing/2014/main" id="{692205E7-1022-4C5F-BE6B-9888C6FAC877}"/>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CO</a:t>
                </a:r>
              </a:p>
            </p:txBody>
          </p:sp>
          <p:sp>
            <p:nvSpPr>
              <p:cNvPr id="272" name="California">
                <a:extLst>
                  <a:ext uri="{FF2B5EF4-FFF2-40B4-BE49-F238E27FC236}">
                    <a16:creationId xmlns:a16="http://schemas.microsoft.com/office/drawing/2014/main" id="{551C17DE-B902-40D1-B12E-3B237C1F7D09}"/>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CA</a:t>
                </a:r>
              </a:p>
            </p:txBody>
          </p:sp>
          <p:sp>
            <p:nvSpPr>
              <p:cNvPr id="273" name="Arkansas">
                <a:extLst>
                  <a:ext uri="{FF2B5EF4-FFF2-40B4-BE49-F238E27FC236}">
                    <a16:creationId xmlns:a16="http://schemas.microsoft.com/office/drawing/2014/main" id="{8E3198E2-5571-42FC-A6E8-4DF9253398E5}"/>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AR</a:t>
                </a:r>
              </a:p>
            </p:txBody>
          </p:sp>
          <p:sp>
            <p:nvSpPr>
              <p:cNvPr id="274" name="Arizona">
                <a:extLst>
                  <a:ext uri="{FF2B5EF4-FFF2-40B4-BE49-F238E27FC236}">
                    <a16:creationId xmlns:a16="http://schemas.microsoft.com/office/drawing/2014/main" id="{1312FA68-4D61-4E08-BE63-ACA9C1EB4F0C}"/>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AZ</a:t>
                </a:r>
              </a:p>
            </p:txBody>
          </p:sp>
          <p:sp>
            <p:nvSpPr>
              <p:cNvPr id="275" name="Alaska">
                <a:extLst>
                  <a:ext uri="{FF2B5EF4-FFF2-40B4-BE49-F238E27FC236}">
                    <a16:creationId xmlns:a16="http://schemas.microsoft.com/office/drawing/2014/main" id="{C9FAEA09-3D7B-4893-B62A-16A79003AB6C}"/>
                  </a:ext>
                </a:extLst>
              </p:cNvPr>
              <p:cNvSpPr>
                <a:spLocks noChangeArrowheads="1"/>
              </p:cNvSpPr>
              <p:nvPr/>
            </p:nvSpPr>
            <p:spPr bwMode="auto">
              <a:xfrm>
                <a:off x="1311242" y="43799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AK</a:t>
                </a:r>
              </a:p>
            </p:txBody>
          </p:sp>
          <p:sp>
            <p:nvSpPr>
              <p:cNvPr id="276" name="Alabama">
                <a:extLst>
                  <a:ext uri="{FF2B5EF4-FFF2-40B4-BE49-F238E27FC236}">
                    <a16:creationId xmlns:a16="http://schemas.microsoft.com/office/drawing/2014/main" id="{D50E2CF5-C0D6-4F38-8616-3000C0CF97E9}"/>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277" name="Straight Connector 276">
                <a:extLst>
                  <a:ext uri="{FF2B5EF4-FFF2-40B4-BE49-F238E27FC236}">
                    <a16:creationId xmlns:a16="http://schemas.microsoft.com/office/drawing/2014/main" id="{CCE36ED0-CC6A-48A8-A678-34B1337F53F1}"/>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0444B63-3A5E-435A-A8FD-22A4A132319F}"/>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716E8D9-4930-436A-87D0-F47E1C3CE97B}"/>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9C33DF0-E944-486E-9D05-14A595C24356}"/>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3C30F42-6F47-456B-8F77-F40170310211}"/>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53" name="TextBox 152">
            <a:extLst>
              <a:ext uri="{FF2B5EF4-FFF2-40B4-BE49-F238E27FC236}">
                <a16:creationId xmlns:a16="http://schemas.microsoft.com/office/drawing/2014/main" id="{91C60E9C-A7A3-455C-9925-BCBCA8BE7158}"/>
              </a:ext>
            </a:extLst>
          </p:cNvPr>
          <p:cNvSpPr txBox="1"/>
          <p:nvPr/>
        </p:nvSpPr>
        <p:spPr>
          <a:xfrm>
            <a:off x="195711" y="6144206"/>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December 2024</a:t>
            </a:r>
          </a:p>
        </p:txBody>
      </p:sp>
      <p:sp>
        <p:nvSpPr>
          <p:cNvPr id="6" name="Title 1">
            <a:extLst>
              <a:ext uri="{FF2B5EF4-FFF2-40B4-BE49-F238E27FC236}">
                <a16:creationId xmlns:a16="http://schemas.microsoft.com/office/drawing/2014/main" id="{852FC834-BB66-62A3-7BC6-67DFE34C864E}"/>
              </a:ext>
            </a:extLst>
          </p:cNvPr>
          <p:cNvSpPr>
            <a:spLocks noGrp="1"/>
          </p:cNvSpPr>
          <p:nvPr>
            <p:ph type="title"/>
          </p:nvPr>
        </p:nvSpPr>
        <p:spPr>
          <a:xfrm>
            <a:off x="613052" y="433015"/>
            <a:ext cx="10515600" cy="756933"/>
          </a:xfrm>
        </p:spPr>
        <p:txBody>
          <a:bodyPr vert="horz"/>
          <a:lstStyle/>
          <a:p>
            <a:r>
              <a:rPr lang="en-US" sz="3200" dirty="0">
                <a:latin typeface="Georgia" panose="02040502050405020303" pitchFamily="18" charset="0"/>
              </a:rPr>
              <a:t>432 Rural Hospitals Vulnerable to Closure</a:t>
            </a:r>
          </a:p>
        </p:txBody>
      </p:sp>
      <p:sp>
        <p:nvSpPr>
          <p:cNvPr id="10" name="TextBox 9">
            <a:extLst>
              <a:ext uri="{FF2B5EF4-FFF2-40B4-BE49-F238E27FC236}">
                <a16:creationId xmlns:a16="http://schemas.microsoft.com/office/drawing/2014/main" id="{1A47BDCC-E679-2348-9846-25FAD96A8A41}"/>
              </a:ext>
            </a:extLst>
          </p:cNvPr>
          <p:cNvSpPr txBox="1"/>
          <p:nvPr/>
        </p:nvSpPr>
        <p:spPr>
          <a:xfrm>
            <a:off x="192036" y="6349414"/>
            <a:ext cx="4218230" cy="21544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2025, The Chartis Group, LLC. All rights reserved.  </a:t>
            </a:r>
          </a:p>
        </p:txBody>
      </p:sp>
    </p:spTree>
    <p:extLst>
      <p:ext uri="{BB962C8B-B14F-4D97-AF65-F5344CB8AC3E}">
        <p14:creationId xmlns:p14="http://schemas.microsoft.com/office/powerpoint/2010/main" val="3885041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B26CB-CD73-20FC-D08D-B9BF101C5AA1}"/>
            </a:ext>
          </a:extLst>
        </p:cNvPr>
        <p:cNvGrpSpPr/>
        <p:nvPr/>
      </p:nvGrpSpPr>
      <p:grpSpPr>
        <a:xfrm>
          <a:off x="0" y="0"/>
          <a:ext cx="0" cy="0"/>
          <a:chOff x="0" y="0"/>
          <a:chExt cx="0" cy="0"/>
        </a:xfrm>
      </p:grpSpPr>
      <p:graphicFrame>
        <p:nvGraphicFramePr>
          <p:cNvPr id="197" name="Object 196" hidden="1">
            <a:extLst>
              <a:ext uri="{FF2B5EF4-FFF2-40B4-BE49-F238E27FC236}">
                <a16:creationId xmlns:a16="http://schemas.microsoft.com/office/drawing/2014/main" id="{5A986354-2F7A-8E80-691F-2A91D8F343E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197" name="Object 196" hidden="1">
                        <a:extLst>
                          <a:ext uri="{FF2B5EF4-FFF2-40B4-BE49-F238E27FC236}">
                            <a16:creationId xmlns:a16="http://schemas.microsoft.com/office/drawing/2014/main" id="{5A986354-2F7A-8E80-691F-2A91D8F343E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2" name="TextBox 191">
            <a:extLst>
              <a:ext uri="{FF2B5EF4-FFF2-40B4-BE49-F238E27FC236}">
                <a16:creationId xmlns:a16="http://schemas.microsoft.com/office/drawing/2014/main" id="{6D16E93F-7F78-5420-6909-CA6503DFFB65}"/>
              </a:ext>
            </a:extLst>
          </p:cNvPr>
          <p:cNvSpPr txBox="1"/>
          <p:nvPr/>
        </p:nvSpPr>
        <p:spPr>
          <a:xfrm>
            <a:off x="10665043" y="2920457"/>
            <a:ext cx="1388272" cy="34567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in the Red</a:t>
            </a:r>
          </a:p>
        </p:txBody>
      </p:sp>
      <p:sp>
        <p:nvSpPr>
          <p:cNvPr id="18" name="TextBox 17">
            <a:extLst>
              <a:ext uri="{FF2B5EF4-FFF2-40B4-BE49-F238E27FC236}">
                <a16:creationId xmlns:a16="http://schemas.microsoft.com/office/drawing/2014/main" id="{69A278EF-5EC6-5334-5B4A-E0DA73ED2070}"/>
              </a:ext>
            </a:extLst>
          </p:cNvPr>
          <p:cNvSpPr txBox="1"/>
          <p:nvPr/>
        </p:nvSpPr>
        <p:spPr>
          <a:xfrm>
            <a:off x="10341430" y="2227663"/>
            <a:ext cx="1642875" cy="788934"/>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4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38%</a:t>
            </a:r>
            <a:endParaRPr kumimoji="0" lang="en-US" sz="3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endParaRPr>
          </a:p>
        </p:txBody>
      </p:sp>
      <p:sp>
        <p:nvSpPr>
          <p:cNvPr id="35" name="TextBox 34">
            <a:extLst>
              <a:ext uri="{FF2B5EF4-FFF2-40B4-BE49-F238E27FC236}">
                <a16:creationId xmlns:a16="http://schemas.microsoft.com/office/drawing/2014/main" id="{AC4E2EF2-0474-99FC-DD85-FE9BFBF42370}"/>
              </a:ext>
            </a:extLst>
          </p:cNvPr>
          <p:cNvSpPr txBox="1"/>
          <p:nvPr/>
        </p:nvSpPr>
        <p:spPr>
          <a:xfrm>
            <a:off x="10341430" y="4990193"/>
            <a:ext cx="1610928" cy="621452"/>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Vulnerable to Closure</a:t>
            </a:r>
          </a:p>
        </p:txBody>
      </p:sp>
      <p:graphicFrame>
        <p:nvGraphicFramePr>
          <p:cNvPr id="6" name="Chart 5">
            <a:extLst>
              <a:ext uri="{FF2B5EF4-FFF2-40B4-BE49-F238E27FC236}">
                <a16:creationId xmlns:a16="http://schemas.microsoft.com/office/drawing/2014/main" id="{02FBDD46-7A9B-D9F2-A5EB-CAA791CD1705}"/>
              </a:ext>
            </a:extLst>
          </p:cNvPr>
          <p:cNvGraphicFramePr/>
          <p:nvPr>
            <p:extLst>
              <p:ext uri="{D42A27DB-BD31-4B8C-83A1-F6EECF244321}">
                <p14:modId xmlns:p14="http://schemas.microsoft.com/office/powerpoint/2010/main" val="1036211600"/>
              </p:ext>
            </p:extLst>
          </p:nvPr>
        </p:nvGraphicFramePr>
        <p:xfrm>
          <a:off x="8490301" y="1711187"/>
          <a:ext cx="1884099" cy="2043416"/>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a:extLst>
              <a:ext uri="{FF2B5EF4-FFF2-40B4-BE49-F238E27FC236}">
                <a16:creationId xmlns:a16="http://schemas.microsoft.com/office/drawing/2014/main" id="{1E39341D-958A-A2A9-E046-C8D10D33DE72}"/>
              </a:ext>
            </a:extLst>
          </p:cNvPr>
          <p:cNvSpPr>
            <a:spLocks noGrp="1"/>
          </p:cNvSpPr>
          <p:nvPr>
            <p:ph type="title"/>
          </p:nvPr>
        </p:nvSpPr>
        <p:spPr>
          <a:xfrm>
            <a:off x="576548" y="238849"/>
            <a:ext cx="7824042" cy="946090"/>
          </a:xfrm>
        </p:spPr>
        <p:txBody>
          <a:bodyPr vert="horz"/>
          <a:lstStyle/>
          <a:p>
            <a:r>
              <a:rPr lang="en-US" dirty="0">
                <a:latin typeface="Georgia" panose="02040502050405020303" pitchFamily="18" charset="0"/>
              </a:rPr>
              <a:t>Rural Safety Net Snapshot: Nebraska</a:t>
            </a:r>
          </a:p>
        </p:txBody>
      </p:sp>
      <p:sp>
        <p:nvSpPr>
          <p:cNvPr id="13" name="Rectangle 12">
            <a:extLst>
              <a:ext uri="{FF2B5EF4-FFF2-40B4-BE49-F238E27FC236}">
                <a16:creationId xmlns:a16="http://schemas.microsoft.com/office/drawing/2014/main" id="{16A884FF-DA78-28D4-1EEE-29993251C7AD}"/>
              </a:ext>
            </a:extLst>
          </p:cNvPr>
          <p:cNvSpPr/>
          <p:nvPr/>
        </p:nvSpPr>
        <p:spPr>
          <a:xfrm>
            <a:off x="0" y="1366092"/>
            <a:ext cx="2362200" cy="5119618"/>
          </a:xfrm>
          <a:prstGeom prst="rect">
            <a:avLst/>
          </a:prstGeom>
          <a:solidFill>
            <a:schemeClr val="accent2"/>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14" name="Group 13">
            <a:extLst>
              <a:ext uri="{FF2B5EF4-FFF2-40B4-BE49-F238E27FC236}">
                <a16:creationId xmlns:a16="http://schemas.microsoft.com/office/drawing/2014/main" id="{A496DDBE-1B2A-5409-4DA6-B2206A0632C2}"/>
              </a:ext>
            </a:extLst>
          </p:cNvPr>
          <p:cNvGrpSpPr/>
          <p:nvPr/>
        </p:nvGrpSpPr>
        <p:grpSpPr>
          <a:xfrm>
            <a:off x="834068" y="2397815"/>
            <a:ext cx="2903104" cy="2903104"/>
            <a:chOff x="826620" y="2227664"/>
            <a:chExt cx="2903104" cy="2903104"/>
          </a:xfrm>
        </p:grpSpPr>
        <p:sp>
          <p:nvSpPr>
            <p:cNvPr id="7" name="Oval 6">
              <a:extLst>
                <a:ext uri="{FF2B5EF4-FFF2-40B4-BE49-F238E27FC236}">
                  <a16:creationId xmlns:a16="http://schemas.microsoft.com/office/drawing/2014/main" id="{52B38A0F-7A63-B782-D40B-67A5B47C8226}"/>
                </a:ext>
              </a:extLst>
            </p:cNvPr>
            <p:cNvSpPr/>
            <p:nvPr/>
          </p:nvSpPr>
          <p:spPr>
            <a:xfrm>
              <a:off x="826620" y="2227664"/>
              <a:ext cx="2903104" cy="2903104"/>
            </a:xfrm>
            <a:prstGeom prst="ellipse">
              <a:avLst/>
            </a:prstGeom>
            <a:solidFill>
              <a:schemeClr val="bg2">
                <a:lumMod val="95000"/>
              </a:schemeClr>
            </a:solid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9" name="TextBox 8">
              <a:extLst>
                <a:ext uri="{FF2B5EF4-FFF2-40B4-BE49-F238E27FC236}">
                  <a16:creationId xmlns:a16="http://schemas.microsoft.com/office/drawing/2014/main" id="{CA7B0672-176C-4FF4-BD6D-68D26F4524B5}"/>
                </a:ext>
              </a:extLst>
            </p:cNvPr>
            <p:cNvSpPr txBox="1"/>
            <p:nvPr/>
          </p:nvSpPr>
          <p:spPr>
            <a:xfrm>
              <a:off x="1307526" y="4296940"/>
              <a:ext cx="1884099" cy="350865"/>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1500" b="1" i="0" u="none" strike="noStrike" kern="1200" cap="none" spc="0" normalizeH="0" baseline="0" noProof="0" dirty="0">
                  <a:ln>
                    <a:noFill/>
                  </a:ln>
                  <a:solidFill>
                    <a:srgbClr val="00294C"/>
                  </a:solidFill>
                  <a:effectLst/>
                  <a:uLnTx/>
                  <a:uFillTx/>
                  <a:latin typeface="Segoe Script" panose="030B0504020000000003" pitchFamily="66" charset="0"/>
                  <a:ea typeface="Verdana" panose="020B0604030504040204" pitchFamily="34" charset="0"/>
                  <a:cs typeface="Segoe UI" panose="020B0502040204020203" pitchFamily="34" charset="0"/>
                </a:rPr>
                <a:t>Nebraska</a:t>
              </a:r>
            </a:p>
          </p:txBody>
        </p:sp>
      </p:grpSp>
      <p:sp>
        <p:nvSpPr>
          <p:cNvPr id="15" name="TextBox 14">
            <a:extLst>
              <a:ext uri="{FF2B5EF4-FFF2-40B4-BE49-F238E27FC236}">
                <a16:creationId xmlns:a16="http://schemas.microsoft.com/office/drawing/2014/main" id="{B0B7B091-FE47-C050-0399-A531DEDE34CC}"/>
              </a:ext>
            </a:extLst>
          </p:cNvPr>
          <p:cNvSpPr txBox="1"/>
          <p:nvPr/>
        </p:nvSpPr>
        <p:spPr>
          <a:xfrm>
            <a:off x="4691863" y="1785648"/>
            <a:ext cx="2000340" cy="947247"/>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5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70</a:t>
            </a:r>
            <a:endParaRPr kumimoji="0" lang="en-US" sz="4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endParaRPr>
          </a:p>
        </p:txBody>
      </p:sp>
      <p:sp>
        <p:nvSpPr>
          <p:cNvPr id="19" name="TextBox 18">
            <a:extLst>
              <a:ext uri="{FF2B5EF4-FFF2-40B4-BE49-F238E27FC236}">
                <a16:creationId xmlns:a16="http://schemas.microsoft.com/office/drawing/2014/main" id="{DB92D686-C957-E5A8-E41E-AA19221A7A1C}"/>
              </a:ext>
            </a:extLst>
          </p:cNvPr>
          <p:cNvSpPr txBox="1"/>
          <p:nvPr/>
        </p:nvSpPr>
        <p:spPr>
          <a:xfrm>
            <a:off x="5228986" y="2695494"/>
            <a:ext cx="1884099" cy="34567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Rural Hospitals</a:t>
            </a:r>
          </a:p>
        </p:txBody>
      </p:sp>
      <p:sp>
        <p:nvSpPr>
          <p:cNvPr id="20" name="TextBox 19">
            <a:extLst>
              <a:ext uri="{FF2B5EF4-FFF2-40B4-BE49-F238E27FC236}">
                <a16:creationId xmlns:a16="http://schemas.microsoft.com/office/drawing/2014/main" id="{8FC7B4A0-18A4-8995-0D60-1A3AF1B04AF6}"/>
              </a:ext>
            </a:extLst>
          </p:cNvPr>
          <p:cNvSpPr txBox="1"/>
          <p:nvPr/>
        </p:nvSpPr>
        <p:spPr>
          <a:xfrm>
            <a:off x="5204697" y="4026382"/>
            <a:ext cx="2246470" cy="34567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Closures/Conversions</a:t>
            </a:r>
          </a:p>
        </p:txBody>
      </p:sp>
      <p:sp>
        <p:nvSpPr>
          <p:cNvPr id="21" name="TextBox 20">
            <a:extLst>
              <a:ext uri="{FF2B5EF4-FFF2-40B4-BE49-F238E27FC236}">
                <a16:creationId xmlns:a16="http://schemas.microsoft.com/office/drawing/2014/main" id="{F1E3B113-D653-E5B0-7424-C21144085C0E}"/>
              </a:ext>
            </a:extLst>
          </p:cNvPr>
          <p:cNvSpPr txBox="1"/>
          <p:nvPr/>
        </p:nvSpPr>
        <p:spPr>
          <a:xfrm>
            <a:off x="5228986" y="5451671"/>
            <a:ext cx="2594286" cy="345672"/>
          </a:xfrm>
          <a:prstGeom prst="rect">
            <a:avLst/>
          </a:prstGeom>
          <a:noFill/>
        </p:spPr>
        <p:txBody>
          <a:bodyPr wrap="square" rtlCol="0">
            <a:spAutoFit/>
          </a:bodyPr>
          <a:lstStyle/>
          <a:p>
            <a:pPr marL="0" marR="0" lvl="0" indent="0" algn="l"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Median Operating Margin</a:t>
            </a:r>
          </a:p>
        </p:txBody>
      </p:sp>
      <p:sp>
        <p:nvSpPr>
          <p:cNvPr id="22" name="TextBox 21">
            <a:extLst>
              <a:ext uri="{FF2B5EF4-FFF2-40B4-BE49-F238E27FC236}">
                <a16:creationId xmlns:a16="http://schemas.microsoft.com/office/drawing/2014/main" id="{04A5151E-CBE3-1F15-1C62-65A30E7587CF}"/>
              </a:ext>
            </a:extLst>
          </p:cNvPr>
          <p:cNvSpPr txBox="1"/>
          <p:nvPr/>
        </p:nvSpPr>
        <p:spPr>
          <a:xfrm>
            <a:off x="5070884" y="4612250"/>
            <a:ext cx="2135240" cy="947247"/>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5400" b="1" i="0" u="none" strike="noStrike" kern="1200" cap="none" spc="0" normalizeH="0" baseline="0" noProof="0" dirty="0">
                <a:ln>
                  <a:noFill/>
                </a:ln>
                <a:solidFill>
                  <a:schemeClr val="accent1"/>
                </a:solidFill>
                <a:effectLst/>
                <a:uLnTx/>
                <a:uFillTx/>
                <a:latin typeface="Segoe UI"/>
                <a:ea typeface="Verdana" panose="020B0604030504040204" pitchFamily="34" charset="0"/>
                <a:cs typeface="Segoe UI" panose="020B0502040204020203" pitchFamily="34" charset="0"/>
              </a:rPr>
              <a:t>2.1%</a:t>
            </a:r>
            <a:endParaRPr kumimoji="0" lang="en-US" sz="4400" b="1" i="0" u="none" strike="noStrike" kern="1200" cap="none" spc="0" normalizeH="0" baseline="0" noProof="0" dirty="0">
              <a:ln>
                <a:noFill/>
              </a:ln>
              <a:solidFill>
                <a:schemeClr val="accent1"/>
              </a:solidFill>
              <a:effectLst/>
              <a:uLnTx/>
              <a:uFillTx/>
              <a:latin typeface="Segoe UI"/>
              <a:ea typeface="Verdana" panose="020B0604030504040204"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DCD70A9-81CD-4732-1C46-2CD993C35CAE}"/>
              </a:ext>
            </a:extLst>
          </p:cNvPr>
          <p:cNvSpPr txBox="1"/>
          <p:nvPr/>
        </p:nvSpPr>
        <p:spPr>
          <a:xfrm>
            <a:off x="4488569" y="3169117"/>
            <a:ext cx="2000340" cy="947247"/>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5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3</a:t>
            </a:r>
            <a:endParaRPr kumimoji="0" lang="en-US" sz="4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endParaRPr>
          </a:p>
        </p:txBody>
      </p:sp>
      <p:cxnSp>
        <p:nvCxnSpPr>
          <p:cNvPr id="29" name="Straight Connector 28">
            <a:extLst>
              <a:ext uri="{FF2B5EF4-FFF2-40B4-BE49-F238E27FC236}">
                <a16:creationId xmlns:a16="http://schemas.microsoft.com/office/drawing/2014/main" id="{EA706DC5-8F28-5052-10DC-727CB0BCDB5F}"/>
              </a:ext>
            </a:extLst>
          </p:cNvPr>
          <p:cNvCxnSpPr/>
          <p:nvPr/>
        </p:nvCxnSpPr>
        <p:spPr>
          <a:xfrm>
            <a:off x="7975818" y="2383471"/>
            <a:ext cx="0" cy="2779454"/>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0" name="Chart 29">
            <a:extLst>
              <a:ext uri="{FF2B5EF4-FFF2-40B4-BE49-F238E27FC236}">
                <a16:creationId xmlns:a16="http://schemas.microsoft.com/office/drawing/2014/main" id="{9D334A2C-38F7-4067-AA6F-E32AACD57F08}"/>
              </a:ext>
            </a:extLst>
          </p:cNvPr>
          <p:cNvGraphicFramePr/>
          <p:nvPr>
            <p:extLst>
              <p:ext uri="{D42A27DB-BD31-4B8C-83A1-F6EECF244321}">
                <p14:modId xmlns:p14="http://schemas.microsoft.com/office/powerpoint/2010/main" val="1166105988"/>
              </p:ext>
            </p:extLst>
          </p:nvPr>
        </p:nvGraphicFramePr>
        <p:xfrm>
          <a:off x="8512942" y="3773198"/>
          <a:ext cx="1884099" cy="2043416"/>
        </p:xfrm>
        <a:graphic>
          <a:graphicData uri="http://schemas.openxmlformats.org/drawingml/2006/chart">
            <c:chart xmlns:c="http://schemas.openxmlformats.org/drawingml/2006/chart" xmlns:r="http://schemas.openxmlformats.org/officeDocument/2006/relationships" r:id="rId7"/>
          </a:graphicData>
        </a:graphic>
      </p:graphicFrame>
      <p:sp>
        <p:nvSpPr>
          <p:cNvPr id="31" name="TextBox 30">
            <a:extLst>
              <a:ext uri="{FF2B5EF4-FFF2-40B4-BE49-F238E27FC236}">
                <a16:creationId xmlns:a16="http://schemas.microsoft.com/office/drawing/2014/main" id="{C827F67C-FAD8-6394-7255-52BEB91C3B85}"/>
              </a:ext>
            </a:extLst>
          </p:cNvPr>
          <p:cNvSpPr txBox="1"/>
          <p:nvPr/>
        </p:nvSpPr>
        <p:spPr>
          <a:xfrm>
            <a:off x="10309483" y="4296940"/>
            <a:ext cx="1642875" cy="788934"/>
          </a:xfrm>
          <a:prstGeom prst="rect">
            <a:avLst/>
          </a:prstGeom>
          <a:noFill/>
        </p:spPr>
        <p:txBody>
          <a:bodyPr wrap="square" rtlCol="0">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44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21%</a:t>
            </a:r>
            <a:endParaRPr kumimoji="0" lang="en-US" sz="36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endParaRPr>
          </a:p>
        </p:txBody>
      </p:sp>
      <p:sp>
        <p:nvSpPr>
          <p:cNvPr id="3" name="Nebraska">
            <a:extLst>
              <a:ext uri="{FF2B5EF4-FFF2-40B4-BE49-F238E27FC236}">
                <a16:creationId xmlns:a16="http://schemas.microsoft.com/office/drawing/2014/main" id="{9DB8E9B2-AEC9-545A-5C8C-B85528951D3F}"/>
              </a:ext>
            </a:extLst>
          </p:cNvPr>
          <p:cNvSpPr>
            <a:spLocks/>
          </p:cNvSpPr>
          <p:nvPr/>
        </p:nvSpPr>
        <p:spPr bwMode="auto">
          <a:xfrm>
            <a:off x="1449440" y="3429000"/>
            <a:ext cx="1628888" cy="645937"/>
          </a:xfrm>
          <a:custGeom>
            <a:avLst/>
            <a:gdLst>
              <a:gd name="T0" fmla="*/ 76 w 116"/>
              <a:gd name="T1" fmla="*/ 0 h 46"/>
              <a:gd name="T2" fmla="*/ 76 w 116"/>
              <a:gd name="T3" fmla="*/ 2 h 46"/>
              <a:gd name="T4" fmla="*/ 78 w 116"/>
              <a:gd name="T5" fmla="*/ 2 h 46"/>
              <a:gd name="T6" fmla="*/ 80 w 116"/>
              <a:gd name="T7" fmla="*/ 4 h 46"/>
              <a:gd name="T8" fmla="*/ 84 w 116"/>
              <a:gd name="T9" fmla="*/ 2 h 46"/>
              <a:gd name="T10" fmla="*/ 84 w 116"/>
              <a:gd name="T11" fmla="*/ 2 h 46"/>
              <a:gd name="T12" fmla="*/ 86 w 116"/>
              <a:gd name="T13" fmla="*/ 2 h 46"/>
              <a:gd name="T14" fmla="*/ 88 w 116"/>
              <a:gd name="T15" fmla="*/ 2 h 46"/>
              <a:gd name="T16" fmla="*/ 90 w 116"/>
              <a:gd name="T17" fmla="*/ 2 h 46"/>
              <a:gd name="T18" fmla="*/ 90 w 116"/>
              <a:gd name="T19" fmla="*/ 2 h 46"/>
              <a:gd name="T20" fmla="*/ 92 w 116"/>
              <a:gd name="T21" fmla="*/ 2 h 46"/>
              <a:gd name="T22" fmla="*/ 92 w 116"/>
              <a:gd name="T23" fmla="*/ 4 h 46"/>
              <a:gd name="T24" fmla="*/ 94 w 116"/>
              <a:gd name="T25" fmla="*/ 4 h 46"/>
              <a:gd name="T26" fmla="*/ 96 w 116"/>
              <a:gd name="T27" fmla="*/ 4 h 46"/>
              <a:gd name="T28" fmla="*/ 96 w 116"/>
              <a:gd name="T29" fmla="*/ 4 h 46"/>
              <a:gd name="T30" fmla="*/ 98 w 116"/>
              <a:gd name="T31" fmla="*/ 6 h 46"/>
              <a:gd name="T32" fmla="*/ 98 w 116"/>
              <a:gd name="T33" fmla="*/ 6 h 46"/>
              <a:gd name="T34" fmla="*/ 100 w 116"/>
              <a:gd name="T35" fmla="*/ 8 h 46"/>
              <a:gd name="T36" fmla="*/ 102 w 116"/>
              <a:gd name="T37" fmla="*/ 8 h 46"/>
              <a:gd name="T38" fmla="*/ 102 w 116"/>
              <a:gd name="T39" fmla="*/ 8 h 46"/>
              <a:gd name="T40" fmla="*/ 102 w 116"/>
              <a:gd name="T41" fmla="*/ 10 h 46"/>
              <a:gd name="T42" fmla="*/ 102 w 116"/>
              <a:gd name="T43" fmla="*/ 12 h 46"/>
              <a:gd name="T44" fmla="*/ 102 w 116"/>
              <a:gd name="T45" fmla="*/ 14 h 46"/>
              <a:gd name="T46" fmla="*/ 104 w 116"/>
              <a:gd name="T47" fmla="*/ 14 h 46"/>
              <a:gd name="T48" fmla="*/ 104 w 116"/>
              <a:gd name="T49" fmla="*/ 16 h 46"/>
              <a:gd name="T50" fmla="*/ 104 w 116"/>
              <a:gd name="T51" fmla="*/ 16 h 46"/>
              <a:gd name="T52" fmla="*/ 106 w 116"/>
              <a:gd name="T53" fmla="*/ 18 h 46"/>
              <a:gd name="T54" fmla="*/ 106 w 116"/>
              <a:gd name="T55" fmla="*/ 20 h 46"/>
              <a:gd name="T56" fmla="*/ 104 w 116"/>
              <a:gd name="T57" fmla="*/ 20 h 46"/>
              <a:gd name="T58" fmla="*/ 106 w 116"/>
              <a:gd name="T59" fmla="*/ 22 h 46"/>
              <a:gd name="T60" fmla="*/ 106 w 116"/>
              <a:gd name="T61" fmla="*/ 22 h 46"/>
              <a:gd name="T62" fmla="*/ 106 w 116"/>
              <a:gd name="T63" fmla="*/ 22 h 46"/>
              <a:gd name="T64" fmla="*/ 106 w 116"/>
              <a:gd name="T65" fmla="*/ 24 h 46"/>
              <a:gd name="T66" fmla="*/ 108 w 116"/>
              <a:gd name="T67" fmla="*/ 24 h 46"/>
              <a:gd name="T68" fmla="*/ 108 w 116"/>
              <a:gd name="T69" fmla="*/ 26 h 46"/>
              <a:gd name="T70" fmla="*/ 108 w 116"/>
              <a:gd name="T71" fmla="*/ 28 h 46"/>
              <a:gd name="T72" fmla="*/ 108 w 116"/>
              <a:gd name="T73" fmla="*/ 28 h 46"/>
              <a:gd name="T74" fmla="*/ 108 w 116"/>
              <a:gd name="T75" fmla="*/ 28 h 46"/>
              <a:gd name="T76" fmla="*/ 108 w 116"/>
              <a:gd name="T77" fmla="*/ 30 h 46"/>
              <a:gd name="T78" fmla="*/ 108 w 116"/>
              <a:gd name="T79" fmla="*/ 30 h 46"/>
              <a:gd name="T80" fmla="*/ 108 w 116"/>
              <a:gd name="T81" fmla="*/ 32 h 46"/>
              <a:gd name="T82" fmla="*/ 108 w 116"/>
              <a:gd name="T83" fmla="*/ 32 h 46"/>
              <a:gd name="T84" fmla="*/ 108 w 116"/>
              <a:gd name="T85" fmla="*/ 34 h 46"/>
              <a:gd name="T86" fmla="*/ 108 w 116"/>
              <a:gd name="T87" fmla="*/ 36 h 46"/>
              <a:gd name="T88" fmla="*/ 108 w 116"/>
              <a:gd name="T89" fmla="*/ 36 h 46"/>
              <a:gd name="T90" fmla="*/ 110 w 116"/>
              <a:gd name="T91" fmla="*/ 38 h 46"/>
              <a:gd name="T92" fmla="*/ 110 w 116"/>
              <a:gd name="T93" fmla="*/ 38 h 46"/>
              <a:gd name="T94" fmla="*/ 112 w 116"/>
              <a:gd name="T95" fmla="*/ 38 h 46"/>
              <a:gd name="T96" fmla="*/ 110 w 116"/>
              <a:gd name="T97" fmla="*/ 40 h 46"/>
              <a:gd name="T98" fmla="*/ 112 w 116"/>
              <a:gd name="T99" fmla="*/ 42 h 46"/>
              <a:gd name="T100" fmla="*/ 114 w 116"/>
              <a:gd name="T101" fmla="*/ 44 h 46"/>
              <a:gd name="T102" fmla="*/ 114 w 116"/>
              <a:gd name="T103" fmla="*/ 44 h 46"/>
              <a:gd name="T104" fmla="*/ 114 w 116"/>
              <a:gd name="T105" fmla="*/ 46 h 46"/>
              <a:gd name="T106" fmla="*/ 114 w 116"/>
              <a:gd name="T107" fmla="*/ 46 h 46"/>
              <a:gd name="T108" fmla="*/ 26 w 116"/>
              <a:gd name="T109" fmla="*/ 32 h 46"/>
              <a:gd name="T110" fmla="*/ 0 w 116"/>
              <a:gd name="T11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6" h="46">
                <a:moveTo>
                  <a:pt x="74" y="0"/>
                </a:moveTo>
                <a:lnTo>
                  <a:pt x="74" y="0"/>
                </a:lnTo>
                <a:lnTo>
                  <a:pt x="74" y="0"/>
                </a:lnTo>
                <a:lnTo>
                  <a:pt x="74" y="0"/>
                </a:lnTo>
                <a:lnTo>
                  <a:pt x="76" y="0"/>
                </a:lnTo>
                <a:lnTo>
                  <a:pt x="76" y="0"/>
                </a:lnTo>
                <a:lnTo>
                  <a:pt x="76" y="2"/>
                </a:lnTo>
                <a:lnTo>
                  <a:pt x="76" y="2"/>
                </a:lnTo>
                <a:lnTo>
                  <a:pt x="76" y="2"/>
                </a:lnTo>
                <a:lnTo>
                  <a:pt x="76" y="2"/>
                </a:lnTo>
                <a:lnTo>
                  <a:pt x="76" y="2"/>
                </a:lnTo>
                <a:lnTo>
                  <a:pt x="76" y="2"/>
                </a:lnTo>
                <a:lnTo>
                  <a:pt x="78" y="2"/>
                </a:lnTo>
                <a:lnTo>
                  <a:pt x="78" y="2"/>
                </a:lnTo>
                <a:lnTo>
                  <a:pt x="78" y="2"/>
                </a:lnTo>
                <a:lnTo>
                  <a:pt x="78" y="2"/>
                </a:lnTo>
                <a:lnTo>
                  <a:pt x="80" y="2"/>
                </a:lnTo>
                <a:lnTo>
                  <a:pt x="80" y="2"/>
                </a:lnTo>
                <a:lnTo>
                  <a:pt x="80" y="4"/>
                </a:lnTo>
                <a:lnTo>
                  <a:pt x="80" y="4"/>
                </a:lnTo>
                <a:lnTo>
                  <a:pt x="82" y="2"/>
                </a:lnTo>
                <a:lnTo>
                  <a:pt x="82" y="2"/>
                </a:lnTo>
                <a:lnTo>
                  <a:pt x="82" y="2"/>
                </a:lnTo>
                <a:lnTo>
                  <a:pt x="82" y="2"/>
                </a:lnTo>
                <a:lnTo>
                  <a:pt x="84" y="2"/>
                </a:lnTo>
                <a:lnTo>
                  <a:pt x="84" y="2"/>
                </a:lnTo>
                <a:lnTo>
                  <a:pt x="84" y="2"/>
                </a:lnTo>
                <a:lnTo>
                  <a:pt x="84" y="2"/>
                </a:lnTo>
                <a:lnTo>
                  <a:pt x="84" y="2"/>
                </a:lnTo>
                <a:lnTo>
                  <a:pt x="84" y="2"/>
                </a:lnTo>
                <a:lnTo>
                  <a:pt x="86" y="2"/>
                </a:lnTo>
                <a:lnTo>
                  <a:pt x="86" y="2"/>
                </a:lnTo>
                <a:lnTo>
                  <a:pt x="86" y="2"/>
                </a:lnTo>
                <a:lnTo>
                  <a:pt x="86" y="2"/>
                </a:lnTo>
                <a:lnTo>
                  <a:pt x="86" y="2"/>
                </a:lnTo>
                <a:lnTo>
                  <a:pt x="86" y="2"/>
                </a:lnTo>
                <a:lnTo>
                  <a:pt x="88" y="2"/>
                </a:lnTo>
                <a:lnTo>
                  <a:pt x="88" y="2"/>
                </a:lnTo>
                <a:lnTo>
                  <a:pt x="88" y="2"/>
                </a:lnTo>
                <a:lnTo>
                  <a:pt x="88" y="2"/>
                </a:lnTo>
                <a:lnTo>
                  <a:pt x="88" y="2"/>
                </a:lnTo>
                <a:lnTo>
                  <a:pt x="88" y="2"/>
                </a:lnTo>
                <a:lnTo>
                  <a:pt x="88" y="2"/>
                </a:lnTo>
                <a:lnTo>
                  <a:pt x="88" y="2"/>
                </a:lnTo>
                <a:lnTo>
                  <a:pt x="90" y="2"/>
                </a:lnTo>
                <a:lnTo>
                  <a:pt x="90" y="2"/>
                </a:lnTo>
                <a:lnTo>
                  <a:pt x="90" y="2"/>
                </a:lnTo>
                <a:lnTo>
                  <a:pt x="90" y="2"/>
                </a:lnTo>
                <a:lnTo>
                  <a:pt x="90" y="2"/>
                </a:lnTo>
                <a:lnTo>
                  <a:pt x="90" y="2"/>
                </a:lnTo>
                <a:lnTo>
                  <a:pt x="90" y="2"/>
                </a:lnTo>
                <a:lnTo>
                  <a:pt x="90" y="2"/>
                </a:lnTo>
                <a:lnTo>
                  <a:pt x="90" y="2"/>
                </a:lnTo>
                <a:lnTo>
                  <a:pt x="90" y="2"/>
                </a:lnTo>
                <a:lnTo>
                  <a:pt x="92" y="2"/>
                </a:lnTo>
                <a:lnTo>
                  <a:pt x="92" y="2"/>
                </a:lnTo>
                <a:lnTo>
                  <a:pt x="92" y="4"/>
                </a:lnTo>
                <a:lnTo>
                  <a:pt x="92" y="4"/>
                </a:lnTo>
                <a:lnTo>
                  <a:pt x="92" y="4"/>
                </a:lnTo>
                <a:lnTo>
                  <a:pt x="92" y="4"/>
                </a:lnTo>
                <a:lnTo>
                  <a:pt x="92" y="4"/>
                </a:lnTo>
                <a:lnTo>
                  <a:pt x="92" y="4"/>
                </a:lnTo>
                <a:lnTo>
                  <a:pt x="94" y="4"/>
                </a:lnTo>
                <a:lnTo>
                  <a:pt x="94" y="4"/>
                </a:lnTo>
                <a:lnTo>
                  <a:pt x="94" y="4"/>
                </a:lnTo>
                <a:lnTo>
                  <a:pt x="94" y="4"/>
                </a:lnTo>
                <a:lnTo>
                  <a:pt x="94" y="4"/>
                </a:lnTo>
                <a:lnTo>
                  <a:pt x="94" y="4"/>
                </a:lnTo>
                <a:lnTo>
                  <a:pt x="96" y="4"/>
                </a:lnTo>
                <a:lnTo>
                  <a:pt x="96" y="4"/>
                </a:lnTo>
                <a:lnTo>
                  <a:pt x="96" y="4"/>
                </a:lnTo>
                <a:lnTo>
                  <a:pt x="96" y="4"/>
                </a:lnTo>
                <a:lnTo>
                  <a:pt x="96" y="4"/>
                </a:lnTo>
                <a:lnTo>
                  <a:pt x="96" y="4"/>
                </a:lnTo>
                <a:lnTo>
                  <a:pt x="96" y="4"/>
                </a:lnTo>
                <a:lnTo>
                  <a:pt x="96" y="4"/>
                </a:lnTo>
                <a:lnTo>
                  <a:pt x="98" y="6"/>
                </a:lnTo>
                <a:lnTo>
                  <a:pt x="98" y="6"/>
                </a:lnTo>
                <a:lnTo>
                  <a:pt x="98" y="6"/>
                </a:lnTo>
                <a:lnTo>
                  <a:pt x="98" y="6"/>
                </a:lnTo>
                <a:lnTo>
                  <a:pt x="98" y="6"/>
                </a:lnTo>
                <a:lnTo>
                  <a:pt x="98" y="6"/>
                </a:lnTo>
                <a:lnTo>
                  <a:pt x="98" y="6"/>
                </a:lnTo>
                <a:lnTo>
                  <a:pt x="98" y="6"/>
                </a:lnTo>
                <a:lnTo>
                  <a:pt x="98" y="6"/>
                </a:lnTo>
                <a:lnTo>
                  <a:pt x="98" y="6"/>
                </a:lnTo>
                <a:lnTo>
                  <a:pt x="98" y="8"/>
                </a:lnTo>
                <a:lnTo>
                  <a:pt x="98" y="8"/>
                </a:lnTo>
                <a:lnTo>
                  <a:pt x="100" y="8"/>
                </a:lnTo>
                <a:lnTo>
                  <a:pt x="100" y="8"/>
                </a:lnTo>
                <a:lnTo>
                  <a:pt x="100" y="8"/>
                </a:lnTo>
                <a:lnTo>
                  <a:pt x="100" y="8"/>
                </a:lnTo>
                <a:lnTo>
                  <a:pt x="100" y="8"/>
                </a:lnTo>
                <a:lnTo>
                  <a:pt x="100" y="8"/>
                </a:lnTo>
                <a:lnTo>
                  <a:pt x="102" y="8"/>
                </a:lnTo>
                <a:lnTo>
                  <a:pt x="102" y="8"/>
                </a:lnTo>
                <a:lnTo>
                  <a:pt x="102" y="8"/>
                </a:lnTo>
                <a:lnTo>
                  <a:pt x="102" y="8"/>
                </a:lnTo>
                <a:lnTo>
                  <a:pt x="102" y="8"/>
                </a:lnTo>
                <a:lnTo>
                  <a:pt x="102" y="8"/>
                </a:lnTo>
                <a:lnTo>
                  <a:pt x="100" y="10"/>
                </a:lnTo>
                <a:lnTo>
                  <a:pt x="100" y="10"/>
                </a:lnTo>
                <a:lnTo>
                  <a:pt x="102" y="10"/>
                </a:lnTo>
                <a:lnTo>
                  <a:pt x="102" y="10"/>
                </a:lnTo>
                <a:lnTo>
                  <a:pt x="102" y="10"/>
                </a:lnTo>
                <a:lnTo>
                  <a:pt x="102" y="10"/>
                </a:lnTo>
                <a:lnTo>
                  <a:pt x="102" y="12"/>
                </a:lnTo>
                <a:lnTo>
                  <a:pt x="102" y="12"/>
                </a:lnTo>
                <a:lnTo>
                  <a:pt x="102" y="12"/>
                </a:lnTo>
                <a:lnTo>
                  <a:pt x="102" y="12"/>
                </a:lnTo>
                <a:lnTo>
                  <a:pt x="102" y="12"/>
                </a:lnTo>
                <a:lnTo>
                  <a:pt x="102" y="12"/>
                </a:lnTo>
                <a:lnTo>
                  <a:pt x="102" y="12"/>
                </a:lnTo>
                <a:lnTo>
                  <a:pt x="102" y="12"/>
                </a:lnTo>
                <a:lnTo>
                  <a:pt x="102" y="14"/>
                </a:lnTo>
                <a:lnTo>
                  <a:pt x="102" y="14"/>
                </a:lnTo>
                <a:lnTo>
                  <a:pt x="102" y="14"/>
                </a:lnTo>
                <a:lnTo>
                  <a:pt x="102" y="14"/>
                </a:lnTo>
                <a:lnTo>
                  <a:pt x="104" y="14"/>
                </a:lnTo>
                <a:lnTo>
                  <a:pt x="104" y="14"/>
                </a:lnTo>
                <a:lnTo>
                  <a:pt x="104" y="16"/>
                </a:lnTo>
                <a:lnTo>
                  <a:pt x="104" y="16"/>
                </a:lnTo>
                <a:lnTo>
                  <a:pt x="104" y="16"/>
                </a:lnTo>
                <a:lnTo>
                  <a:pt x="104" y="16"/>
                </a:lnTo>
                <a:lnTo>
                  <a:pt x="104" y="16"/>
                </a:lnTo>
                <a:lnTo>
                  <a:pt x="104" y="16"/>
                </a:lnTo>
                <a:lnTo>
                  <a:pt x="104" y="16"/>
                </a:lnTo>
                <a:lnTo>
                  <a:pt x="104" y="16"/>
                </a:lnTo>
                <a:lnTo>
                  <a:pt x="104" y="16"/>
                </a:lnTo>
                <a:lnTo>
                  <a:pt x="104" y="16"/>
                </a:lnTo>
                <a:lnTo>
                  <a:pt x="104" y="16"/>
                </a:lnTo>
                <a:lnTo>
                  <a:pt x="104" y="16"/>
                </a:lnTo>
                <a:lnTo>
                  <a:pt x="104" y="18"/>
                </a:lnTo>
                <a:lnTo>
                  <a:pt x="104" y="18"/>
                </a:lnTo>
                <a:lnTo>
                  <a:pt x="106" y="18"/>
                </a:lnTo>
                <a:lnTo>
                  <a:pt x="106" y="18"/>
                </a:lnTo>
                <a:lnTo>
                  <a:pt x="106" y="18"/>
                </a:lnTo>
                <a:lnTo>
                  <a:pt x="106" y="18"/>
                </a:lnTo>
                <a:lnTo>
                  <a:pt x="106" y="20"/>
                </a:lnTo>
                <a:lnTo>
                  <a:pt x="106" y="20"/>
                </a:lnTo>
                <a:lnTo>
                  <a:pt x="106" y="20"/>
                </a:lnTo>
                <a:lnTo>
                  <a:pt x="106" y="20"/>
                </a:lnTo>
                <a:lnTo>
                  <a:pt x="106" y="20"/>
                </a:lnTo>
                <a:lnTo>
                  <a:pt x="106" y="20"/>
                </a:lnTo>
                <a:lnTo>
                  <a:pt x="104" y="20"/>
                </a:lnTo>
                <a:lnTo>
                  <a:pt x="104" y="20"/>
                </a:lnTo>
                <a:lnTo>
                  <a:pt x="106" y="20"/>
                </a:lnTo>
                <a:lnTo>
                  <a:pt x="106" y="20"/>
                </a:lnTo>
                <a:lnTo>
                  <a:pt x="106" y="22"/>
                </a:lnTo>
                <a:lnTo>
                  <a:pt x="106" y="22"/>
                </a:lnTo>
                <a:lnTo>
                  <a:pt x="106" y="22"/>
                </a:lnTo>
                <a:lnTo>
                  <a:pt x="106" y="22"/>
                </a:lnTo>
                <a:lnTo>
                  <a:pt x="106" y="22"/>
                </a:lnTo>
                <a:lnTo>
                  <a:pt x="106" y="22"/>
                </a:lnTo>
                <a:lnTo>
                  <a:pt x="106" y="22"/>
                </a:lnTo>
                <a:lnTo>
                  <a:pt x="106" y="22"/>
                </a:lnTo>
                <a:lnTo>
                  <a:pt x="106" y="22"/>
                </a:lnTo>
                <a:lnTo>
                  <a:pt x="106" y="22"/>
                </a:lnTo>
                <a:lnTo>
                  <a:pt x="106" y="22"/>
                </a:lnTo>
                <a:lnTo>
                  <a:pt x="106" y="22"/>
                </a:lnTo>
                <a:lnTo>
                  <a:pt x="106" y="24"/>
                </a:lnTo>
                <a:lnTo>
                  <a:pt x="106" y="24"/>
                </a:lnTo>
                <a:lnTo>
                  <a:pt x="106" y="24"/>
                </a:lnTo>
                <a:lnTo>
                  <a:pt x="106" y="24"/>
                </a:lnTo>
                <a:lnTo>
                  <a:pt x="106" y="24"/>
                </a:lnTo>
                <a:lnTo>
                  <a:pt x="106" y="24"/>
                </a:lnTo>
                <a:lnTo>
                  <a:pt x="108" y="24"/>
                </a:lnTo>
                <a:lnTo>
                  <a:pt x="108" y="24"/>
                </a:lnTo>
                <a:lnTo>
                  <a:pt x="108" y="24"/>
                </a:lnTo>
                <a:lnTo>
                  <a:pt x="108" y="24"/>
                </a:lnTo>
                <a:lnTo>
                  <a:pt x="108" y="26"/>
                </a:lnTo>
                <a:lnTo>
                  <a:pt x="108" y="26"/>
                </a:lnTo>
                <a:lnTo>
                  <a:pt x="108" y="26"/>
                </a:lnTo>
                <a:lnTo>
                  <a:pt x="108" y="26"/>
                </a:lnTo>
                <a:lnTo>
                  <a:pt x="108" y="26"/>
                </a:lnTo>
                <a:lnTo>
                  <a:pt x="108" y="26"/>
                </a:lnTo>
                <a:lnTo>
                  <a:pt x="108" y="26"/>
                </a:lnTo>
                <a:lnTo>
                  <a:pt x="108" y="26"/>
                </a:lnTo>
                <a:lnTo>
                  <a:pt x="108" y="28"/>
                </a:lnTo>
                <a:lnTo>
                  <a:pt x="108" y="28"/>
                </a:lnTo>
                <a:lnTo>
                  <a:pt x="108" y="28"/>
                </a:lnTo>
                <a:lnTo>
                  <a:pt x="108" y="28"/>
                </a:lnTo>
                <a:lnTo>
                  <a:pt x="108" y="28"/>
                </a:lnTo>
                <a:lnTo>
                  <a:pt x="108" y="28"/>
                </a:lnTo>
                <a:lnTo>
                  <a:pt x="108" y="28"/>
                </a:lnTo>
                <a:lnTo>
                  <a:pt x="108" y="28"/>
                </a:lnTo>
                <a:lnTo>
                  <a:pt x="108" y="28"/>
                </a:lnTo>
                <a:lnTo>
                  <a:pt x="108" y="28"/>
                </a:lnTo>
                <a:lnTo>
                  <a:pt x="108" y="28"/>
                </a:lnTo>
                <a:lnTo>
                  <a:pt x="108" y="28"/>
                </a:lnTo>
                <a:lnTo>
                  <a:pt x="108" y="28"/>
                </a:lnTo>
                <a:lnTo>
                  <a:pt x="108" y="28"/>
                </a:lnTo>
                <a:lnTo>
                  <a:pt x="108" y="30"/>
                </a:lnTo>
                <a:lnTo>
                  <a:pt x="108" y="30"/>
                </a:lnTo>
                <a:lnTo>
                  <a:pt x="108" y="30"/>
                </a:lnTo>
                <a:lnTo>
                  <a:pt x="108" y="30"/>
                </a:lnTo>
                <a:lnTo>
                  <a:pt x="108" y="30"/>
                </a:lnTo>
                <a:lnTo>
                  <a:pt x="108" y="30"/>
                </a:lnTo>
                <a:lnTo>
                  <a:pt x="108" y="30"/>
                </a:lnTo>
                <a:lnTo>
                  <a:pt x="108" y="30"/>
                </a:lnTo>
                <a:lnTo>
                  <a:pt x="108" y="30"/>
                </a:lnTo>
                <a:lnTo>
                  <a:pt x="108" y="30"/>
                </a:lnTo>
                <a:lnTo>
                  <a:pt x="108" y="30"/>
                </a:lnTo>
                <a:lnTo>
                  <a:pt x="108" y="30"/>
                </a:lnTo>
                <a:lnTo>
                  <a:pt x="108" y="32"/>
                </a:lnTo>
                <a:lnTo>
                  <a:pt x="108" y="32"/>
                </a:lnTo>
                <a:lnTo>
                  <a:pt x="108" y="32"/>
                </a:lnTo>
                <a:lnTo>
                  <a:pt x="108" y="32"/>
                </a:lnTo>
                <a:lnTo>
                  <a:pt x="108" y="32"/>
                </a:lnTo>
                <a:lnTo>
                  <a:pt x="108" y="32"/>
                </a:lnTo>
                <a:lnTo>
                  <a:pt x="110" y="34"/>
                </a:lnTo>
                <a:lnTo>
                  <a:pt x="110" y="34"/>
                </a:lnTo>
                <a:lnTo>
                  <a:pt x="108" y="34"/>
                </a:lnTo>
                <a:lnTo>
                  <a:pt x="108" y="34"/>
                </a:lnTo>
                <a:lnTo>
                  <a:pt x="108" y="34"/>
                </a:lnTo>
                <a:lnTo>
                  <a:pt x="108" y="34"/>
                </a:lnTo>
                <a:lnTo>
                  <a:pt x="108" y="36"/>
                </a:lnTo>
                <a:lnTo>
                  <a:pt x="108" y="36"/>
                </a:lnTo>
                <a:lnTo>
                  <a:pt x="108" y="36"/>
                </a:lnTo>
                <a:lnTo>
                  <a:pt x="108" y="36"/>
                </a:lnTo>
                <a:lnTo>
                  <a:pt x="108" y="36"/>
                </a:lnTo>
                <a:lnTo>
                  <a:pt x="108" y="36"/>
                </a:lnTo>
                <a:lnTo>
                  <a:pt x="108" y="36"/>
                </a:lnTo>
                <a:lnTo>
                  <a:pt x="108" y="36"/>
                </a:lnTo>
                <a:lnTo>
                  <a:pt x="108" y="36"/>
                </a:lnTo>
                <a:lnTo>
                  <a:pt x="108" y="36"/>
                </a:lnTo>
                <a:lnTo>
                  <a:pt x="110" y="36"/>
                </a:lnTo>
                <a:lnTo>
                  <a:pt x="110" y="36"/>
                </a:lnTo>
                <a:lnTo>
                  <a:pt x="110" y="38"/>
                </a:lnTo>
                <a:lnTo>
                  <a:pt x="110" y="38"/>
                </a:lnTo>
                <a:lnTo>
                  <a:pt x="110" y="38"/>
                </a:lnTo>
                <a:lnTo>
                  <a:pt x="110" y="38"/>
                </a:lnTo>
                <a:lnTo>
                  <a:pt x="110" y="38"/>
                </a:lnTo>
                <a:lnTo>
                  <a:pt x="110" y="38"/>
                </a:lnTo>
                <a:lnTo>
                  <a:pt x="110" y="38"/>
                </a:lnTo>
                <a:lnTo>
                  <a:pt x="110" y="38"/>
                </a:lnTo>
                <a:lnTo>
                  <a:pt x="110" y="38"/>
                </a:lnTo>
                <a:lnTo>
                  <a:pt x="110" y="38"/>
                </a:lnTo>
                <a:lnTo>
                  <a:pt x="112" y="38"/>
                </a:lnTo>
                <a:lnTo>
                  <a:pt x="112" y="38"/>
                </a:lnTo>
                <a:lnTo>
                  <a:pt x="112" y="38"/>
                </a:lnTo>
                <a:lnTo>
                  <a:pt x="112" y="38"/>
                </a:lnTo>
                <a:lnTo>
                  <a:pt x="110" y="40"/>
                </a:lnTo>
                <a:lnTo>
                  <a:pt x="110" y="40"/>
                </a:lnTo>
                <a:lnTo>
                  <a:pt x="110" y="40"/>
                </a:lnTo>
                <a:lnTo>
                  <a:pt x="110" y="40"/>
                </a:lnTo>
                <a:lnTo>
                  <a:pt x="112" y="40"/>
                </a:lnTo>
                <a:lnTo>
                  <a:pt x="112" y="40"/>
                </a:lnTo>
                <a:lnTo>
                  <a:pt x="112" y="42"/>
                </a:lnTo>
                <a:lnTo>
                  <a:pt x="112" y="42"/>
                </a:lnTo>
                <a:lnTo>
                  <a:pt x="112" y="42"/>
                </a:lnTo>
                <a:lnTo>
                  <a:pt x="112" y="42"/>
                </a:lnTo>
                <a:lnTo>
                  <a:pt x="112" y="42"/>
                </a:lnTo>
                <a:lnTo>
                  <a:pt x="112" y="42"/>
                </a:lnTo>
                <a:lnTo>
                  <a:pt x="114" y="44"/>
                </a:lnTo>
                <a:lnTo>
                  <a:pt x="114" y="44"/>
                </a:lnTo>
                <a:lnTo>
                  <a:pt x="114" y="44"/>
                </a:lnTo>
                <a:lnTo>
                  <a:pt x="114" y="44"/>
                </a:lnTo>
                <a:lnTo>
                  <a:pt x="114" y="44"/>
                </a:lnTo>
                <a:lnTo>
                  <a:pt x="114" y="44"/>
                </a:lnTo>
                <a:lnTo>
                  <a:pt x="114" y="44"/>
                </a:lnTo>
                <a:lnTo>
                  <a:pt x="114" y="44"/>
                </a:lnTo>
                <a:lnTo>
                  <a:pt x="114" y="44"/>
                </a:lnTo>
                <a:lnTo>
                  <a:pt x="114" y="44"/>
                </a:lnTo>
                <a:lnTo>
                  <a:pt x="114" y="46"/>
                </a:lnTo>
                <a:lnTo>
                  <a:pt x="114" y="46"/>
                </a:lnTo>
                <a:lnTo>
                  <a:pt x="114" y="46"/>
                </a:lnTo>
                <a:lnTo>
                  <a:pt x="114" y="46"/>
                </a:lnTo>
                <a:lnTo>
                  <a:pt x="114" y="46"/>
                </a:lnTo>
                <a:lnTo>
                  <a:pt x="114" y="46"/>
                </a:lnTo>
                <a:lnTo>
                  <a:pt x="116" y="46"/>
                </a:lnTo>
                <a:lnTo>
                  <a:pt x="116" y="46"/>
                </a:lnTo>
                <a:lnTo>
                  <a:pt x="26" y="46"/>
                </a:lnTo>
                <a:lnTo>
                  <a:pt x="26" y="46"/>
                </a:lnTo>
                <a:lnTo>
                  <a:pt x="26" y="32"/>
                </a:lnTo>
                <a:lnTo>
                  <a:pt x="26" y="32"/>
                </a:lnTo>
                <a:lnTo>
                  <a:pt x="0" y="32"/>
                </a:lnTo>
                <a:lnTo>
                  <a:pt x="0" y="32"/>
                </a:lnTo>
                <a:lnTo>
                  <a:pt x="0" y="0"/>
                </a:lnTo>
                <a:lnTo>
                  <a:pt x="0" y="0"/>
                </a:lnTo>
                <a:lnTo>
                  <a:pt x="74" y="0"/>
                </a:lnTo>
                <a:lnTo>
                  <a:pt x="74"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418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 name="Object 196" hidden="1">
            <a:extLst>
              <a:ext uri="{FF2B5EF4-FFF2-40B4-BE49-F238E27FC236}">
                <a16:creationId xmlns:a16="http://schemas.microsoft.com/office/drawing/2014/main" id="{843853C1-E83B-4D7E-8CDB-2BC41C3B26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97" name="Object 196" hidden="1">
                        <a:extLst>
                          <a:ext uri="{FF2B5EF4-FFF2-40B4-BE49-F238E27FC236}">
                            <a16:creationId xmlns:a16="http://schemas.microsoft.com/office/drawing/2014/main" id="{843853C1-E83B-4D7E-8CDB-2BC41C3B26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EDDA6EB-C162-429A-A1D8-026DC912E252}"/>
              </a:ext>
            </a:extLst>
          </p:cNvPr>
          <p:cNvSpPr>
            <a:spLocks noGrp="1"/>
          </p:cNvSpPr>
          <p:nvPr>
            <p:ph type="title"/>
          </p:nvPr>
        </p:nvSpPr>
        <p:spPr>
          <a:xfrm>
            <a:off x="487901" y="408988"/>
            <a:ext cx="10515600" cy="757646"/>
          </a:xfrm>
        </p:spPr>
        <p:txBody>
          <a:bodyPr vert="horz"/>
          <a:lstStyle/>
          <a:p>
            <a:r>
              <a:rPr lang="en-US" sz="3600" dirty="0">
                <a:latin typeface="Georgia" panose="02040502050405020303" pitchFamily="18" charset="0"/>
              </a:rPr>
              <a:t>Diminishing Access to Specific Services</a:t>
            </a:r>
            <a:endParaRPr lang="en-US" sz="2400" b="1" dirty="0">
              <a:solidFill>
                <a:schemeClr val="tx1">
                  <a:lumMod val="65000"/>
                  <a:lumOff val="35000"/>
                </a:schemeClr>
              </a:solidFill>
              <a:latin typeface="Georgia" panose="02040502050405020303" pitchFamily="18" charset="0"/>
            </a:endParaRPr>
          </a:p>
        </p:txBody>
      </p:sp>
      <p:cxnSp>
        <p:nvCxnSpPr>
          <p:cNvPr id="186" name="Straight Connector 185">
            <a:extLst>
              <a:ext uri="{FF2B5EF4-FFF2-40B4-BE49-F238E27FC236}">
                <a16:creationId xmlns:a16="http://schemas.microsoft.com/office/drawing/2014/main" id="{F5B54F98-441A-4BBE-BFB6-C6909FF2CBE6}"/>
              </a:ext>
            </a:extLst>
          </p:cNvPr>
          <p:cNvCxnSpPr/>
          <p:nvPr/>
        </p:nvCxnSpPr>
        <p:spPr>
          <a:xfrm>
            <a:off x="5925331" y="2232234"/>
            <a:ext cx="0" cy="1828800"/>
          </a:xfrm>
          <a:prstGeom prst="line">
            <a:avLst/>
          </a:prstGeom>
          <a:ln>
            <a:solidFill>
              <a:schemeClr val="tx2">
                <a:lumMod val="40000"/>
                <a:lumOff val="60000"/>
              </a:schemeClr>
            </a:solidFill>
          </a:ln>
        </p:spPr>
        <p:style>
          <a:lnRef idx="1">
            <a:schemeClr val="dk1"/>
          </a:lnRef>
          <a:fillRef idx="0">
            <a:schemeClr val="dk1"/>
          </a:fillRef>
          <a:effectRef idx="0">
            <a:schemeClr val="dk1"/>
          </a:effectRef>
          <a:fontRef idx="minor">
            <a:schemeClr val="tx1"/>
          </a:fontRef>
        </p:style>
      </p:cxnSp>
      <p:sp>
        <p:nvSpPr>
          <p:cNvPr id="192" name="TextBox 191">
            <a:extLst>
              <a:ext uri="{FF2B5EF4-FFF2-40B4-BE49-F238E27FC236}">
                <a16:creationId xmlns:a16="http://schemas.microsoft.com/office/drawing/2014/main" id="{16A9B663-CEBA-4DE5-A2A6-83FAA4180AAC}"/>
              </a:ext>
            </a:extLst>
          </p:cNvPr>
          <p:cNvSpPr txBox="1"/>
          <p:nvPr/>
        </p:nvSpPr>
        <p:spPr>
          <a:xfrm>
            <a:off x="7224796" y="4643096"/>
            <a:ext cx="4080816" cy="408958"/>
          </a:xfrm>
          <a:prstGeom prst="rect">
            <a:avLst/>
          </a:prstGeom>
          <a:noFill/>
        </p:spPr>
        <p:txBody>
          <a:bodyPr wrap="square" rtlCol="0">
            <a:spAutoFit/>
          </a:bodyPr>
          <a:lstStyle/>
          <a:p>
            <a:pPr marL="0" marR="0" lvl="0" indent="0" algn="ctr" defTabSz="457200" rtl="0" eaLnBrk="1" fontAlgn="auto" latinLnBrk="0" hangingPunct="1">
              <a:lnSpc>
                <a:spcPct val="112000"/>
              </a:lnSpc>
              <a:spcBef>
                <a:spcPts val="0"/>
              </a:spcBef>
              <a:spcAft>
                <a:spcPts val="0"/>
              </a:spcAft>
              <a:buClr>
                <a:srgbClr val="00294C"/>
              </a:buClr>
              <a:buSzPct val="70000"/>
              <a:buFontTx/>
              <a:buNone/>
              <a:tabLst/>
              <a:defRPr/>
            </a:pPr>
            <a:r>
              <a:rPr kumimoji="0" lang="en-US" sz="20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Chemotherapy</a:t>
            </a:r>
          </a:p>
        </p:txBody>
      </p:sp>
      <p:sp>
        <p:nvSpPr>
          <p:cNvPr id="183" name="TextBox 182">
            <a:extLst>
              <a:ext uri="{FF2B5EF4-FFF2-40B4-BE49-F238E27FC236}">
                <a16:creationId xmlns:a16="http://schemas.microsoft.com/office/drawing/2014/main" id="{B9A6F920-3C5F-4C87-934C-3B77D4C33CFF}"/>
              </a:ext>
            </a:extLst>
          </p:cNvPr>
          <p:cNvSpPr txBox="1"/>
          <p:nvPr/>
        </p:nvSpPr>
        <p:spPr>
          <a:xfrm>
            <a:off x="136845" y="6556677"/>
            <a:ext cx="7087951"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a:t>
            </a:r>
          </a:p>
        </p:txBody>
      </p:sp>
      <p:sp>
        <p:nvSpPr>
          <p:cNvPr id="184" name="TextBox 183">
            <a:extLst>
              <a:ext uri="{FF2B5EF4-FFF2-40B4-BE49-F238E27FC236}">
                <a16:creationId xmlns:a16="http://schemas.microsoft.com/office/drawing/2014/main" id="{5E038341-23BC-48D3-BA24-485EF87D2E24}"/>
              </a:ext>
            </a:extLst>
          </p:cNvPr>
          <p:cNvSpPr txBox="1"/>
          <p:nvPr/>
        </p:nvSpPr>
        <p:spPr>
          <a:xfrm>
            <a:off x="1368129" y="4599711"/>
            <a:ext cx="3383925" cy="408958"/>
          </a:xfrm>
          <a:prstGeom prst="rect">
            <a:avLst/>
          </a:prstGeom>
          <a:noFill/>
        </p:spPr>
        <p:txBody>
          <a:bodyPr wrap="square" rtlCol="0">
            <a:spAutoFit/>
          </a:bodyPr>
          <a:lstStyle/>
          <a:p>
            <a:pPr marL="0" marR="0" lvl="0" indent="0" algn="ctr" defTabSz="457200" rtl="0" eaLnBrk="1" fontAlgn="auto" latinLnBrk="0" hangingPunct="1">
              <a:lnSpc>
                <a:spcPct val="112000"/>
              </a:lnSpc>
              <a:spcBef>
                <a:spcPts val="0"/>
              </a:spcBef>
              <a:spcAft>
                <a:spcPts val="0"/>
              </a:spcAft>
              <a:buClr>
                <a:srgbClr val="00294C"/>
              </a:buClr>
              <a:buSzPct val="70000"/>
              <a:buFontTx/>
              <a:buNone/>
              <a:tabLst/>
              <a:defRPr/>
            </a:pPr>
            <a:r>
              <a:rPr kumimoji="0" lang="en-US" sz="2000" b="1" i="0" u="none" strike="noStrike" kern="1200" cap="none" spc="0" normalizeH="0" baseline="0" noProof="0" dirty="0">
                <a:ln>
                  <a:noFill/>
                </a:ln>
                <a:solidFill>
                  <a:srgbClr val="00294C"/>
                </a:solidFill>
                <a:effectLst/>
                <a:uLnTx/>
                <a:uFillTx/>
                <a:latin typeface="Segoe UI"/>
                <a:ea typeface="Verdana" panose="020B0604030504040204" pitchFamily="34" charset="0"/>
                <a:cs typeface="Segoe UI" panose="020B0502040204020203" pitchFamily="34" charset="0"/>
              </a:rPr>
              <a:t>Obstetrics</a:t>
            </a:r>
          </a:p>
        </p:txBody>
      </p:sp>
      <p:sp>
        <p:nvSpPr>
          <p:cNvPr id="20" name="TextBox 19">
            <a:extLst>
              <a:ext uri="{FF2B5EF4-FFF2-40B4-BE49-F238E27FC236}">
                <a16:creationId xmlns:a16="http://schemas.microsoft.com/office/drawing/2014/main" id="{A8FF5612-E2C8-1D7F-71A2-AD0CAD9C7B5A}"/>
              </a:ext>
            </a:extLst>
          </p:cNvPr>
          <p:cNvSpPr txBox="1"/>
          <p:nvPr/>
        </p:nvSpPr>
        <p:spPr>
          <a:xfrm>
            <a:off x="1152975" y="5050544"/>
            <a:ext cx="3814231" cy="621452"/>
          </a:xfrm>
          <a:prstGeom prst="rect">
            <a:avLst/>
          </a:prstGeom>
          <a:noFill/>
        </p:spPr>
        <p:txBody>
          <a:bodyPr wrap="square" rtlCol="0">
            <a:spAutoFit/>
          </a:bodyPr>
          <a:lstStyle/>
          <a:p>
            <a:pPr marL="0" marR="0" lvl="0" indent="0" algn="ctr" defTabSz="4572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Between 2011 and 2023, </a:t>
            </a:r>
            <a:r>
              <a:rPr kumimoji="0" lang="en-US" sz="1600" b="1"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293</a:t>
            </a: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 rural hospitals ceased to provide OB services. </a:t>
            </a:r>
            <a:endParaRPr kumimoji="0" lang="en-US" sz="1600" b="1"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endParaRPr>
          </a:p>
        </p:txBody>
      </p:sp>
      <p:grpSp>
        <p:nvGrpSpPr>
          <p:cNvPr id="360" name="Group 359">
            <a:extLst>
              <a:ext uri="{FF2B5EF4-FFF2-40B4-BE49-F238E27FC236}">
                <a16:creationId xmlns:a16="http://schemas.microsoft.com/office/drawing/2014/main" id="{F9BE7338-587F-DF81-59C1-EF96BC0A310B}"/>
              </a:ext>
            </a:extLst>
          </p:cNvPr>
          <p:cNvGrpSpPr/>
          <p:nvPr/>
        </p:nvGrpSpPr>
        <p:grpSpPr>
          <a:xfrm>
            <a:off x="389250" y="1709840"/>
            <a:ext cx="4983480" cy="2834640"/>
            <a:chOff x="4233075" y="1415007"/>
            <a:chExt cx="7496826" cy="4266691"/>
          </a:xfrm>
        </p:grpSpPr>
        <p:sp>
          <p:nvSpPr>
            <p:cNvPr id="361" name="Freeform 43">
              <a:extLst>
                <a:ext uri="{FF2B5EF4-FFF2-40B4-BE49-F238E27FC236}">
                  <a16:creationId xmlns:a16="http://schemas.microsoft.com/office/drawing/2014/main" id="{B4EC8834-E6AC-433E-30C9-6AE938292591}"/>
                </a:ext>
              </a:extLst>
            </p:cNvPr>
            <p:cNvSpPr>
              <a:spLocks/>
            </p:cNvSpPr>
            <p:nvPr/>
          </p:nvSpPr>
          <p:spPr bwMode="auto">
            <a:xfrm>
              <a:off x="11207960" y="2437911"/>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62" name="Freeform 45">
              <a:extLst>
                <a:ext uri="{FF2B5EF4-FFF2-40B4-BE49-F238E27FC236}">
                  <a16:creationId xmlns:a16="http://schemas.microsoft.com/office/drawing/2014/main" id="{D67538AC-B60D-E3C9-D8F6-F443B3ADB12A}"/>
                </a:ext>
              </a:extLst>
            </p:cNvPr>
            <p:cNvSpPr>
              <a:spLocks/>
            </p:cNvSpPr>
            <p:nvPr/>
          </p:nvSpPr>
          <p:spPr bwMode="auto">
            <a:xfrm>
              <a:off x="9204933" y="2013187"/>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3" name="Freeform 56">
              <a:extLst>
                <a:ext uri="{FF2B5EF4-FFF2-40B4-BE49-F238E27FC236}">
                  <a16:creationId xmlns:a16="http://schemas.microsoft.com/office/drawing/2014/main" id="{1DCFB792-B7C9-19E2-52F8-4914160DEE58}"/>
                </a:ext>
              </a:extLst>
            </p:cNvPr>
            <p:cNvSpPr>
              <a:spLocks/>
            </p:cNvSpPr>
            <p:nvPr/>
          </p:nvSpPr>
          <p:spPr bwMode="auto">
            <a:xfrm>
              <a:off x="11104075" y="3018259"/>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4" name="Rectangle 62">
              <a:extLst>
                <a:ext uri="{FF2B5EF4-FFF2-40B4-BE49-F238E27FC236}">
                  <a16:creationId xmlns:a16="http://schemas.microsoft.com/office/drawing/2014/main" id="{B7CD1962-5DC6-077A-2A8B-F2E6511228B2}"/>
                </a:ext>
              </a:extLst>
            </p:cNvPr>
            <p:cNvSpPr>
              <a:spLocks noChangeArrowheads="1"/>
            </p:cNvSpPr>
            <p:nvPr/>
          </p:nvSpPr>
          <p:spPr bwMode="auto">
            <a:xfrm>
              <a:off x="4233075" y="4120595"/>
              <a:ext cx="1641055" cy="1561103"/>
            </a:xfrm>
            <a:prstGeom prst="rect">
              <a:avLst/>
            </a:prstGeom>
            <a:noFill/>
            <a:ln w="3175"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5" name="Wyoming">
              <a:extLst>
                <a:ext uri="{FF2B5EF4-FFF2-40B4-BE49-F238E27FC236}">
                  <a16:creationId xmlns:a16="http://schemas.microsoft.com/office/drawing/2014/main" id="{A3805C0D-74B7-C640-CFE7-4CAFE592B13E}"/>
                </a:ext>
              </a:extLst>
            </p:cNvPr>
            <p:cNvSpPr>
              <a:spLocks/>
            </p:cNvSpPr>
            <p:nvPr/>
          </p:nvSpPr>
          <p:spPr bwMode="auto">
            <a:xfrm>
              <a:off x="6864280" y="2437911"/>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6" name="Wisconsin">
              <a:extLst>
                <a:ext uri="{FF2B5EF4-FFF2-40B4-BE49-F238E27FC236}">
                  <a16:creationId xmlns:a16="http://schemas.microsoft.com/office/drawing/2014/main" id="{C4D77E31-4225-8838-589B-027361E93B20}"/>
                </a:ext>
              </a:extLst>
            </p:cNvPr>
            <p:cNvSpPr>
              <a:spLocks/>
            </p:cNvSpPr>
            <p:nvPr/>
          </p:nvSpPr>
          <p:spPr bwMode="auto">
            <a:xfrm>
              <a:off x="8924119" y="2149358"/>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7" name="West Virginia">
              <a:extLst>
                <a:ext uri="{FF2B5EF4-FFF2-40B4-BE49-F238E27FC236}">
                  <a16:creationId xmlns:a16="http://schemas.microsoft.com/office/drawing/2014/main" id="{46DBCF29-009D-5560-5A62-CC596D7734A5}"/>
                </a:ext>
              </a:extLst>
            </p:cNvPr>
            <p:cNvSpPr>
              <a:spLocks/>
            </p:cNvSpPr>
            <p:nvPr/>
          </p:nvSpPr>
          <p:spPr bwMode="auto">
            <a:xfrm>
              <a:off x="10287607" y="2852907"/>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8" name="Washington DC">
              <a:extLst>
                <a:ext uri="{FF2B5EF4-FFF2-40B4-BE49-F238E27FC236}">
                  <a16:creationId xmlns:a16="http://schemas.microsoft.com/office/drawing/2014/main" id="{D6568049-5B0D-728F-137F-3B8D0B84E8CD}"/>
                </a:ext>
              </a:extLst>
            </p:cNvPr>
            <p:cNvSpPr>
              <a:spLocks/>
            </p:cNvSpPr>
            <p:nvPr/>
          </p:nvSpPr>
          <p:spPr bwMode="auto">
            <a:xfrm>
              <a:off x="10860596" y="2916130"/>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69" name="Washington">
              <a:extLst>
                <a:ext uri="{FF2B5EF4-FFF2-40B4-BE49-F238E27FC236}">
                  <a16:creationId xmlns:a16="http://schemas.microsoft.com/office/drawing/2014/main" id="{0967EC31-1E02-8E2C-9B2D-8979F2962222}"/>
                </a:ext>
              </a:extLst>
            </p:cNvPr>
            <p:cNvSpPr>
              <a:spLocks/>
            </p:cNvSpPr>
            <p:nvPr/>
          </p:nvSpPr>
          <p:spPr bwMode="auto">
            <a:xfrm>
              <a:off x="5577084" y="1578737"/>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0" name="Virgina">
              <a:extLst>
                <a:ext uri="{FF2B5EF4-FFF2-40B4-BE49-F238E27FC236}">
                  <a16:creationId xmlns:a16="http://schemas.microsoft.com/office/drawing/2014/main" id="{0CBB8310-DF64-B86D-C126-79437D9A23B6}"/>
                </a:ext>
              </a:extLst>
            </p:cNvPr>
            <p:cNvSpPr>
              <a:spLocks/>
            </p:cNvSpPr>
            <p:nvPr/>
          </p:nvSpPr>
          <p:spPr bwMode="auto">
            <a:xfrm>
              <a:off x="10326563" y="2917752"/>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1" name="Vermont">
              <a:extLst>
                <a:ext uri="{FF2B5EF4-FFF2-40B4-BE49-F238E27FC236}">
                  <a16:creationId xmlns:a16="http://schemas.microsoft.com/office/drawing/2014/main" id="{76C4E32C-C561-606D-D2E3-890E7B7C395E}"/>
                </a:ext>
              </a:extLst>
            </p:cNvPr>
            <p:cNvSpPr>
              <a:spLocks/>
            </p:cNvSpPr>
            <p:nvPr/>
          </p:nvSpPr>
          <p:spPr bwMode="auto">
            <a:xfrm>
              <a:off x="11027786" y="1846215"/>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rgbClr val="D7D3F6"/>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2" name="Utah">
              <a:extLst>
                <a:ext uri="{FF2B5EF4-FFF2-40B4-BE49-F238E27FC236}">
                  <a16:creationId xmlns:a16="http://schemas.microsoft.com/office/drawing/2014/main" id="{A83CE664-264B-5365-007C-4A070A89D9CB}"/>
                </a:ext>
              </a:extLst>
            </p:cNvPr>
            <p:cNvSpPr>
              <a:spLocks/>
            </p:cNvSpPr>
            <p:nvPr/>
          </p:nvSpPr>
          <p:spPr bwMode="auto">
            <a:xfrm>
              <a:off x="6426017" y="2839939"/>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3" name="Texas">
              <a:extLst>
                <a:ext uri="{FF2B5EF4-FFF2-40B4-BE49-F238E27FC236}">
                  <a16:creationId xmlns:a16="http://schemas.microsoft.com/office/drawing/2014/main" id="{46DA71D7-8DF5-E3EB-A338-A299D61ED863}"/>
                </a:ext>
              </a:extLst>
            </p:cNvPr>
            <p:cNvSpPr>
              <a:spLocks/>
            </p:cNvSpPr>
            <p:nvPr/>
          </p:nvSpPr>
          <p:spPr bwMode="auto">
            <a:xfrm>
              <a:off x="7297675" y="3820694"/>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Segoe UI Semibold"/>
                <a:ea typeface="+mn-ea"/>
                <a:cs typeface="+mn-cs"/>
              </a:endParaRPr>
            </a:p>
          </p:txBody>
        </p:sp>
        <p:sp>
          <p:nvSpPr>
            <p:cNvPr id="374" name="Tennessee">
              <a:extLst>
                <a:ext uri="{FF2B5EF4-FFF2-40B4-BE49-F238E27FC236}">
                  <a16:creationId xmlns:a16="http://schemas.microsoft.com/office/drawing/2014/main" id="{82AE1624-F843-65D5-5246-8B018A9B7FF6}"/>
                </a:ext>
              </a:extLst>
            </p:cNvPr>
            <p:cNvSpPr>
              <a:spLocks/>
            </p:cNvSpPr>
            <p:nvPr/>
          </p:nvSpPr>
          <p:spPr bwMode="auto">
            <a:xfrm>
              <a:off x="9443543" y="3478646"/>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5" name="South Dakota">
              <a:extLst>
                <a:ext uri="{FF2B5EF4-FFF2-40B4-BE49-F238E27FC236}">
                  <a16:creationId xmlns:a16="http://schemas.microsoft.com/office/drawing/2014/main" id="{23114B80-5E6A-F8AB-F341-22779CE32ADE}"/>
                </a:ext>
              </a:extLst>
            </p:cNvPr>
            <p:cNvSpPr>
              <a:spLocks/>
            </p:cNvSpPr>
            <p:nvPr/>
          </p:nvSpPr>
          <p:spPr bwMode="auto">
            <a:xfrm>
              <a:off x="7703474" y="2355235"/>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6" name="South Carolina">
              <a:extLst>
                <a:ext uri="{FF2B5EF4-FFF2-40B4-BE49-F238E27FC236}">
                  <a16:creationId xmlns:a16="http://schemas.microsoft.com/office/drawing/2014/main" id="{380DF9A6-AEE8-296D-BE22-AF4F8A69B5B1}"/>
                </a:ext>
              </a:extLst>
            </p:cNvPr>
            <p:cNvSpPr>
              <a:spLocks/>
            </p:cNvSpPr>
            <p:nvPr/>
          </p:nvSpPr>
          <p:spPr bwMode="auto">
            <a:xfrm>
              <a:off x="10318448" y="3666691"/>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7" name="Rhode Island">
              <a:extLst>
                <a:ext uri="{FF2B5EF4-FFF2-40B4-BE49-F238E27FC236}">
                  <a16:creationId xmlns:a16="http://schemas.microsoft.com/office/drawing/2014/main" id="{8F8B8C2A-71D4-8EC9-4A21-C2D2290EC5C3}"/>
                </a:ext>
              </a:extLst>
            </p:cNvPr>
            <p:cNvSpPr>
              <a:spLocks/>
            </p:cNvSpPr>
            <p:nvPr/>
          </p:nvSpPr>
          <p:spPr bwMode="auto">
            <a:xfrm>
              <a:off x="11352426" y="2272560"/>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8" name="Pennsylvania">
              <a:extLst>
                <a:ext uri="{FF2B5EF4-FFF2-40B4-BE49-F238E27FC236}">
                  <a16:creationId xmlns:a16="http://schemas.microsoft.com/office/drawing/2014/main" id="{F75AF91E-810C-AF57-E312-F22214CF6631}"/>
                </a:ext>
              </a:extLst>
            </p:cNvPr>
            <p:cNvSpPr>
              <a:spLocks/>
            </p:cNvSpPr>
            <p:nvPr/>
          </p:nvSpPr>
          <p:spPr bwMode="auto">
            <a:xfrm>
              <a:off x="10407724" y="2450880"/>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1F1564"/>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79" name="Oregon">
              <a:extLst>
                <a:ext uri="{FF2B5EF4-FFF2-40B4-BE49-F238E27FC236}">
                  <a16:creationId xmlns:a16="http://schemas.microsoft.com/office/drawing/2014/main" id="{E0E93519-FB60-8CD9-8C40-4A72DB473C9C}"/>
                </a:ext>
              </a:extLst>
            </p:cNvPr>
            <p:cNvSpPr>
              <a:spLocks/>
            </p:cNvSpPr>
            <p:nvPr/>
          </p:nvSpPr>
          <p:spPr bwMode="auto">
            <a:xfrm>
              <a:off x="5344967" y="1951585"/>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0" name="Oklahoma">
              <a:extLst>
                <a:ext uri="{FF2B5EF4-FFF2-40B4-BE49-F238E27FC236}">
                  <a16:creationId xmlns:a16="http://schemas.microsoft.com/office/drawing/2014/main" id="{B3F6041D-B3D6-D547-9572-1A2FC89D5136}"/>
                </a:ext>
              </a:extLst>
            </p:cNvPr>
            <p:cNvSpPr>
              <a:spLocks/>
            </p:cNvSpPr>
            <p:nvPr/>
          </p:nvSpPr>
          <p:spPr bwMode="auto">
            <a:xfrm>
              <a:off x="7792750" y="3705597"/>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1" name="Ohio">
              <a:extLst>
                <a:ext uri="{FF2B5EF4-FFF2-40B4-BE49-F238E27FC236}">
                  <a16:creationId xmlns:a16="http://schemas.microsoft.com/office/drawing/2014/main" id="{29612ADE-3E98-B3F3-33F6-B75AB441F5D5}"/>
                </a:ext>
              </a:extLst>
            </p:cNvPr>
            <p:cNvSpPr>
              <a:spLocks/>
            </p:cNvSpPr>
            <p:nvPr/>
          </p:nvSpPr>
          <p:spPr bwMode="auto">
            <a:xfrm>
              <a:off x="9928880" y="2635683"/>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2" name="North Dakota">
              <a:extLst>
                <a:ext uri="{FF2B5EF4-FFF2-40B4-BE49-F238E27FC236}">
                  <a16:creationId xmlns:a16="http://schemas.microsoft.com/office/drawing/2014/main" id="{4E860129-47C5-471D-4494-49928FFE353C}"/>
                </a:ext>
              </a:extLst>
            </p:cNvPr>
            <p:cNvSpPr>
              <a:spLocks/>
            </p:cNvSpPr>
            <p:nvPr/>
          </p:nvSpPr>
          <p:spPr bwMode="auto">
            <a:xfrm>
              <a:off x="7719707" y="1893226"/>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3" name="North Carolina">
              <a:extLst>
                <a:ext uri="{FF2B5EF4-FFF2-40B4-BE49-F238E27FC236}">
                  <a16:creationId xmlns:a16="http://schemas.microsoft.com/office/drawing/2014/main" id="{E1699104-9A4C-E560-1514-51F42714538B}"/>
                </a:ext>
              </a:extLst>
            </p:cNvPr>
            <p:cNvSpPr>
              <a:spLocks/>
            </p:cNvSpPr>
            <p:nvPr/>
          </p:nvSpPr>
          <p:spPr bwMode="auto">
            <a:xfrm>
              <a:off x="10169113" y="3269527"/>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4" name="New York">
              <a:extLst>
                <a:ext uri="{FF2B5EF4-FFF2-40B4-BE49-F238E27FC236}">
                  <a16:creationId xmlns:a16="http://schemas.microsoft.com/office/drawing/2014/main" id="{A45D636D-E89A-C2E9-BC92-5381086C423F}"/>
                </a:ext>
              </a:extLst>
            </p:cNvPr>
            <p:cNvSpPr>
              <a:spLocks/>
            </p:cNvSpPr>
            <p:nvPr/>
          </p:nvSpPr>
          <p:spPr bwMode="auto">
            <a:xfrm>
              <a:off x="10440187" y="1924027"/>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85" name="New Mexico">
              <a:extLst>
                <a:ext uri="{FF2B5EF4-FFF2-40B4-BE49-F238E27FC236}">
                  <a16:creationId xmlns:a16="http://schemas.microsoft.com/office/drawing/2014/main" id="{6DF66015-11F1-D392-FB2D-811D45A008DC}"/>
                </a:ext>
              </a:extLst>
            </p:cNvPr>
            <p:cNvSpPr>
              <a:spLocks/>
            </p:cNvSpPr>
            <p:nvPr/>
          </p:nvSpPr>
          <p:spPr bwMode="auto">
            <a:xfrm>
              <a:off x="6981151" y="3703977"/>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6" name="New Jersey">
              <a:extLst>
                <a:ext uri="{FF2B5EF4-FFF2-40B4-BE49-F238E27FC236}">
                  <a16:creationId xmlns:a16="http://schemas.microsoft.com/office/drawing/2014/main" id="{BD3EC5BD-62F5-7325-2D8C-1C0D418DF045}"/>
                </a:ext>
              </a:extLst>
            </p:cNvPr>
            <p:cNvSpPr>
              <a:spLocks/>
            </p:cNvSpPr>
            <p:nvPr/>
          </p:nvSpPr>
          <p:spPr bwMode="auto">
            <a:xfrm>
              <a:off x="11044018" y="2515723"/>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7" name="New Hampshire">
              <a:extLst>
                <a:ext uri="{FF2B5EF4-FFF2-40B4-BE49-F238E27FC236}">
                  <a16:creationId xmlns:a16="http://schemas.microsoft.com/office/drawing/2014/main" id="{BBB18DD6-4772-47BB-B849-A9410253A4ED}"/>
                </a:ext>
              </a:extLst>
            </p:cNvPr>
            <p:cNvSpPr>
              <a:spLocks/>
            </p:cNvSpPr>
            <p:nvPr/>
          </p:nvSpPr>
          <p:spPr bwMode="auto">
            <a:xfrm>
              <a:off x="11225816" y="1817036"/>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8" name="Nevada">
              <a:extLst>
                <a:ext uri="{FF2B5EF4-FFF2-40B4-BE49-F238E27FC236}">
                  <a16:creationId xmlns:a16="http://schemas.microsoft.com/office/drawing/2014/main" id="{10BAED84-2203-B1C3-69E8-A31DA7368BB7}"/>
                </a:ext>
              </a:extLst>
            </p:cNvPr>
            <p:cNvSpPr>
              <a:spLocks/>
            </p:cNvSpPr>
            <p:nvPr/>
          </p:nvSpPr>
          <p:spPr bwMode="auto">
            <a:xfrm>
              <a:off x="5754013" y="2697283"/>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89" name="Nebraska">
              <a:extLst>
                <a:ext uri="{FF2B5EF4-FFF2-40B4-BE49-F238E27FC236}">
                  <a16:creationId xmlns:a16="http://schemas.microsoft.com/office/drawing/2014/main" id="{2FD78580-B3AD-6C64-66D6-665E4D4A6107}"/>
                </a:ext>
              </a:extLst>
            </p:cNvPr>
            <p:cNvSpPr>
              <a:spLocks/>
            </p:cNvSpPr>
            <p:nvPr/>
          </p:nvSpPr>
          <p:spPr bwMode="auto">
            <a:xfrm>
              <a:off x="7693735" y="2804275"/>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0" name="Montana">
              <a:extLst>
                <a:ext uri="{FF2B5EF4-FFF2-40B4-BE49-F238E27FC236}">
                  <a16:creationId xmlns:a16="http://schemas.microsoft.com/office/drawing/2014/main" id="{12407F8F-7B2C-ED31-14F7-91A6CE17C811}"/>
                </a:ext>
              </a:extLst>
            </p:cNvPr>
            <p:cNvSpPr>
              <a:spLocks/>
            </p:cNvSpPr>
            <p:nvPr/>
          </p:nvSpPr>
          <p:spPr bwMode="auto">
            <a:xfrm>
              <a:off x="6487699" y="1760297"/>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D7D3F6"/>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1" name="Missouri">
              <a:extLst>
                <a:ext uri="{FF2B5EF4-FFF2-40B4-BE49-F238E27FC236}">
                  <a16:creationId xmlns:a16="http://schemas.microsoft.com/office/drawing/2014/main" id="{2A4C5890-86F3-0736-119C-DDA42F4A83EE}"/>
                </a:ext>
              </a:extLst>
            </p:cNvPr>
            <p:cNvSpPr>
              <a:spLocks/>
            </p:cNvSpPr>
            <p:nvPr/>
          </p:nvSpPr>
          <p:spPr bwMode="auto">
            <a:xfrm>
              <a:off x="8679017" y="3123629"/>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2" name="Mississippi">
              <a:extLst>
                <a:ext uri="{FF2B5EF4-FFF2-40B4-BE49-F238E27FC236}">
                  <a16:creationId xmlns:a16="http://schemas.microsoft.com/office/drawing/2014/main" id="{0F036D58-A839-AC32-463A-20483A38A8B4}"/>
                </a:ext>
              </a:extLst>
            </p:cNvPr>
            <p:cNvSpPr>
              <a:spLocks/>
            </p:cNvSpPr>
            <p:nvPr/>
          </p:nvSpPr>
          <p:spPr bwMode="auto">
            <a:xfrm>
              <a:off x="9323427" y="3919581"/>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Segoe UI Semibold"/>
                <a:ea typeface="+mn-ea"/>
                <a:cs typeface="+mn-cs"/>
              </a:endParaRPr>
            </a:p>
          </p:txBody>
        </p:sp>
        <p:sp>
          <p:nvSpPr>
            <p:cNvPr id="393" name="Minnesota">
              <a:extLst>
                <a:ext uri="{FF2B5EF4-FFF2-40B4-BE49-F238E27FC236}">
                  <a16:creationId xmlns:a16="http://schemas.microsoft.com/office/drawing/2014/main" id="{D240E8C9-0AA6-FB59-2DAC-950B48AAE7C4}"/>
                </a:ext>
              </a:extLst>
            </p:cNvPr>
            <p:cNvSpPr>
              <a:spLocks/>
            </p:cNvSpPr>
            <p:nvPr/>
          </p:nvSpPr>
          <p:spPr bwMode="auto">
            <a:xfrm>
              <a:off x="8437160" y="1818656"/>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4" name="Michigan">
              <a:extLst>
                <a:ext uri="{FF2B5EF4-FFF2-40B4-BE49-F238E27FC236}">
                  <a16:creationId xmlns:a16="http://schemas.microsoft.com/office/drawing/2014/main" id="{4F93D910-69F9-CA5C-8D92-F297FC9CA347}"/>
                </a:ext>
              </a:extLst>
            </p:cNvPr>
            <p:cNvSpPr>
              <a:spLocks/>
            </p:cNvSpPr>
            <p:nvPr/>
          </p:nvSpPr>
          <p:spPr bwMode="auto">
            <a:xfrm>
              <a:off x="9667545" y="2202853"/>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5" name="Massachusetts">
              <a:extLst>
                <a:ext uri="{FF2B5EF4-FFF2-40B4-BE49-F238E27FC236}">
                  <a16:creationId xmlns:a16="http://schemas.microsoft.com/office/drawing/2014/main" id="{4FB9B93B-A5A6-1EA0-151B-06F5D967D767}"/>
                </a:ext>
              </a:extLst>
            </p:cNvPr>
            <p:cNvSpPr>
              <a:spLocks/>
            </p:cNvSpPr>
            <p:nvPr/>
          </p:nvSpPr>
          <p:spPr bwMode="auto">
            <a:xfrm>
              <a:off x="11169004" y="2116935"/>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6" name="Maryland">
              <a:extLst>
                <a:ext uri="{FF2B5EF4-FFF2-40B4-BE49-F238E27FC236}">
                  <a16:creationId xmlns:a16="http://schemas.microsoft.com/office/drawing/2014/main" id="{1EC690BD-B1E9-DA82-5A43-8BF3A5CCD9A7}"/>
                </a:ext>
              </a:extLst>
            </p:cNvPr>
            <p:cNvSpPr>
              <a:spLocks/>
            </p:cNvSpPr>
            <p:nvPr/>
          </p:nvSpPr>
          <p:spPr bwMode="auto">
            <a:xfrm>
              <a:off x="10617117" y="2796170"/>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2F1F97"/>
            </a:solidFill>
            <a:ln w="6350" cmpd="sng">
              <a:no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7" name="Maine">
              <a:extLst>
                <a:ext uri="{FF2B5EF4-FFF2-40B4-BE49-F238E27FC236}">
                  <a16:creationId xmlns:a16="http://schemas.microsoft.com/office/drawing/2014/main" id="{CADAD0E6-DD9A-9715-7CB8-5B7BC34DFD71}"/>
                </a:ext>
              </a:extLst>
            </p:cNvPr>
            <p:cNvSpPr>
              <a:spLocks/>
            </p:cNvSpPr>
            <p:nvPr/>
          </p:nvSpPr>
          <p:spPr bwMode="auto">
            <a:xfrm>
              <a:off x="11266395" y="1415007"/>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8" name="Lousiana">
              <a:extLst>
                <a:ext uri="{FF2B5EF4-FFF2-40B4-BE49-F238E27FC236}">
                  <a16:creationId xmlns:a16="http://schemas.microsoft.com/office/drawing/2014/main" id="{0C6D8CDE-F811-8A89-4933-DC9A97D61A0F}"/>
                </a:ext>
              </a:extLst>
            </p:cNvPr>
            <p:cNvSpPr>
              <a:spLocks/>
            </p:cNvSpPr>
            <p:nvPr/>
          </p:nvSpPr>
          <p:spPr bwMode="auto">
            <a:xfrm>
              <a:off x="8977685" y="4268113"/>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99" name="Kentucky">
              <a:extLst>
                <a:ext uri="{FF2B5EF4-FFF2-40B4-BE49-F238E27FC236}">
                  <a16:creationId xmlns:a16="http://schemas.microsoft.com/office/drawing/2014/main" id="{D6457CF1-80B4-D18D-09AE-022332DEA46D}"/>
                </a:ext>
              </a:extLst>
            </p:cNvPr>
            <p:cNvSpPr>
              <a:spLocks/>
            </p:cNvSpPr>
            <p:nvPr/>
          </p:nvSpPr>
          <p:spPr bwMode="auto">
            <a:xfrm>
              <a:off x="9505225" y="3173882"/>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0" name="Kansas">
              <a:extLst>
                <a:ext uri="{FF2B5EF4-FFF2-40B4-BE49-F238E27FC236}">
                  <a16:creationId xmlns:a16="http://schemas.microsoft.com/office/drawing/2014/main" id="{36308EF3-36BB-6F29-C202-BC0594969917}"/>
                </a:ext>
              </a:extLst>
            </p:cNvPr>
            <p:cNvSpPr>
              <a:spLocks/>
            </p:cNvSpPr>
            <p:nvPr/>
          </p:nvSpPr>
          <p:spPr bwMode="auto">
            <a:xfrm>
              <a:off x="7917737" y="3241968"/>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1" name="Iowa">
              <a:extLst>
                <a:ext uri="{FF2B5EF4-FFF2-40B4-BE49-F238E27FC236}">
                  <a16:creationId xmlns:a16="http://schemas.microsoft.com/office/drawing/2014/main" id="{E02F3A4A-4189-E4E4-91F9-574A6F61E9AA}"/>
                </a:ext>
              </a:extLst>
            </p:cNvPr>
            <p:cNvSpPr>
              <a:spLocks/>
            </p:cNvSpPr>
            <p:nvPr/>
          </p:nvSpPr>
          <p:spPr bwMode="auto">
            <a:xfrm>
              <a:off x="8560524" y="2677831"/>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2" name="Indiana">
              <a:extLst>
                <a:ext uri="{FF2B5EF4-FFF2-40B4-BE49-F238E27FC236}">
                  <a16:creationId xmlns:a16="http://schemas.microsoft.com/office/drawing/2014/main" id="{8E961CAB-607B-6624-C4C3-5ABD9ADACD0F}"/>
                </a:ext>
              </a:extLst>
            </p:cNvPr>
            <p:cNvSpPr>
              <a:spLocks/>
            </p:cNvSpPr>
            <p:nvPr/>
          </p:nvSpPr>
          <p:spPr bwMode="auto">
            <a:xfrm>
              <a:off x="9630212" y="2794548"/>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3" name="Illiniois">
              <a:extLst>
                <a:ext uri="{FF2B5EF4-FFF2-40B4-BE49-F238E27FC236}">
                  <a16:creationId xmlns:a16="http://schemas.microsoft.com/office/drawing/2014/main" id="{E9FF35A6-0EAA-A668-0514-F90A12B3629D}"/>
                </a:ext>
              </a:extLst>
            </p:cNvPr>
            <p:cNvSpPr>
              <a:spLocks/>
            </p:cNvSpPr>
            <p:nvPr/>
          </p:nvSpPr>
          <p:spPr bwMode="auto">
            <a:xfrm>
              <a:off x="9190324" y="2766991"/>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1F1564"/>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4" name="Idaho">
              <a:extLst>
                <a:ext uri="{FF2B5EF4-FFF2-40B4-BE49-F238E27FC236}">
                  <a16:creationId xmlns:a16="http://schemas.microsoft.com/office/drawing/2014/main" id="{0D20B748-1CC0-F2EE-CEE6-3F95DE2EA279}"/>
                </a:ext>
              </a:extLst>
            </p:cNvPr>
            <p:cNvSpPr>
              <a:spLocks/>
            </p:cNvSpPr>
            <p:nvPr/>
          </p:nvSpPr>
          <p:spPr bwMode="auto">
            <a:xfrm>
              <a:off x="6195523" y="1740845"/>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5" name="Hawaii">
              <a:extLst>
                <a:ext uri="{FF2B5EF4-FFF2-40B4-BE49-F238E27FC236}">
                  <a16:creationId xmlns:a16="http://schemas.microsoft.com/office/drawing/2014/main" id="{8EFDFB75-CEB3-F7D7-B9A0-E61432C04081}"/>
                </a:ext>
              </a:extLst>
            </p:cNvPr>
            <p:cNvSpPr>
              <a:spLocks/>
            </p:cNvSpPr>
            <p:nvPr/>
          </p:nvSpPr>
          <p:spPr bwMode="auto">
            <a:xfrm>
              <a:off x="5761318" y="4853349"/>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chemeClr val="bg1">
                <a:lumMod val="85000"/>
              </a:schemeClr>
            </a:solidFill>
            <a:ln w="9525" cmpd="sng">
              <a:solidFill>
                <a:sysClr val="window" lastClr="FFFFFF"/>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6" name="Georgia">
              <a:extLst>
                <a:ext uri="{FF2B5EF4-FFF2-40B4-BE49-F238E27FC236}">
                  <a16:creationId xmlns:a16="http://schemas.microsoft.com/office/drawing/2014/main" id="{3BEF4C80-6C39-9D16-285B-F9E766209382}"/>
                </a:ext>
              </a:extLst>
            </p:cNvPr>
            <p:cNvSpPr>
              <a:spLocks/>
            </p:cNvSpPr>
            <p:nvPr/>
          </p:nvSpPr>
          <p:spPr bwMode="auto">
            <a:xfrm>
              <a:off x="10040881" y="3778546"/>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Segoe UI Semibold"/>
                <a:ea typeface="+mn-ea"/>
                <a:cs typeface="+mn-cs"/>
              </a:endParaRPr>
            </a:p>
          </p:txBody>
        </p:sp>
        <p:sp>
          <p:nvSpPr>
            <p:cNvPr id="407" name="Florida">
              <a:extLst>
                <a:ext uri="{FF2B5EF4-FFF2-40B4-BE49-F238E27FC236}">
                  <a16:creationId xmlns:a16="http://schemas.microsoft.com/office/drawing/2014/main" id="{CF9CD677-1DFE-0EB8-161F-5D3E583C5549}"/>
                </a:ext>
              </a:extLst>
            </p:cNvPr>
            <p:cNvSpPr>
              <a:spLocks/>
            </p:cNvSpPr>
            <p:nvPr/>
          </p:nvSpPr>
          <p:spPr bwMode="auto">
            <a:xfrm>
              <a:off x="9867198" y="4373484"/>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150F45"/>
            </a:solidFill>
            <a:ln w="6350" cmpd="sng">
              <a:solidFill>
                <a:sysClr val="window" lastClr="FFFFFF"/>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408" name="Delaware">
              <a:extLst>
                <a:ext uri="{FF2B5EF4-FFF2-40B4-BE49-F238E27FC236}">
                  <a16:creationId xmlns:a16="http://schemas.microsoft.com/office/drawing/2014/main" id="{A19171D0-F518-FA79-46E1-D1836C9F4917}"/>
                </a:ext>
              </a:extLst>
            </p:cNvPr>
            <p:cNvSpPr>
              <a:spLocks/>
            </p:cNvSpPr>
            <p:nvPr/>
          </p:nvSpPr>
          <p:spPr bwMode="auto">
            <a:xfrm>
              <a:off x="11034279" y="2792928"/>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09" name="Connecticut">
              <a:extLst>
                <a:ext uri="{FF2B5EF4-FFF2-40B4-BE49-F238E27FC236}">
                  <a16:creationId xmlns:a16="http://schemas.microsoft.com/office/drawing/2014/main" id="{78879088-6BD0-861D-4CCD-997C232F483E}"/>
                </a:ext>
              </a:extLst>
            </p:cNvPr>
            <p:cNvSpPr>
              <a:spLocks/>
            </p:cNvSpPr>
            <p:nvPr/>
          </p:nvSpPr>
          <p:spPr bwMode="auto">
            <a:xfrm>
              <a:off x="11185236" y="2292013"/>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2F1F97"/>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10" name="Colorado">
              <a:extLst>
                <a:ext uri="{FF2B5EF4-FFF2-40B4-BE49-F238E27FC236}">
                  <a16:creationId xmlns:a16="http://schemas.microsoft.com/office/drawing/2014/main" id="{9E8DE029-1B83-F22F-563B-105F0B738582}"/>
                </a:ext>
              </a:extLst>
            </p:cNvPr>
            <p:cNvSpPr>
              <a:spLocks/>
            </p:cNvSpPr>
            <p:nvPr/>
          </p:nvSpPr>
          <p:spPr bwMode="auto">
            <a:xfrm>
              <a:off x="7049326" y="3074996"/>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11" name="California">
              <a:extLst>
                <a:ext uri="{FF2B5EF4-FFF2-40B4-BE49-F238E27FC236}">
                  <a16:creationId xmlns:a16="http://schemas.microsoft.com/office/drawing/2014/main" id="{F72E3589-D483-44B4-B6AD-2E5D0C75747F}"/>
                </a:ext>
              </a:extLst>
            </p:cNvPr>
            <p:cNvSpPr>
              <a:spLocks/>
            </p:cNvSpPr>
            <p:nvPr/>
          </p:nvSpPr>
          <p:spPr bwMode="auto">
            <a:xfrm>
              <a:off x="5273546" y="2551386"/>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412" name="Arkansas">
              <a:extLst>
                <a:ext uri="{FF2B5EF4-FFF2-40B4-BE49-F238E27FC236}">
                  <a16:creationId xmlns:a16="http://schemas.microsoft.com/office/drawing/2014/main" id="{53687C79-59CB-04F8-C6F0-370D4616A655}"/>
                </a:ext>
              </a:extLst>
            </p:cNvPr>
            <p:cNvSpPr>
              <a:spLocks/>
            </p:cNvSpPr>
            <p:nvPr/>
          </p:nvSpPr>
          <p:spPr bwMode="auto">
            <a:xfrm>
              <a:off x="8877047" y="3687764"/>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13" name="Arizona">
              <a:extLst>
                <a:ext uri="{FF2B5EF4-FFF2-40B4-BE49-F238E27FC236}">
                  <a16:creationId xmlns:a16="http://schemas.microsoft.com/office/drawing/2014/main" id="{561BFAAC-DC50-925A-161D-F6CB5AFF8E0E}"/>
                </a:ext>
              </a:extLst>
            </p:cNvPr>
            <p:cNvSpPr>
              <a:spLocks/>
            </p:cNvSpPr>
            <p:nvPr/>
          </p:nvSpPr>
          <p:spPr bwMode="auto">
            <a:xfrm>
              <a:off x="6237726" y="3611575"/>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887AE3"/>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14" name="Alaska">
              <a:extLst>
                <a:ext uri="{FF2B5EF4-FFF2-40B4-BE49-F238E27FC236}">
                  <a16:creationId xmlns:a16="http://schemas.microsoft.com/office/drawing/2014/main" id="{0883EB2D-13C1-DE77-28E4-13A99F63C2B2}"/>
                </a:ext>
              </a:extLst>
            </p:cNvPr>
            <p:cNvSpPr>
              <a:spLocks/>
            </p:cNvSpPr>
            <p:nvPr/>
          </p:nvSpPr>
          <p:spPr bwMode="auto">
            <a:xfrm>
              <a:off x="4314575" y="4160536"/>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15" name="Alabama">
              <a:extLst>
                <a:ext uri="{FF2B5EF4-FFF2-40B4-BE49-F238E27FC236}">
                  <a16:creationId xmlns:a16="http://schemas.microsoft.com/office/drawing/2014/main" id="{3ED9528D-9FCD-5509-EE87-27DF3753966E}"/>
                </a:ext>
              </a:extLst>
            </p:cNvPr>
            <p:cNvSpPr>
              <a:spLocks/>
            </p:cNvSpPr>
            <p:nvPr/>
          </p:nvSpPr>
          <p:spPr bwMode="auto">
            <a:xfrm>
              <a:off x="9675661" y="3846631"/>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3F2AC9"/>
            </a:solidFill>
            <a:ln w="6350" cmpd="sng">
              <a:solidFill>
                <a:sysClr val="window" lastClr="FFFFFF"/>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nvGrpSpPr>
            <p:cNvPr id="416" name="Group 415">
              <a:extLst>
                <a:ext uri="{FF2B5EF4-FFF2-40B4-BE49-F238E27FC236}">
                  <a16:creationId xmlns:a16="http://schemas.microsoft.com/office/drawing/2014/main" id="{6541D4DF-2087-1358-8737-237759CF6196}"/>
                </a:ext>
              </a:extLst>
            </p:cNvPr>
            <p:cNvGrpSpPr/>
            <p:nvPr/>
          </p:nvGrpSpPr>
          <p:grpSpPr>
            <a:xfrm>
              <a:off x="4934720" y="1578737"/>
              <a:ext cx="6795181" cy="3856487"/>
              <a:chOff x="4934720" y="1578737"/>
              <a:chExt cx="6795181" cy="3856487"/>
            </a:xfrm>
            <a:solidFill>
              <a:schemeClr val="bg1">
                <a:lumMod val="85000"/>
              </a:schemeClr>
            </a:solidFill>
          </p:grpSpPr>
          <p:sp>
            <p:nvSpPr>
              <p:cNvPr id="417" name="Wyoming">
                <a:extLst>
                  <a:ext uri="{FF2B5EF4-FFF2-40B4-BE49-F238E27FC236}">
                    <a16:creationId xmlns:a16="http://schemas.microsoft.com/office/drawing/2014/main" id="{62D6D675-0F89-B831-D9D0-4A855BA79221}"/>
                  </a:ext>
                </a:extLst>
              </p:cNvPr>
              <p:cNvSpPr>
                <a:spLocks noChangeArrowheads="1"/>
              </p:cNvSpPr>
              <p:nvPr/>
            </p:nvSpPr>
            <p:spPr bwMode="auto">
              <a:xfrm>
                <a:off x="7162582" y="2597094"/>
                <a:ext cx="34970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WY</a:t>
                </a:r>
              </a:p>
            </p:txBody>
          </p:sp>
          <p:sp>
            <p:nvSpPr>
              <p:cNvPr id="418" name="Wisconsin">
                <a:extLst>
                  <a:ext uri="{FF2B5EF4-FFF2-40B4-BE49-F238E27FC236}">
                    <a16:creationId xmlns:a16="http://schemas.microsoft.com/office/drawing/2014/main" id="{E7547ADB-25DB-4E1A-1440-ED122552803B}"/>
                  </a:ext>
                </a:extLst>
              </p:cNvPr>
              <p:cNvSpPr>
                <a:spLocks noChangeArrowheads="1"/>
              </p:cNvSpPr>
              <p:nvPr/>
            </p:nvSpPr>
            <p:spPr bwMode="auto">
              <a:xfrm>
                <a:off x="9108164" y="2381194"/>
                <a:ext cx="32886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WI</a:t>
                </a:r>
              </a:p>
            </p:txBody>
          </p:sp>
          <p:sp>
            <p:nvSpPr>
              <p:cNvPr id="419" name="West Virginia">
                <a:extLst>
                  <a:ext uri="{FF2B5EF4-FFF2-40B4-BE49-F238E27FC236}">
                    <a16:creationId xmlns:a16="http://schemas.microsoft.com/office/drawing/2014/main" id="{511386D0-4471-E975-2A92-2C91659DA9DE}"/>
                  </a:ext>
                </a:extLst>
              </p:cNvPr>
              <p:cNvSpPr>
                <a:spLocks noChangeArrowheads="1"/>
              </p:cNvSpPr>
              <p:nvPr/>
            </p:nvSpPr>
            <p:spPr bwMode="auto">
              <a:xfrm>
                <a:off x="10319166" y="3008853"/>
                <a:ext cx="35611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WV</a:t>
                </a:r>
              </a:p>
            </p:txBody>
          </p:sp>
          <p:sp>
            <p:nvSpPr>
              <p:cNvPr id="420" name="Washington">
                <a:extLst>
                  <a:ext uri="{FF2B5EF4-FFF2-40B4-BE49-F238E27FC236}">
                    <a16:creationId xmlns:a16="http://schemas.microsoft.com/office/drawing/2014/main" id="{3AC7D083-0EB7-0E41-9BB6-F3FE777CCABC}"/>
                  </a:ext>
                </a:extLst>
              </p:cNvPr>
              <p:cNvSpPr>
                <a:spLocks noChangeArrowheads="1"/>
              </p:cNvSpPr>
              <p:nvPr/>
            </p:nvSpPr>
            <p:spPr bwMode="auto">
              <a:xfrm>
                <a:off x="5867929" y="1752544"/>
                <a:ext cx="35932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WA</a:t>
                </a:r>
              </a:p>
            </p:txBody>
          </p:sp>
          <p:sp>
            <p:nvSpPr>
              <p:cNvPr id="421" name="Virginia">
                <a:extLst>
                  <a:ext uri="{FF2B5EF4-FFF2-40B4-BE49-F238E27FC236}">
                    <a16:creationId xmlns:a16="http://schemas.microsoft.com/office/drawing/2014/main" id="{41CAFEFA-8860-E880-9367-0296DC5653A4}"/>
                  </a:ext>
                </a:extLst>
              </p:cNvPr>
              <p:cNvSpPr>
                <a:spLocks noChangeArrowheads="1"/>
              </p:cNvSpPr>
              <p:nvPr/>
            </p:nvSpPr>
            <p:spPr bwMode="auto">
              <a:xfrm>
                <a:off x="10660225" y="3046110"/>
                <a:ext cx="32566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Segoe UI"/>
                    <a:ea typeface="+mn-ea"/>
                    <a:cs typeface="Segoe UI" panose="020B0502040204020203" pitchFamily="34" charset="0"/>
                  </a:rPr>
                  <a:t>VA</a:t>
                </a:r>
              </a:p>
            </p:txBody>
          </p:sp>
          <p:sp>
            <p:nvSpPr>
              <p:cNvPr id="422" name="Vermont">
                <a:extLst>
                  <a:ext uri="{FF2B5EF4-FFF2-40B4-BE49-F238E27FC236}">
                    <a16:creationId xmlns:a16="http://schemas.microsoft.com/office/drawing/2014/main" id="{4579B620-FA44-48E6-DE59-D6E51501AAB5}"/>
                  </a:ext>
                </a:extLst>
              </p:cNvPr>
              <p:cNvSpPr>
                <a:spLocks noChangeArrowheads="1"/>
              </p:cNvSpPr>
              <p:nvPr/>
            </p:nvSpPr>
            <p:spPr bwMode="auto">
              <a:xfrm>
                <a:off x="10996304" y="1854332"/>
                <a:ext cx="30321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black"/>
                    </a:solidFill>
                    <a:effectLst/>
                    <a:uLnTx/>
                    <a:uFillTx/>
                    <a:latin typeface="Segoe UI"/>
                    <a:ea typeface="+mn-ea"/>
                    <a:cs typeface="Segoe UI" panose="020B0502040204020203" pitchFamily="34" charset="0"/>
                  </a:rPr>
                  <a:t>VT</a:t>
                </a:r>
              </a:p>
            </p:txBody>
          </p:sp>
          <p:sp>
            <p:nvSpPr>
              <p:cNvPr id="423" name="Utah">
                <a:extLst>
                  <a:ext uri="{FF2B5EF4-FFF2-40B4-BE49-F238E27FC236}">
                    <a16:creationId xmlns:a16="http://schemas.microsoft.com/office/drawing/2014/main" id="{25081CD4-E103-6C60-824A-5A28F4F19235}"/>
                  </a:ext>
                </a:extLst>
              </p:cNvPr>
              <p:cNvSpPr>
                <a:spLocks noChangeArrowheads="1"/>
              </p:cNvSpPr>
              <p:nvPr/>
            </p:nvSpPr>
            <p:spPr bwMode="auto">
              <a:xfrm>
                <a:off x="6656317" y="3173356"/>
                <a:ext cx="319248" cy="215409"/>
              </a:xfrm>
              <a:prstGeom prst="rect">
                <a:avLst/>
              </a:prstGeom>
              <a:grp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UT</a:t>
                </a:r>
              </a:p>
            </p:txBody>
          </p:sp>
          <p:sp>
            <p:nvSpPr>
              <p:cNvPr id="424" name="Texas">
                <a:extLst>
                  <a:ext uri="{FF2B5EF4-FFF2-40B4-BE49-F238E27FC236}">
                    <a16:creationId xmlns:a16="http://schemas.microsoft.com/office/drawing/2014/main" id="{12031819-C5FB-8AE8-6592-F1D8CC3667A6}"/>
                  </a:ext>
                </a:extLst>
              </p:cNvPr>
              <p:cNvSpPr>
                <a:spLocks noChangeArrowheads="1"/>
              </p:cNvSpPr>
              <p:nvPr/>
            </p:nvSpPr>
            <p:spPr bwMode="auto">
              <a:xfrm>
                <a:off x="8103416" y="4397319"/>
                <a:ext cx="30001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TX</a:t>
                </a:r>
              </a:p>
            </p:txBody>
          </p:sp>
          <p:sp>
            <p:nvSpPr>
              <p:cNvPr id="425" name="Tennessee">
                <a:extLst>
                  <a:ext uri="{FF2B5EF4-FFF2-40B4-BE49-F238E27FC236}">
                    <a16:creationId xmlns:a16="http://schemas.microsoft.com/office/drawing/2014/main" id="{C8AC10B1-04A3-000A-CBC1-94CC60C41295}"/>
                  </a:ext>
                </a:extLst>
              </p:cNvPr>
              <p:cNvSpPr>
                <a:spLocks noChangeArrowheads="1"/>
              </p:cNvSpPr>
              <p:nvPr/>
            </p:nvSpPr>
            <p:spPr bwMode="auto">
              <a:xfrm>
                <a:off x="9702790" y="3645417"/>
                <a:ext cx="32405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Verdana" pitchFamily="34" charset="0"/>
                    <a:ea typeface="+mn-ea"/>
                    <a:cs typeface="+mn-cs"/>
                  </a:rPr>
                  <a:t>TN</a:t>
                </a:r>
              </a:p>
            </p:txBody>
          </p:sp>
          <p:sp>
            <p:nvSpPr>
              <p:cNvPr id="426" name="South Dakota">
                <a:extLst>
                  <a:ext uri="{FF2B5EF4-FFF2-40B4-BE49-F238E27FC236}">
                    <a16:creationId xmlns:a16="http://schemas.microsoft.com/office/drawing/2014/main" id="{F2D092A8-9518-33EE-9E12-C11333E5B2A3}"/>
                  </a:ext>
                </a:extLst>
              </p:cNvPr>
              <p:cNvSpPr>
                <a:spLocks noChangeArrowheads="1"/>
              </p:cNvSpPr>
              <p:nvPr/>
            </p:nvSpPr>
            <p:spPr bwMode="auto">
              <a:xfrm>
                <a:off x="7976382" y="2508058"/>
                <a:ext cx="31123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SD</a:t>
                </a:r>
              </a:p>
            </p:txBody>
          </p:sp>
          <p:sp>
            <p:nvSpPr>
              <p:cNvPr id="427" name="South Carolina">
                <a:extLst>
                  <a:ext uri="{FF2B5EF4-FFF2-40B4-BE49-F238E27FC236}">
                    <a16:creationId xmlns:a16="http://schemas.microsoft.com/office/drawing/2014/main" id="{87FADE02-98A7-DC74-5C16-69EE400CB771}"/>
                  </a:ext>
                </a:extLst>
              </p:cNvPr>
              <p:cNvSpPr>
                <a:spLocks noChangeArrowheads="1"/>
              </p:cNvSpPr>
              <p:nvPr/>
            </p:nvSpPr>
            <p:spPr bwMode="auto">
              <a:xfrm>
                <a:off x="10480368" y="3759710"/>
                <a:ext cx="325438"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SC</a:t>
                </a:r>
              </a:p>
            </p:txBody>
          </p:sp>
          <p:sp>
            <p:nvSpPr>
              <p:cNvPr id="428" name="Rhode Island">
                <a:extLst>
                  <a:ext uri="{FF2B5EF4-FFF2-40B4-BE49-F238E27FC236}">
                    <a16:creationId xmlns:a16="http://schemas.microsoft.com/office/drawing/2014/main" id="{A0C1C2DD-9729-699F-F217-8CFD90E10AF0}"/>
                  </a:ext>
                </a:extLst>
              </p:cNvPr>
              <p:cNvSpPr>
                <a:spLocks noChangeArrowheads="1"/>
              </p:cNvSpPr>
              <p:nvPr/>
            </p:nvSpPr>
            <p:spPr bwMode="auto">
              <a:xfrm>
                <a:off x="11457141" y="2319281"/>
                <a:ext cx="27276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RI</a:t>
                </a:r>
              </a:p>
            </p:txBody>
          </p:sp>
          <p:sp>
            <p:nvSpPr>
              <p:cNvPr id="429" name="Pennsylvania">
                <a:extLst>
                  <a:ext uri="{FF2B5EF4-FFF2-40B4-BE49-F238E27FC236}">
                    <a16:creationId xmlns:a16="http://schemas.microsoft.com/office/drawing/2014/main" id="{26964882-36D3-CF31-7FB4-0F748B05F536}"/>
                  </a:ext>
                </a:extLst>
              </p:cNvPr>
              <p:cNvSpPr>
                <a:spLocks noChangeArrowheads="1"/>
              </p:cNvSpPr>
              <p:nvPr/>
            </p:nvSpPr>
            <p:spPr bwMode="auto">
              <a:xfrm>
                <a:off x="10603392" y="2544491"/>
                <a:ext cx="317644"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PA</a:t>
                </a:r>
              </a:p>
            </p:txBody>
          </p:sp>
          <p:sp>
            <p:nvSpPr>
              <p:cNvPr id="430" name="Oregon">
                <a:extLst>
                  <a:ext uri="{FF2B5EF4-FFF2-40B4-BE49-F238E27FC236}">
                    <a16:creationId xmlns:a16="http://schemas.microsoft.com/office/drawing/2014/main" id="{E18960A8-D706-BB8D-786E-0489E424E82A}"/>
                  </a:ext>
                </a:extLst>
              </p:cNvPr>
              <p:cNvSpPr>
                <a:spLocks noChangeArrowheads="1"/>
              </p:cNvSpPr>
              <p:nvPr/>
            </p:nvSpPr>
            <p:spPr bwMode="auto">
              <a:xfrm>
                <a:off x="5720431" y="2236731"/>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OR</a:t>
                </a:r>
              </a:p>
            </p:txBody>
          </p:sp>
          <p:sp>
            <p:nvSpPr>
              <p:cNvPr id="431" name="Oklahoma">
                <a:extLst>
                  <a:ext uri="{FF2B5EF4-FFF2-40B4-BE49-F238E27FC236}">
                    <a16:creationId xmlns:a16="http://schemas.microsoft.com/office/drawing/2014/main" id="{5617091E-46F8-32C4-2892-D04946C5E422}"/>
                  </a:ext>
                </a:extLst>
              </p:cNvPr>
              <p:cNvSpPr>
                <a:spLocks noChangeArrowheads="1"/>
              </p:cNvSpPr>
              <p:nvPr/>
            </p:nvSpPr>
            <p:spPr bwMode="auto">
              <a:xfrm>
                <a:off x="8383463" y="3821056"/>
                <a:ext cx="3304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OK</a:t>
                </a:r>
              </a:p>
            </p:txBody>
          </p:sp>
          <p:sp>
            <p:nvSpPr>
              <p:cNvPr id="432" name="Ohio">
                <a:extLst>
                  <a:ext uri="{FF2B5EF4-FFF2-40B4-BE49-F238E27FC236}">
                    <a16:creationId xmlns:a16="http://schemas.microsoft.com/office/drawing/2014/main" id="{74B76A4A-BF1F-322F-9E26-4E05284AC274}"/>
                  </a:ext>
                </a:extLst>
              </p:cNvPr>
              <p:cNvSpPr>
                <a:spLocks noChangeArrowheads="1"/>
              </p:cNvSpPr>
              <p:nvPr/>
            </p:nvSpPr>
            <p:spPr bwMode="auto">
              <a:xfrm>
                <a:off x="10013081" y="2828100"/>
                <a:ext cx="34169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OH</a:t>
                </a:r>
              </a:p>
            </p:txBody>
          </p:sp>
          <p:sp>
            <p:nvSpPr>
              <p:cNvPr id="433" name="North Dakota">
                <a:extLst>
                  <a:ext uri="{FF2B5EF4-FFF2-40B4-BE49-F238E27FC236}">
                    <a16:creationId xmlns:a16="http://schemas.microsoft.com/office/drawing/2014/main" id="{53158B9E-FBF8-5FC0-525D-CA9641AE3647}"/>
                  </a:ext>
                </a:extLst>
              </p:cNvPr>
              <p:cNvSpPr>
                <a:spLocks noChangeArrowheads="1"/>
              </p:cNvSpPr>
              <p:nvPr/>
            </p:nvSpPr>
            <p:spPr bwMode="auto">
              <a:xfrm>
                <a:off x="7946885" y="2020831"/>
                <a:ext cx="333674"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ND</a:t>
                </a:r>
              </a:p>
            </p:txBody>
          </p:sp>
          <p:sp>
            <p:nvSpPr>
              <p:cNvPr id="434" name="North Carolina">
                <a:extLst>
                  <a:ext uri="{FF2B5EF4-FFF2-40B4-BE49-F238E27FC236}">
                    <a16:creationId xmlns:a16="http://schemas.microsoft.com/office/drawing/2014/main" id="{AF338BB7-C384-7DEE-527C-341CFB71C7A5}"/>
                  </a:ext>
                </a:extLst>
              </p:cNvPr>
              <p:cNvSpPr>
                <a:spLocks noChangeArrowheads="1"/>
              </p:cNvSpPr>
              <p:nvPr/>
            </p:nvSpPr>
            <p:spPr bwMode="auto">
              <a:xfrm>
                <a:off x="10606891" y="3389256"/>
                <a:ext cx="342900"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Verdana" pitchFamily="34" charset="0"/>
                    <a:ea typeface="+mn-ea"/>
                    <a:cs typeface="+mn-cs"/>
                  </a:rPr>
                  <a:t>NC</a:t>
                </a:r>
              </a:p>
            </p:txBody>
          </p:sp>
          <p:sp>
            <p:nvSpPr>
              <p:cNvPr id="435" name="New York">
                <a:extLst>
                  <a:ext uri="{FF2B5EF4-FFF2-40B4-BE49-F238E27FC236}">
                    <a16:creationId xmlns:a16="http://schemas.microsoft.com/office/drawing/2014/main" id="{507152BD-7E9B-6114-2A1D-FE00D59B1CFF}"/>
                  </a:ext>
                </a:extLst>
              </p:cNvPr>
              <p:cNvSpPr>
                <a:spLocks noChangeArrowheads="1"/>
              </p:cNvSpPr>
              <p:nvPr/>
            </p:nvSpPr>
            <p:spPr bwMode="auto">
              <a:xfrm>
                <a:off x="10798851" y="2157228"/>
                <a:ext cx="324056"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NY</a:t>
                </a:r>
              </a:p>
            </p:txBody>
          </p:sp>
          <p:sp>
            <p:nvSpPr>
              <p:cNvPr id="436" name="New Mexico">
                <a:extLst>
                  <a:ext uri="{FF2B5EF4-FFF2-40B4-BE49-F238E27FC236}">
                    <a16:creationId xmlns:a16="http://schemas.microsoft.com/office/drawing/2014/main" id="{F9103A58-57A4-9BB8-5F54-8B721CF616A9}"/>
                  </a:ext>
                </a:extLst>
              </p:cNvPr>
              <p:cNvSpPr>
                <a:spLocks noChangeArrowheads="1"/>
              </p:cNvSpPr>
              <p:nvPr/>
            </p:nvSpPr>
            <p:spPr bwMode="auto">
              <a:xfrm>
                <a:off x="7223928" y="3894081"/>
                <a:ext cx="366713"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NM</a:t>
                </a:r>
              </a:p>
            </p:txBody>
          </p:sp>
          <p:sp>
            <p:nvSpPr>
              <p:cNvPr id="437" name="New Jersey">
                <a:extLst>
                  <a:ext uri="{FF2B5EF4-FFF2-40B4-BE49-F238E27FC236}">
                    <a16:creationId xmlns:a16="http://schemas.microsoft.com/office/drawing/2014/main" id="{1F1DF8A1-D124-AB1F-A6B8-F60B8E6811DD}"/>
                  </a:ext>
                </a:extLst>
              </p:cNvPr>
              <p:cNvSpPr>
                <a:spLocks noChangeArrowheads="1"/>
              </p:cNvSpPr>
              <p:nvPr/>
            </p:nvSpPr>
            <p:spPr bwMode="auto">
              <a:xfrm>
                <a:off x="11008218" y="2548276"/>
                <a:ext cx="30802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NJ</a:t>
                </a:r>
              </a:p>
            </p:txBody>
          </p:sp>
          <p:sp>
            <p:nvSpPr>
              <p:cNvPr id="438" name="New Hampshire">
                <a:extLst>
                  <a:ext uri="{FF2B5EF4-FFF2-40B4-BE49-F238E27FC236}">
                    <a16:creationId xmlns:a16="http://schemas.microsoft.com/office/drawing/2014/main" id="{081B7143-A187-58CC-A138-A868E344B3A2}"/>
                  </a:ext>
                </a:extLst>
              </p:cNvPr>
              <p:cNvSpPr>
                <a:spLocks noChangeArrowheads="1"/>
              </p:cNvSpPr>
              <p:nvPr/>
            </p:nvSpPr>
            <p:spPr bwMode="auto">
              <a:xfrm>
                <a:off x="11136130" y="1963367"/>
                <a:ext cx="33367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NH</a:t>
                </a:r>
              </a:p>
            </p:txBody>
          </p:sp>
          <p:sp>
            <p:nvSpPr>
              <p:cNvPr id="439" name="Nevada">
                <a:extLst>
                  <a:ext uri="{FF2B5EF4-FFF2-40B4-BE49-F238E27FC236}">
                    <a16:creationId xmlns:a16="http://schemas.microsoft.com/office/drawing/2014/main" id="{B9D68E1F-B067-1787-07C0-C11E57BF9857}"/>
                  </a:ext>
                </a:extLst>
              </p:cNvPr>
              <p:cNvSpPr>
                <a:spLocks noChangeArrowheads="1"/>
              </p:cNvSpPr>
              <p:nvPr/>
            </p:nvSpPr>
            <p:spPr bwMode="auto">
              <a:xfrm>
                <a:off x="6009379" y="3028894"/>
                <a:ext cx="32566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NV</a:t>
                </a:r>
              </a:p>
            </p:txBody>
          </p:sp>
          <p:sp>
            <p:nvSpPr>
              <p:cNvPr id="440" name="Nebraska">
                <a:extLst>
                  <a:ext uri="{FF2B5EF4-FFF2-40B4-BE49-F238E27FC236}">
                    <a16:creationId xmlns:a16="http://schemas.microsoft.com/office/drawing/2014/main" id="{9ED8D7C3-8A33-0B53-9CAA-291A6F6CFFAC}"/>
                  </a:ext>
                </a:extLst>
              </p:cNvPr>
              <p:cNvSpPr>
                <a:spLocks noChangeArrowheads="1"/>
              </p:cNvSpPr>
              <p:nvPr/>
            </p:nvSpPr>
            <p:spPr bwMode="auto">
              <a:xfrm>
                <a:off x="8023940" y="2884431"/>
                <a:ext cx="320851"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NE</a:t>
                </a:r>
              </a:p>
            </p:txBody>
          </p:sp>
          <p:sp>
            <p:nvSpPr>
              <p:cNvPr id="441" name="Montana">
                <a:extLst>
                  <a:ext uri="{FF2B5EF4-FFF2-40B4-BE49-F238E27FC236}">
                    <a16:creationId xmlns:a16="http://schemas.microsoft.com/office/drawing/2014/main" id="{C0544469-FD28-D76A-B815-9485240CF977}"/>
                  </a:ext>
                </a:extLst>
              </p:cNvPr>
              <p:cNvSpPr>
                <a:spLocks noChangeArrowheads="1"/>
              </p:cNvSpPr>
              <p:nvPr/>
            </p:nvSpPr>
            <p:spPr bwMode="auto">
              <a:xfrm>
                <a:off x="6945188" y="2020831"/>
                <a:ext cx="33046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MT</a:t>
                </a:r>
              </a:p>
            </p:txBody>
          </p:sp>
          <p:sp>
            <p:nvSpPr>
              <p:cNvPr id="442" name="Missouri">
                <a:extLst>
                  <a:ext uri="{FF2B5EF4-FFF2-40B4-BE49-F238E27FC236}">
                    <a16:creationId xmlns:a16="http://schemas.microsoft.com/office/drawing/2014/main" id="{0A2618B9-E649-742D-A406-A121F749D22A}"/>
                  </a:ext>
                </a:extLst>
              </p:cNvPr>
              <p:cNvSpPr>
                <a:spLocks noChangeArrowheads="1"/>
              </p:cNvSpPr>
              <p:nvPr/>
            </p:nvSpPr>
            <p:spPr bwMode="auto">
              <a:xfrm>
                <a:off x="8879691" y="3317819"/>
                <a:ext cx="366713"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MO</a:t>
                </a:r>
              </a:p>
            </p:txBody>
          </p:sp>
          <p:sp>
            <p:nvSpPr>
              <p:cNvPr id="443" name="Mississippi">
                <a:extLst>
                  <a:ext uri="{FF2B5EF4-FFF2-40B4-BE49-F238E27FC236}">
                    <a16:creationId xmlns:a16="http://schemas.microsoft.com/office/drawing/2014/main" id="{A8975A85-5559-E1DD-4CCA-8CBB90C8C248}"/>
                  </a:ext>
                </a:extLst>
              </p:cNvPr>
              <p:cNvSpPr>
                <a:spLocks noChangeArrowheads="1"/>
              </p:cNvSpPr>
              <p:nvPr/>
            </p:nvSpPr>
            <p:spPr bwMode="auto">
              <a:xfrm>
                <a:off x="9382928" y="4109981"/>
                <a:ext cx="352425"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Verdana" pitchFamily="34" charset="0"/>
                    <a:ea typeface="+mn-ea"/>
                    <a:cs typeface="+mn-cs"/>
                  </a:rPr>
                  <a:t>MS</a:t>
                </a:r>
              </a:p>
            </p:txBody>
          </p:sp>
          <p:sp>
            <p:nvSpPr>
              <p:cNvPr id="444" name="Minnesota">
                <a:extLst>
                  <a:ext uri="{FF2B5EF4-FFF2-40B4-BE49-F238E27FC236}">
                    <a16:creationId xmlns:a16="http://schemas.microsoft.com/office/drawing/2014/main" id="{A48B4703-9217-3968-E48C-FFD3C25B951E}"/>
                  </a:ext>
                </a:extLst>
              </p:cNvPr>
              <p:cNvSpPr>
                <a:spLocks noChangeArrowheads="1"/>
              </p:cNvSpPr>
              <p:nvPr/>
            </p:nvSpPr>
            <p:spPr bwMode="auto">
              <a:xfrm>
                <a:off x="8538378" y="2165294"/>
                <a:ext cx="366713"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MN</a:t>
                </a:r>
              </a:p>
            </p:txBody>
          </p:sp>
          <p:sp>
            <p:nvSpPr>
              <p:cNvPr id="445" name="Michigan">
                <a:extLst>
                  <a:ext uri="{FF2B5EF4-FFF2-40B4-BE49-F238E27FC236}">
                    <a16:creationId xmlns:a16="http://schemas.microsoft.com/office/drawing/2014/main" id="{E461E6AA-A7BC-6A04-DD15-DF6F66C83F8D}"/>
                  </a:ext>
                </a:extLst>
              </p:cNvPr>
              <p:cNvSpPr>
                <a:spLocks noChangeArrowheads="1"/>
              </p:cNvSpPr>
              <p:nvPr/>
            </p:nvSpPr>
            <p:spPr bwMode="auto">
              <a:xfrm>
                <a:off x="9701959" y="2443106"/>
                <a:ext cx="31443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MI</a:t>
                </a:r>
              </a:p>
            </p:txBody>
          </p:sp>
          <p:sp>
            <p:nvSpPr>
              <p:cNvPr id="446" name="Massachusetts">
                <a:extLst>
                  <a:ext uri="{FF2B5EF4-FFF2-40B4-BE49-F238E27FC236}">
                    <a16:creationId xmlns:a16="http://schemas.microsoft.com/office/drawing/2014/main" id="{9543E440-0AA3-23B2-F53F-8F837ED24CC1}"/>
                  </a:ext>
                </a:extLst>
              </p:cNvPr>
              <p:cNvSpPr>
                <a:spLocks noChangeArrowheads="1"/>
              </p:cNvSpPr>
              <p:nvPr/>
            </p:nvSpPr>
            <p:spPr bwMode="auto">
              <a:xfrm>
                <a:off x="11360764" y="1958919"/>
                <a:ext cx="34169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MA</a:t>
                </a:r>
              </a:p>
            </p:txBody>
          </p:sp>
          <p:sp>
            <p:nvSpPr>
              <p:cNvPr id="447" name="Maryland">
                <a:extLst>
                  <a:ext uri="{FF2B5EF4-FFF2-40B4-BE49-F238E27FC236}">
                    <a16:creationId xmlns:a16="http://schemas.microsoft.com/office/drawing/2014/main" id="{4D4782B7-C126-C0B0-F0F7-EB29D643667B}"/>
                  </a:ext>
                </a:extLst>
              </p:cNvPr>
              <p:cNvSpPr>
                <a:spLocks noChangeArrowheads="1"/>
              </p:cNvSpPr>
              <p:nvPr/>
            </p:nvSpPr>
            <p:spPr bwMode="auto">
              <a:xfrm>
                <a:off x="11302525" y="2890680"/>
                <a:ext cx="34810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MD</a:t>
                </a:r>
              </a:p>
            </p:txBody>
          </p:sp>
          <p:sp>
            <p:nvSpPr>
              <p:cNvPr id="448" name="Maine">
                <a:extLst>
                  <a:ext uri="{FF2B5EF4-FFF2-40B4-BE49-F238E27FC236}">
                    <a16:creationId xmlns:a16="http://schemas.microsoft.com/office/drawing/2014/main" id="{9C7260DD-E3D4-FE4D-E3DB-3A7628694D7B}"/>
                  </a:ext>
                </a:extLst>
              </p:cNvPr>
              <p:cNvSpPr>
                <a:spLocks noChangeArrowheads="1"/>
              </p:cNvSpPr>
              <p:nvPr/>
            </p:nvSpPr>
            <p:spPr bwMode="auto">
              <a:xfrm>
                <a:off x="11271563" y="1578737"/>
                <a:ext cx="33527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ME</a:t>
                </a:r>
              </a:p>
            </p:txBody>
          </p:sp>
          <p:sp>
            <p:nvSpPr>
              <p:cNvPr id="449" name="Lousiana">
                <a:extLst>
                  <a:ext uri="{FF2B5EF4-FFF2-40B4-BE49-F238E27FC236}">
                    <a16:creationId xmlns:a16="http://schemas.microsoft.com/office/drawing/2014/main" id="{F85FEBDF-A78B-6ACE-FAC4-92D41B5FB64E}"/>
                  </a:ext>
                </a:extLst>
              </p:cNvPr>
              <p:cNvSpPr>
                <a:spLocks noChangeArrowheads="1"/>
              </p:cNvSpPr>
              <p:nvPr/>
            </p:nvSpPr>
            <p:spPr bwMode="auto">
              <a:xfrm>
                <a:off x="9024105" y="4397319"/>
                <a:ext cx="31283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Verdana" pitchFamily="34" charset="0"/>
                    <a:ea typeface="+mn-ea"/>
                    <a:cs typeface="+mn-cs"/>
                  </a:rPr>
                  <a:t>LA</a:t>
                </a:r>
              </a:p>
            </p:txBody>
          </p:sp>
          <p:sp>
            <p:nvSpPr>
              <p:cNvPr id="450" name="Kentucky">
                <a:extLst>
                  <a:ext uri="{FF2B5EF4-FFF2-40B4-BE49-F238E27FC236}">
                    <a16:creationId xmlns:a16="http://schemas.microsoft.com/office/drawing/2014/main" id="{BB2BE487-3354-CF62-BB4E-CD2164B32049}"/>
                  </a:ext>
                </a:extLst>
              </p:cNvPr>
              <p:cNvSpPr>
                <a:spLocks noChangeArrowheads="1"/>
              </p:cNvSpPr>
              <p:nvPr/>
            </p:nvSpPr>
            <p:spPr bwMode="auto">
              <a:xfrm>
                <a:off x="9910507" y="3251655"/>
                <a:ext cx="317645"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Verdana" pitchFamily="34" charset="0"/>
                    <a:ea typeface="+mn-ea"/>
                    <a:cs typeface="+mn-cs"/>
                  </a:rPr>
                  <a:t>KY</a:t>
                </a:r>
              </a:p>
            </p:txBody>
          </p:sp>
          <p:sp>
            <p:nvSpPr>
              <p:cNvPr id="451" name="Kansas">
                <a:extLst>
                  <a:ext uri="{FF2B5EF4-FFF2-40B4-BE49-F238E27FC236}">
                    <a16:creationId xmlns:a16="http://schemas.microsoft.com/office/drawing/2014/main" id="{19A962DE-7FAC-C589-9809-AF0274C17C1B}"/>
                  </a:ext>
                </a:extLst>
              </p:cNvPr>
              <p:cNvSpPr>
                <a:spLocks noChangeArrowheads="1"/>
              </p:cNvSpPr>
              <p:nvPr/>
            </p:nvSpPr>
            <p:spPr bwMode="auto">
              <a:xfrm>
                <a:off x="8170839" y="3317819"/>
                <a:ext cx="30962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KS</a:t>
                </a:r>
              </a:p>
            </p:txBody>
          </p:sp>
          <p:sp>
            <p:nvSpPr>
              <p:cNvPr id="452" name="Iowa">
                <a:extLst>
                  <a:ext uri="{FF2B5EF4-FFF2-40B4-BE49-F238E27FC236}">
                    <a16:creationId xmlns:a16="http://schemas.microsoft.com/office/drawing/2014/main" id="{3D19F9E3-4715-39BE-1C2D-3E7E93137C1B}"/>
                  </a:ext>
                </a:extLst>
              </p:cNvPr>
              <p:cNvSpPr>
                <a:spLocks noChangeArrowheads="1"/>
              </p:cNvSpPr>
              <p:nvPr/>
            </p:nvSpPr>
            <p:spPr bwMode="auto">
              <a:xfrm>
                <a:off x="8755987" y="2760606"/>
                <a:ext cx="27756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IA</a:t>
                </a:r>
              </a:p>
            </p:txBody>
          </p:sp>
          <p:sp>
            <p:nvSpPr>
              <p:cNvPr id="453" name="Indiana">
                <a:extLst>
                  <a:ext uri="{FF2B5EF4-FFF2-40B4-BE49-F238E27FC236}">
                    <a16:creationId xmlns:a16="http://schemas.microsoft.com/office/drawing/2014/main" id="{05B81693-BD08-5EFF-1FC1-C12DF80BC1DF}"/>
                  </a:ext>
                </a:extLst>
              </p:cNvPr>
              <p:cNvSpPr>
                <a:spLocks noChangeArrowheads="1"/>
              </p:cNvSpPr>
              <p:nvPr/>
            </p:nvSpPr>
            <p:spPr bwMode="auto">
              <a:xfrm>
                <a:off x="9659968" y="2938406"/>
                <a:ext cx="29840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IN</a:t>
                </a:r>
              </a:p>
            </p:txBody>
          </p:sp>
          <p:sp>
            <p:nvSpPr>
              <p:cNvPr id="454" name="Illinois">
                <a:extLst>
                  <a:ext uri="{FF2B5EF4-FFF2-40B4-BE49-F238E27FC236}">
                    <a16:creationId xmlns:a16="http://schemas.microsoft.com/office/drawing/2014/main" id="{EE6B338A-5AFB-ADC5-DDC7-E61610D5ECEE}"/>
                  </a:ext>
                </a:extLst>
              </p:cNvPr>
              <p:cNvSpPr>
                <a:spLocks noChangeArrowheads="1"/>
              </p:cNvSpPr>
              <p:nvPr/>
            </p:nvSpPr>
            <p:spPr bwMode="auto">
              <a:xfrm>
                <a:off x="9329114" y="2957456"/>
                <a:ext cx="269554"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IL</a:t>
                </a:r>
              </a:p>
            </p:txBody>
          </p:sp>
          <p:sp>
            <p:nvSpPr>
              <p:cNvPr id="455" name="Idaho">
                <a:extLst>
                  <a:ext uri="{FF2B5EF4-FFF2-40B4-BE49-F238E27FC236}">
                    <a16:creationId xmlns:a16="http://schemas.microsoft.com/office/drawing/2014/main" id="{CE1FB251-8A44-2A2E-EEF2-C01DD841444F}"/>
                  </a:ext>
                </a:extLst>
              </p:cNvPr>
              <p:cNvSpPr>
                <a:spLocks noChangeArrowheads="1"/>
              </p:cNvSpPr>
              <p:nvPr/>
            </p:nvSpPr>
            <p:spPr bwMode="auto">
              <a:xfrm>
                <a:off x="6350699" y="2438150"/>
                <a:ext cx="29199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ID</a:t>
                </a:r>
              </a:p>
            </p:txBody>
          </p:sp>
          <p:sp>
            <p:nvSpPr>
              <p:cNvPr id="456" name="Hawaii">
                <a:extLst>
                  <a:ext uri="{FF2B5EF4-FFF2-40B4-BE49-F238E27FC236}">
                    <a16:creationId xmlns:a16="http://schemas.microsoft.com/office/drawing/2014/main" id="{28461395-FBA3-06DB-D25D-8B0D93027B5A}"/>
                  </a:ext>
                </a:extLst>
              </p:cNvPr>
              <p:cNvSpPr>
                <a:spLocks noChangeArrowheads="1"/>
              </p:cNvSpPr>
              <p:nvPr/>
            </p:nvSpPr>
            <p:spPr bwMode="auto">
              <a:xfrm>
                <a:off x="6508715" y="5219815"/>
                <a:ext cx="29520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HI</a:t>
                </a:r>
              </a:p>
            </p:txBody>
          </p:sp>
          <p:sp>
            <p:nvSpPr>
              <p:cNvPr id="457" name="Georgia">
                <a:extLst>
                  <a:ext uri="{FF2B5EF4-FFF2-40B4-BE49-F238E27FC236}">
                    <a16:creationId xmlns:a16="http://schemas.microsoft.com/office/drawing/2014/main" id="{62B87E93-8663-A03E-E71A-9608175D3AA1}"/>
                  </a:ext>
                </a:extLst>
              </p:cNvPr>
              <p:cNvSpPr>
                <a:spLocks noChangeArrowheads="1"/>
              </p:cNvSpPr>
              <p:nvPr/>
            </p:nvSpPr>
            <p:spPr bwMode="auto">
              <a:xfrm>
                <a:off x="10103653" y="3965519"/>
                <a:ext cx="346075" cy="214313"/>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GA</a:t>
                </a:r>
              </a:p>
            </p:txBody>
          </p:sp>
          <p:sp>
            <p:nvSpPr>
              <p:cNvPr id="458" name="Florida">
                <a:extLst>
                  <a:ext uri="{FF2B5EF4-FFF2-40B4-BE49-F238E27FC236}">
                    <a16:creationId xmlns:a16="http://schemas.microsoft.com/office/drawing/2014/main" id="{D772D8D6-C52B-0411-6916-050F62B4B509}"/>
                  </a:ext>
                </a:extLst>
              </p:cNvPr>
              <p:cNvSpPr>
                <a:spLocks noChangeArrowheads="1"/>
              </p:cNvSpPr>
              <p:nvPr/>
            </p:nvSpPr>
            <p:spPr bwMode="auto">
              <a:xfrm>
                <a:off x="10471165" y="4541781"/>
                <a:ext cx="301614"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Verdana" pitchFamily="34" charset="0"/>
                    <a:ea typeface="+mn-ea"/>
                    <a:cs typeface="+mn-cs"/>
                  </a:rPr>
                  <a:t>FL</a:t>
                </a:r>
              </a:p>
            </p:txBody>
          </p:sp>
          <p:sp>
            <p:nvSpPr>
              <p:cNvPr id="459" name="Delaware">
                <a:extLst>
                  <a:ext uri="{FF2B5EF4-FFF2-40B4-BE49-F238E27FC236}">
                    <a16:creationId xmlns:a16="http://schemas.microsoft.com/office/drawing/2014/main" id="{4F8CE952-651A-E6EC-4AEC-760B26DD98A6}"/>
                  </a:ext>
                </a:extLst>
              </p:cNvPr>
              <p:cNvSpPr>
                <a:spLocks noChangeArrowheads="1"/>
              </p:cNvSpPr>
              <p:nvPr/>
            </p:nvSpPr>
            <p:spPr bwMode="auto">
              <a:xfrm>
                <a:off x="11168549" y="2780520"/>
                <a:ext cx="30802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DE</a:t>
                </a:r>
              </a:p>
            </p:txBody>
          </p:sp>
          <p:sp>
            <p:nvSpPr>
              <p:cNvPr id="460" name="Connecticut">
                <a:extLst>
                  <a:ext uri="{FF2B5EF4-FFF2-40B4-BE49-F238E27FC236}">
                    <a16:creationId xmlns:a16="http://schemas.microsoft.com/office/drawing/2014/main" id="{E86A8FC9-2A38-0C8D-62D7-EDFFC27ADF1C}"/>
                  </a:ext>
                </a:extLst>
              </p:cNvPr>
              <p:cNvSpPr>
                <a:spLocks noChangeArrowheads="1"/>
              </p:cNvSpPr>
              <p:nvPr/>
            </p:nvSpPr>
            <p:spPr bwMode="auto">
              <a:xfrm>
                <a:off x="11355672" y="2424352"/>
                <a:ext cx="303217"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srgbClr val="000000"/>
                    </a:solidFill>
                    <a:effectLst/>
                    <a:uLnTx/>
                    <a:uFillTx/>
                    <a:latin typeface="Segoe UI"/>
                    <a:ea typeface="+mn-ea"/>
                    <a:cs typeface="Segoe UI" panose="020B0502040204020203" pitchFamily="34" charset="0"/>
                  </a:rPr>
                  <a:t>CT</a:t>
                </a:r>
              </a:p>
            </p:txBody>
          </p:sp>
          <p:sp>
            <p:nvSpPr>
              <p:cNvPr id="461" name="Colorado">
                <a:extLst>
                  <a:ext uri="{FF2B5EF4-FFF2-40B4-BE49-F238E27FC236}">
                    <a16:creationId xmlns:a16="http://schemas.microsoft.com/office/drawing/2014/main" id="{892DD016-01EA-7DBF-9FA5-566F190707E5}"/>
                  </a:ext>
                </a:extLst>
              </p:cNvPr>
              <p:cNvSpPr>
                <a:spLocks noChangeArrowheads="1"/>
              </p:cNvSpPr>
              <p:nvPr/>
            </p:nvSpPr>
            <p:spPr bwMode="auto">
              <a:xfrm>
                <a:off x="7303185" y="3244794"/>
                <a:ext cx="327262"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prstClr val="white"/>
                    </a:solidFill>
                    <a:effectLst/>
                    <a:uLnTx/>
                    <a:uFillTx/>
                    <a:latin typeface="Segoe UI"/>
                    <a:ea typeface="+mn-ea"/>
                    <a:cs typeface="Segoe UI" panose="020B0502040204020203" pitchFamily="34" charset="0"/>
                  </a:rPr>
                  <a:t>CO</a:t>
                </a:r>
              </a:p>
            </p:txBody>
          </p:sp>
          <p:sp>
            <p:nvSpPr>
              <p:cNvPr id="462" name="California">
                <a:extLst>
                  <a:ext uri="{FF2B5EF4-FFF2-40B4-BE49-F238E27FC236}">
                    <a16:creationId xmlns:a16="http://schemas.microsoft.com/office/drawing/2014/main" id="{163634E7-7487-4403-C0FB-618CC52A6529}"/>
                  </a:ext>
                </a:extLst>
              </p:cNvPr>
              <p:cNvSpPr>
                <a:spLocks noChangeArrowheads="1"/>
              </p:cNvSpPr>
              <p:nvPr/>
            </p:nvSpPr>
            <p:spPr bwMode="auto">
              <a:xfrm>
                <a:off x="5504045" y="3271631"/>
                <a:ext cx="320850"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CA</a:t>
                </a:r>
              </a:p>
            </p:txBody>
          </p:sp>
          <p:sp>
            <p:nvSpPr>
              <p:cNvPr id="463" name="Arkansas">
                <a:extLst>
                  <a:ext uri="{FF2B5EF4-FFF2-40B4-BE49-F238E27FC236}">
                    <a16:creationId xmlns:a16="http://schemas.microsoft.com/office/drawing/2014/main" id="{8458D840-70B8-E56D-8097-CB41E8BE3E86}"/>
                  </a:ext>
                </a:extLst>
              </p:cNvPr>
              <p:cNvSpPr>
                <a:spLocks noChangeArrowheads="1"/>
              </p:cNvSpPr>
              <p:nvPr/>
            </p:nvSpPr>
            <p:spPr bwMode="auto">
              <a:xfrm>
                <a:off x="8966961" y="3821056"/>
                <a:ext cx="311233"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AR</a:t>
                </a:r>
              </a:p>
            </p:txBody>
          </p:sp>
          <p:sp>
            <p:nvSpPr>
              <p:cNvPr id="464" name="Arizona">
                <a:extLst>
                  <a:ext uri="{FF2B5EF4-FFF2-40B4-BE49-F238E27FC236}">
                    <a16:creationId xmlns:a16="http://schemas.microsoft.com/office/drawing/2014/main" id="{8BF779FD-0B0C-62E8-751A-5ADD36FDEBBF}"/>
                  </a:ext>
                </a:extLst>
              </p:cNvPr>
              <p:cNvSpPr>
                <a:spLocks noChangeArrowheads="1"/>
              </p:cNvSpPr>
              <p:nvPr/>
            </p:nvSpPr>
            <p:spPr bwMode="auto">
              <a:xfrm>
                <a:off x="6510267" y="3894081"/>
                <a:ext cx="31924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AZ</a:t>
                </a:r>
              </a:p>
            </p:txBody>
          </p:sp>
          <p:sp>
            <p:nvSpPr>
              <p:cNvPr id="465" name="Alaska">
                <a:extLst>
                  <a:ext uri="{FF2B5EF4-FFF2-40B4-BE49-F238E27FC236}">
                    <a16:creationId xmlns:a16="http://schemas.microsoft.com/office/drawing/2014/main" id="{51241EC8-EDA9-11CC-501F-74571A4999A0}"/>
                  </a:ext>
                </a:extLst>
              </p:cNvPr>
              <p:cNvSpPr>
                <a:spLocks noChangeArrowheads="1"/>
              </p:cNvSpPr>
              <p:nvPr/>
            </p:nvSpPr>
            <p:spPr bwMode="auto">
              <a:xfrm>
                <a:off x="4934720" y="4397319"/>
                <a:ext cx="309629"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dirty="0">
                    <a:ln>
                      <a:noFill/>
                    </a:ln>
                    <a:solidFill>
                      <a:srgbClr val="FFFFFF"/>
                    </a:solidFill>
                    <a:effectLst/>
                    <a:uLnTx/>
                    <a:uFillTx/>
                    <a:latin typeface="Segoe UI"/>
                    <a:ea typeface="+mn-ea"/>
                    <a:cs typeface="Segoe UI" panose="020B0502040204020203" pitchFamily="34" charset="0"/>
                  </a:rPr>
                  <a:t>AK</a:t>
                </a:r>
              </a:p>
            </p:txBody>
          </p:sp>
          <p:sp>
            <p:nvSpPr>
              <p:cNvPr id="466" name="Alabama">
                <a:extLst>
                  <a:ext uri="{FF2B5EF4-FFF2-40B4-BE49-F238E27FC236}">
                    <a16:creationId xmlns:a16="http://schemas.microsoft.com/office/drawing/2014/main" id="{E1058F95-7B8A-37D2-54C9-50C9AF4966B2}"/>
                  </a:ext>
                </a:extLst>
              </p:cNvPr>
              <p:cNvSpPr>
                <a:spLocks noChangeArrowheads="1"/>
              </p:cNvSpPr>
              <p:nvPr/>
            </p:nvSpPr>
            <p:spPr bwMode="auto">
              <a:xfrm>
                <a:off x="9758393" y="4036956"/>
                <a:ext cx="298408" cy="215409"/>
              </a:xfrm>
              <a:prstGeom prst="rect">
                <a:avLst/>
              </a:prstGeom>
              <a:noFill/>
              <a:ln>
                <a:noFill/>
              </a:ln>
              <a:effectLst/>
              <a:extLs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0" cap="none" spc="0" normalizeH="0" baseline="0" noProof="0">
                    <a:ln>
                      <a:noFill/>
                    </a:ln>
                    <a:solidFill>
                      <a:prstClr val="white"/>
                    </a:solidFill>
                    <a:effectLst/>
                    <a:uLnTx/>
                    <a:uFillTx/>
                    <a:latin typeface="Segoe UI"/>
                    <a:ea typeface="+mn-ea"/>
                    <a:cs typeface="Segoe UI" panose="020B0502040204020203" pitchFamily="34" charset="0"/>
                  </a:rPr>
                  <a:t>AL</a:t>
                </a:r>
              </a:p>
            </p:txBody>
          </p:sp>
          <p:cxnSp>
            <p:nvCxnSpPr>
              <p:cNvPr id="467" name="Straight Connector 466">
                <a:extLst>
                  <a:ext uri="{FF2B5EF4-FFF2-40B4-BE49-F238E27FC236}">
                    <a16:creationId xmlns:a16="http://schemas.microsoft.com/office/drawing/2014/main" id="{34E85EC1-C128-53E1-241D-F61C44728F88}"/>
                  </a:ext>
                </a:extLst>
              </p:cNvPr>
              <p:cNvCxnSpPr/>
              <p:nvPr/>
            </p:nvCxnSpPr>
            <p:spPr>
              <a:xfrm flipH="1">
                <a:off x="11455946" y="2114634"/>
                <a:ext cx="80513" cy="101319"/>
              </a:xfrm>
              <a:prstGeom prst="line">
                <a:avLst/>
              </a:prstGeom>
              <a:grpFill/>
              <a:ln w="6350" cap="flat" cmpd="sng" algn="ctr">
                <a:solidFill>
                  <a:srgbClr val="00294C"/>
                </a:solidFill>
                <a:prstDash val="solid"/>
                <a:miter lim="800000"/>
              </a:ln>
              <a:effectLst/>
            </p:spPr>
          </p:cxnSp>
          <p:cxnSp>
            <p:nvCxnSpPr>
              <p:cNvPr id="468" name="Straight Connector 467">
                <a:extLst>
                  <a:ext uri="{FF2B5EF4-FFF2-40B4-BE49-F238E27FC236}">
                    <a16:creationId xmlns:a16="http://schemas.microsoft.com/office/drawing/2014/main" id="{2186D6C2-B277-C73F-66E4-BB31F3E9293D}"/>
                  </a:ext>
                </a:extLst>
              </p:cNvPr>
              <p:cNvCxnSpPr>
                <a:cxnSpLocks/>
              </p:cNvCxnSpPr>
              <p:nvPr/>
            </p:nvCxnSpPr>
            <p:spPr>
              <a:xfrm flipH="1" flipV="1">
                <a:off x="11419322" y="2294716"/>
                <a:ext cx="106786" cy="116280"/>
              </a:xfrm>
              <a:prstGeom prst="line">
                <a:avLst/>
              </a:prstGeom>
              <a:grpFill/>
              <a:ln w="6350" cap="flat" cmpd="sng" algn="ctr">
                <a:solidFill>
                  <a:srgbClr val="00294C"/>
                </a:solidFill>
                <a:prstDash val="solid"/>
                <a:miter lim="800000"/>
              </a:ln>
              <a:effectLst/>
            </p:spPr>
          </p:cxnSp>
          <p:cxnSp>
            <p:nvCxnSpPr>
              <p:cNvPr id="469" name="Straight Connector 468">
                <a:extLst>
                  <a:ext uri="{FF2B5EF4-FFF2-40B4-BE49-F238E27FC236}">
                    <a16:creationId xmlns:a16="http://schemas.microsoft.com/office/drawing/2014/main" id="{3842849D-C575-1E34-154B-6A4D88660DC9}"/>
                  </a:ext>
                </a:extLst>
              </p:cNvPr>
              <p:cNvCxnSpPr>
                <a:cxnSpLocks/>
              </p:cNvCxnSpPr>
              <p:nvPr/>
            </p:nvCxnSpPr>
            <p:spPr>
              <a:xfrm flipH="1" flipV="1">
                <a:off x="11359697" y="2349389"/>
                <a:ext cx="106786" cy="116280"/>
              </a:xfrm>
              <a:prstGeom prst="line">
                <a:avLst/>
              </a:prstGeom>
              <a:grpFill/>
              <a:ln w="6350" cap="flat" cmpd="sng" algn="ctr">
                <a:solidFill>
                  <a:srgbClr val="00294C"/>
                </a:solidFill>
                <a:prstDash val="solid"/>
                <a:miter lim="800000"/>
              </a:ln>
              <a:effectLst/>
            </p:spPr>
          </p:cxnSp>
          <p:cxnSp>
            <p:nvCxnSpPr>
              <p:cNvPr id="470" name="Straight Connector 469">
                <a:extLst>
                  <a:ext uri="{FF2B5EF4-FFF2-40B4-BE49-F238E27FC236}">
                    <a16:creationId xmlns:a16="http://schemas.microsoft.com/office/drawing/2014/main" id="{72790BFD-9302-E8B2-58F0-87CFB679E012}"/>
                  </a:ext>
                </a:extLst>
              </p:cNvPr>
              <p:cNvCxnSpPr>
                <a:cxnSpLocks/>
              </p:cNvCxnSpPr>
              <p:nvPr/>
            </p:nvCxnSpPr>
            <p:spPr>
              <a:xfrm flipH="1" flipV="1">
                <a:off x="11108838" y="2870557"/>
                <a:ext cx="124715" cy="31801"/>
              </a:xfrm>
              <a:prstGeom prst="line">
                <a:avLst/>
              </a:prstGeom>
              <a:grpFill/>
              <a:ln w="6350" cap="flat" cmpd="sng" algn="ctr">
                <a:solidFill>
                  <a:srgbClr val="00294C"/>
                </a:solidFill>
                <a:prstDash val="solid"/>
                <a:miter lim="800000"/>
              </a:ln>
              <a:effectLst/>
            </p:spPr>
          </p:cxnSp>
          <p:cxnSp>
            <p:nvCxnSpPr>
              <p:cNvPr id="471" name="Straight Connector 470">
                <a:extLst>
                  <a:ext uri="{FF2B5EF4-FFF2-40B4-BE49-F238E27FC236}">
                    <a16:creationId xmlns:a16="http://schemas.microsoft.com/office/drawing/2014/main" id="{B3657959-0F08-618E-5504-657F6411D799}"/>
                  </a:ext>
                </a:extLst>
              </p:cNvPr>
              <p:cNvCxnSpPr>
                <a:cxnSpLocks/>
              </p:cNvCxnSpPr>
              <p:nvPr/>
            </p:nvCxnSpPr>
            <p:spPr>
              <a:xfrm flipH="1" flipV="1">
                <a:off x="10927148" y="2831688"/>
                <a:ext cx="464918" cy="177093"/>
              </a:xfrm>
              <a:prstGeom prst="line">
                <a:avLst/>
              </a:prstGeom>
              <a:grpFill/>
              <a:ln w="6350" cap="flat" cmpd="sng" algn="ctr">
                <a:solidFill>
                  <a:srgbClr val="00294C"/>
                </a:solidFill>
                <a:prstDash val="solid"/>
                <a:miter lim="800000"/>
              </a:ln>
              <a:effectLst/>
            </p:spPr>
          </p:cxnSp>
        </p:grpSp>
      </p:grpSp>
      <p:grpSp>
        <p:nvGrpSpPr>
          <p:cNvPr id="472" name="State Shapes">
            <a:extLst>
              <a:ext uri="{FF2B5EF4-FFF2-40B4-BE49-F238E27FC236}">
                <a16:creationId xmlns:a16="http://schemas.microsoft.com/office/drawing/2014/main" id="{0EF507E3-58CA-3014-D0F9-84356D47F6D0}"/>
              </a:ext>
            </a:extLst>
          </p:cNvPr>
          <p:cNvGrpSpPr/>
          <p:nvPr/>
        </p:nvGrpSpPr>
        <p:grpSpPr>
          <a:xfrm>
            <a:off x="6378662" y="1798572"/>
            <a:ext cx="4983480" cy="2834640"/>
            <a:chOff x="609598" y="1367242"/>
            <a:chExt cx="7460222" cy="4266691"/>
          </a:xfrm>
          <a:solidFill>
            <a:schemeClr val="tx2">
              <a:lumMod val="20000"/>
              <a:lumOff val="80000"/>
            </a:schemeClr>
          </a:solidFill>
        </p:grpSpPr>
        <p:sp>
          <p:nvSpPr>
            <p:cNvPr id="473" name="Freeform 43">
              <a:extLst>
                <a:ext uri="{FF2B5EF4-FFF2-40B4-BE49-F238E27FC236}">
                  <a16:creationId xmlns:a16="http://schemas.microsoft.com/office/drawing/2014/main" id="{BC60D48F-7532-1B9C-629C-402BA76EFC43}"/>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474" name="Freeform 45">
              <a:extLst>
                <a:ext uri="{FF2B5EF4-FFF2-40B4-BE49-F238E27FC236}">
                  <a16:creationId xmlns:a16="http://schemas.microsoft.com/office/drawing/2014/main" id="{B80B459D-4D12-FB50-0DC0-14F84368DFB8}"/>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5" name="Freeform 56">
              <a:extLst>
                <a:ext uri="{FF2B5EF4-FFF2-40B4-BE49-F238E27FC236}">
                  <a16:creationId xmlns:a16="http://schemas.microsoft.com/office/drawing/2014/main" id="{32B174A5-5A20-CCA3-C097-7614B6B801CD}"/>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6" name="Rectangle 62">
              <a:extLst>
                <a:ext uri="{FF2B5EF4-FFF2-40B4-BE49-F238E27FC236}">
                  <a16:creationId xmlns:a16="http://schemas.microsoft.com/office/drawing/2014/main" id="{F75F3EBF-9FC7-684B-636B-4D76EC82B420}"/>
                </a:ext>
              </a:extLst>
            </p:cNvPr>
            <p:cNvSpPr>
              <a:spLocks noChangeArrowheads="1"/>
            </p:cNvSpPr>
            <p:nvPr/>
          </p:nvSpPr>
          <p:spPr bwMode="auto">
            <a:xfrm>
              <a:off x="609598" y="4072830"/>
              <a:ext cx="1641055" cy="1561103"/>
            </a:xfrm>
            <a:prstGeom prst="rect">
              <a:avLst/>
            </a:prstGeom>
            <a:noFill/>
            <a:ln w="3175"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7" name="Wyoming">
              <a:extLst>
                <a:ext uri="{FF2B5EF4-FFF2-40B4-BE49-F238E27FC236}">
                  <a16:creationId xmlns:a16="http://schemas.microsoft.com/office/drawing/2014/main" id="{4411139E-7749-46A7-BADF-B9E4319095AF}"/>
                </a:ext>
              </a:extLst>
            </p:cNvPr>
            <p:cNvSpPr>
              <a:spLocks/>
            </p:cNvSpPr>
            <p:nvPr/>
          </p:nvSpPr>
          <p:spPr bwMode="auto">
            <a:xfrm>
              <a:off x="3240803" y="2390146"/>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8" name="Wisconsin">
              <a:extLst>
                <a:ext uri="{FF2B5EF4-FFF2-40B4-BE49-F238E27FC236}">
                  <a16:creationId xmlns:a16="http://schemas.microsoft.com/office/drawing/2014/main" id="{E9DBFE99-BC96-8482-8F8E-C1B1C2613EBD}"/>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79" name="West Virginia">
              <a:extLst>
                <a:ext uri="{FF2B5EF4-FFF2-40B4-BE49-F238E27FC236}">
                  <a16:creationId xmlns:a16="http://schemas.microsoft.com/office/drawing/2014/main" id="{160BE897-B62A-2330-653F-F993C034EAAE}"/>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0" name="Washington DC">
              <a:extLst>
                <a:ext uri="{FF2B5EF4-FFF2-40B4-BE49-F238E27FC236}">
                  <a16:creationId xmlns:a16="http://schemas.microsoft.com/office/drawing/2014/main" id="{C410F8E7-08C8-2289-F123-5B605D9C314E}"/>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1" name="Washington">
              <a:extLst>
                <a:ext uri="{FF2B5EF4-FFF2-40B4-BE49-F238E27FC236}">
                  <a16:creationId xmlns:a16="http://schemas.microsoft.com/office/drawing/2014/main" id="{C6D8788C-2AB3-CED8-D948-9547E72E8F42}"/>
                </a:ext>
              </a:extLst>
            </p:cNvPr>
            <p:cNvSpPr>
              <a:spLocks/>
            </p:cNvSpPr>
            <p:nvPr/>
          </p:nvSpPr>
          <p:spPr bwMode="auto">
            <a:xfrm>
              <a:off x="1953607" y="1530972"/>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2" name="Virgina">
              <a:extLst>
                <a:ext uri="{FF2B5EF4-FFF2-40B4-BE49-F238E27FC236}">
                  <a16:creationId xmlns:a16="http://schemas.microsoft.com/office/drawing/2014/main" id="{C4145F3C-F7CA-E9AD-9969-867273E4E7B1}"/>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3" name="Vermont">
              <a:extLst>
                <a:ext uri="{FF2B5EF4-FFF2-40B4-BE49-F238E27FC236}">
                  <a16:creationId xmlns:a16="http://schemas.microsoft.com/office/drawing/2014/main" id="{F05A712E-E324-012A-1FC9-B4A926E3ED68}"/>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4" name="Utah">
              <a:extLst>
                <a:ext uri="{FF2B5EF4-FFF2-40B4-BE49-F238E27FC236}">
                  <a16:creationId xmlns:a16="http://schemas.microsoft.com/office/drawing/2014/main" id="{E28DDA08-AA42-5042-C62C-242A46A79F12}"/>
                </a:ext>
              </a:extLst>
            </p:cNvPr>
            <p:cNvSpPr>
              <a:spLocks/>
            </p:cNvSpPr>
            <p:nvPr/>
          </p:nvSpPr>
          <p:spPr bwMode="auto">
            <a:xfrm>
              <a:off x="2802540" y="2792174"/>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5" name="Texas">
              <a:extLst>
                <a:ext uri="{FF2B5EF4-FFF2-40B4-BE49-F238E27FC236}">
                  <a16:creationId xmlns:a16="http://schemas.microsoft.com/office/drawing/2014/main" id="{3D16A364-4B10-A1F7-8A6D-EB6EE8C13CCC}"/>
                </a:ext>
              </a:extLst>
            </p:cNvPr>
            <p:cNvSpPr>
              <a:spLocks/>
            </p:cNvSpPr>
            <p:nvPr/>
          </p:nvSpPr>
          <p:spPr bwMode="auto">
            <a:xfrm>
              <a:off x="3674198" y="3772929"/>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0A1D20"/>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Segoe UI Semibold"/>
                <a:ea typeface="+mn-ea"/>
                <a:cs typeface="+mn-cs"/>
              </a:endParaRPr>
            </a:p>
          </p:txBody>
        </p:sp>
        <p:sp>
          <p:nvSpPr>
            <p:cNvPr id="486" name="Tennessee">
              <a:extLst>
                <a:ext uri="{FF2B5EF4-FFF2-40B4-BE49-F238E27FC236}">
                  <a16:creationId xmlns:a16="http://schemas.microsoft.com/office/drawing/2014/main" id="{750A26E3-2072-13EB-404E-0F17C486E01E}"/>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7" name="South Dakota">
              <a:extLst>
                <a:ext uri="{FF2B5EF4-FFF2-40B4-BE49-F238E27FC236}">
                  <a16:creationId xmlns:a16="http://schemas.microsoft.com/office/drawing/2014/main" id="{E398E1A2-CEE7-822B-002F-71909BC51F7E}"/>
                </a:ext>
              </a:extLst>
            </p:cNvPr>
            <p:cNvSpPr>
              <a:spLocks/>
            </p:cNvSpPr>
            <p:nvPr/>
          </p:nvSpPr>
          <p:spPr bwMode="auto">
            <a:xfrm>
              <a:off x="4079997" y="2307470"/>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8" name="South Carolina">
              <a:extLst>
                <a:ext uri="{FF2B5EF4-FFF2-40B4-BE49-F238E27FC236}">
                  <a16:creationId xmlns:a16="http://schemas.microsoft.com/office/drawing/2014/main" id="{04FA4F46-E61B-DA60-18F2-E19F5E6A25EC}"/>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89" name="Rhode Island">
              <a:extLst>
                <a:ext uri="{FF2B5EF4-FFF2-40B4-BE49-F238E27FC236}">
                  <a16:creationId xmlns:a16="http://schemas.microsoft.com/office/drawing/2014/main" id="{3ABC34EE-7EF9-7D3E-B9D1-A5DD93E2E202}"/>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0" name="Pennsylvania">
              <a:extLst>
                <a:ext uri="{FF2B5EF4-FFF2-40B4-BE49-F238E27FC236}">
                  <a16:creationId xmlns:a16="http://schemas.microsoft.com/office/drawing/2014/main" id="{16C9C3F3-55E8-FDF1-5AF1-B45E52158AD1}"/>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1" name="Oregon">
              <a:extLst>
                <a:ext uri="{FF2B5EF4-FFF2-40B4-BE49-F238E27FC236}">
                  <a16:creationId xmlns:a16="http://schemas.microsoft.com/office/drawing/2014/main" id="{21207B37-E8A1-ADE9-2E89-A099F4ABE88A}"/>
                </a:ext>
              </a:extLst>
            </p:cNvPr>
            <p:cNvSpPr>
              <a:spLocks/>
            </p:cNvSpPr>
            <p:nvPr/>
          </p:nvSpPr>
          <p:spPr bwMode="auto">
            <a:xfrm>
              <a:off x="1721490" y="1903820"/>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2" name="Oklahoma">
              <a:extLst>
                <a:ext uri="{FF2B5EF4-FFF2-40B4-BE49-F238E27FC236}">
                  <a16:creationId xmlns:a16="http://schemas.microsoft.com/office/drawing/2014/main" id="{7C557469-1207-8A5C-4853-CBEAB6270931}"/>
                </a:ext>
              </a:extLst>
            </p:cNvPr>
            <p:cNvSpPr>
              <a:spLocks/>
            </p:cNvSpPr>
            <p:nvPr/>
          </p:nvSpPr>
          <p:spPr bwMode="auto">
            <a:xfrm>
              <a:off x="4169273" y="3657832"/>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chemeClr val="accent2">
                <a:lumMod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3" name="Ohio">
              <a:extLst>
                <a:ext uri="{FF2B5EF4-FFF2-40B4-BE49-F238E27FC236}">
                  <a16:creationId xmlns:a16="http://schemas.microsoft.com/office/drawing/2014/main" id="{483C5011-6F27-D5A0-F831-8AF58E77B25A}"/>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494" name="North Dakota">
              <a:extLst>
                <a:ext uri="{FF2B5EF4-FFF2-40B4-BE49-F238E27FC236}">
                  <a16:creationId xmlns:a16="http://schemas.microsoft.com/office/drawing/2014/main" id="{567C1331-EC8A-6C58-908E-AE709C3DA8C0}"/>
                </a:ext>
              </a:extLst>
            </p:cNvPr>
            <p:cNvSpPr>
              <a:spLocks/>
            </p:cNvSpPr>
            <p:nvPr/>
          </p:nvSpPr>
          <p:spPr bwMode="auto">
            <a:xfrm>
              <a:off x="4096230" y="1845461"/>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5" name="North Carolina">
              <a:extLst>
                <a:ext uri="{FF2B5EF4-FFF2-40B4-BE49-F238E27FC236}">
                  <a16:creationId xmlns:a16="http://schemas.microsoft.com/office/drawing/2014/main" id="{9C24AC53-9C4C-FC12-92D6-707219E5C48B}"/>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6" name="New York">
              <a:extLst>
                <a:ext uri="{FF2B5EF4-FFF2-40B4-BE49-F238E27FC236}">
                  <a16:creationId xmlns:a16="http://schemas.microsoft.com/office/drawing/2014/main" id="{368F8584-783F-D3BF-6213-033538346305}"/>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dirty="0">
                <a:ln>
                  <a:noFill/>
                </a:ln>
                <a:solidFill>
                  <a:srgbClr val="000000"/>
                </a:solidFill>
                <a:effectLst/>
                <a:uLnTx/>
                <a:uFillTx/>
                <a:latin typeface="Arial" charset="0"/>
                <a:ea typeface="+mn-ea"/>
                <a:cs typeface="+mn-cs"/>
              </a:endParaRPr>
            </a:p>
          </p:txBody>
        </p:sp>
        <p:sp>
          <p:nvSpPr>
            <p:cNvPr id="497" name="New Mexico">
              <a:extLst>
                <a:ext uri="{FF2B5EF4-FFF2-40B4-BE49-F238E27FC236}">
                  <a16:creationId xmlns:a16="http://schemas.microsoft.com/office/drawing/2014/main" id="{5352D550-14A6-19F8-D1E8-AB8DE730BBF6}"/>
                </a:ext>
              </a:extLst>
            </p:cNvPr>
            <p:cNvSpPr>
              <a:spLocks/>
            </p:cNvSpPr>
            <p:nvPr/>
          </p:nvSpPr>
          <p:spPr bwMode="auto">
            <a:xfrm>
              <a:off x="3357674" y="3656212"/>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8" name="New Jersey">
              <a:extLst>
                <a:ext uri="{FF2B5EF4-FFF2-40B4-BE49-F238E27FC236}">
                  <a16:creationId xmlns:a16="http://schemas.microsoft.com/office/drawing/2014/main" id="{6994654B-DD25-DAC7-AF28-6AA681057629}"/>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499" name="New Hampshire">
              <a:extLst>
                <a:ext uri="{FF2B5EF4-FFF2-40B4-BE49-F238E27FC236}">
                  <a16:creationId xmlns:a16="http://schemas.microsoft.com/office/drawing/2014/main" id="{F87AB95A-4CCF-56C2-86B5-BE72E4362159}"/>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0" name="Nevada">
              <a:extLst>
                <a:ext uri="{FF2B5EF4-FFF2-40B4-BE49-F238E27FC236}">
                  <a16:creationId xmlns:a16="http://schemas.microsoft.com/office/drawing/2014/main" id="{408CE39A-3B00-55BD-A5AB-3B0ECED1836F}"/>
                </a:ext>
              </a:extLst>
            </p:cNvPr>
            <p:cNvSpPr>
              <a:spLocks/>
            </p:cNvSpPr>
            <p:nvPr/>
          </p:nvSpPr>
          <p:spPr bwMode="auto">
            <a:xfrm>
              <a:off x="2130536" y="2649518"/>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1" name="Nebraska">
              <a:extLst>
                <a:ext uri="{FF2B5EF4-FFF2-40B4-BE49-F238E27FC236}">
                  <a16:creationId xmlns:a16="http://schemas.microsoft.com/office/drawing/2014/main" id="{A06F1D2B-E11D-8F64-6A54-36D7453D120B}"/>
                </a:ext>
              </a:extLst>
            </p:cNvPr>
            <p:cNvSpPr>
              <a:spLocks/>
            </p:cNvSpPr>
            <p:nvPr/>
          </p:nvSpPr>
          <p:spPr bwMode="auto">
            <a:xfrm>
              <a:off x="4070258" y="2756510"/>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2" name="Montana">
              <a:extLst>
                <a:ext uri="{FF2B5EF4-FFF2-40B4-BE49-F238E27FC236}">
                  <a16:creationId xmlns:a16="http://schemas.microsoft.com/office/drawing/2014/main" id="{13D6911E-E816-3B42-CA2D-598A85702000}"/>
                </a:ext>
              </a:extLst>
            </p:cNvPr>
            <p:cNvSpPr>
              <a:spLocks/>
            </p:cNvSpPr>
            <p:nvPr/>
          </p:nvSpPr>
          <p:spPr bwMode="auto">
            <a:xfrm>
              <a:off x="2864222" y="1712532"/>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503" name="Missouri">
              <a:extLst>
                <a:ext uri="{FF2B5EF4-FFF2-40B4-BE49-F238E27FC236}">
                  <a16:creationId xmlns:a16="http://schemas.microsoft.com/office/drawing/2014/main" id="{729D9C5D-D591-CE3F-84B1-C183EB33268E}"/>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4" name="Mississippi">
              <a:extLst>
                <a:ext uri="{FF2B5EF4-FFF2-40B4-BE49-F238E27FC236}">
                  <a16:creationId xmlns:a16="http://schemas.microsoft.com/office/drawing/2014/main" id="{60E762DA-6E6A-75E7-B415-9792B3246CB6}"/>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0A1D20"/>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Segoe UI Semibold"/>
                <a:ea typeface="+mn-ea"/>
                <a:cs typeface="+mn-cs"/>
              </a:endParaRPr>
            </a:p>
          </p:txBody>
        </p:sp>
        <p:sp>
          <p:nvSpPr>
            <p:cNvPr id="505" name="Minnesota">
              <a:extLst>
                <a:ext uri="{FF2B5EF4-FFF2-40B4-BE49-F238E27FC236}">
                  <a16:creationId xmlns:a16="http://schemas.microsoft.com/office/drawing/2014/main" id="{1976DDE8-2A92-3BA9-3CDE-6614099A1875}"/>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6" name="Michigan">
              <a:extLst>
                <a:ext uri="{FF2B5EF4-FFF2-40B4-BE49-F238E27FC236}">
                  <a16:creationId xmlns:a16="http://schemas.microsoft.com/office/drawing/2014/main" id="{64A22811-4F4C-7119-93B3-3B9C4E6D162C}"/>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7" name="Massachusetts">
              <a:extLst>
                <a:ext uri="{FF2B5EF4-FFF2-40B4-BE49-F238E27FC236}">
                  <a16:creationId xmlns:a16="http://schemas.microsoft.com/office/drawing/2014/main" id="{A55764DE-A6E2-3FC5-633F-2DAB5ABB77EF}"/>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8" name="Maryland">
              <a:extLst>
                <a:ext uri="{FF2B5EF4-FFF2-40B4-BE49-F238E27FC236}">
                  <a16:creationId xmlns:a16="http://schemas.microsoft.com/office/drawing/2014/main" id="{100391D0-B0C4-4F1C-5BF3-AC45372F942D}"/>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chemeClr val="bg1">
                <a:lumMod val="85000"/>
              </a:schemeClr>
            </a:solidFill>
            <a:ln w="6350" cmpd="sng">
              <a:no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09" name="Maine">
              <a:extLst>
                <a:ext uri="{FF2B5EF4-FFF2-40B4-BE49-F238E27FC236}">
                  <a16:creationId xmlns:a16="http://schemas.microsoft.com/office/drawing/2014/main" id="{72CED22D-9594-C518-2916-30D4CB5F301B}"/>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0" name="Lousiana">
              <a:extLst>
                <a:ext uri="{FF2B5EF4-FFF2-40B4-BE49-F238E27FC236}">
                  <a16:creationId xmlns:a16="http://schemas.microsoft.com/office/drawing/2014/main" id="{20FA34CC-92C1-FC4B-DC63-84A06372AF37}"/>
                </a:ext>
              </a:extLst>
            </p:cNvPr>
            <p:cNvSpPr>
              <a:spLocks/>
            </p:cNvSpPr>
            <p:nvPr/>
          </p:nvSpPr>
          <p:spPr bwMode="auto">
            <a:xfrm>
              <a:off x="5354208" y="4220348"/>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1" name="Kentucky">
              <a:extLst>
                <a:ext uri="{FF2B5EF4-FFF2-40B4-BE49-F238E27FC236}">
                  <a16:creationId xmlns:a16="http://schemas.microsoft.com/office/drawing/2014/main" id="{B6157131-1F12-7F01-881C-49E7FFBDCA6F}"/>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2" name="Kansas">
              <a:extLst>
                <a:ext uri="{FF2B5EF4-FFF2-40B4-BE49-F238E27FC236}">
                  <a16:creationId xmlns:a16="http://schemas.microsoft.com/office/drawing/2014/main" id="{FFDB38B8-5CFA-F5C4-2BEF-D67BD4FA1578}"/>
                </a:ext>
              </a:extLst>
            </p:cNvPr>
            <p:cNvSpPr>
              <a:spLocks/>
            </p:cNvSpPr>
            <p:nvPr/>
          </p:nvSpPr>
          <p:spPr bwMode="auto">
            <a:xfrm>
              <a:off x="4294260" y="3194203"/>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513" name="Iowa">
              <a:extLst>
                <a:ext uri="{FF2B5EF4-FFF2-40B4-BE49-F238E27FC236}">
                  <a16:creationId xmlns:a16="http://schemas.microsoft.com/office/drawing/2014/main" id="{B79836DA-E51A-79C5-BE50-BA4F6187F384}"/>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514" name="Indiana">
              <a:extLst>
                <a:ext uri="{FF2B5EF4-FFF2-40B4-BE49-F238E27FC236}">
                  <a16:creationId xmlns:a16="http://schemas.microsoft.com/office/drawing/2014/main" id="{F8668A14-0542-19FE-4803-206098D8C25F}"/>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5" name="Illiniois">
              <a:extLst>
                <a:ext uri="{FF2B5EF4-FFF2-40B4-BE49-F238E27FC236}">
                  <a16:creationId xmlns:a16="http://schemas.microsoft.com/office/drawing/2014/main" id="{D6C99E6F-EC1C-177C-933A-A9E4305E8CF7}"/>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chemeClr val="accent2">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6" name="Idaho">
              <a:extLst>
                <a:ext uri="{FF2B5EF4-FFF2-40B4-BE49-F238E27FC236}">
                  <a16:creationId xmlns:a16="http://schemas.microsoft.com/office/drawing/2014/main" id="{A23145EE-EB47-CDE4-B9AA-A691CB972045}"/>
                </a:ext>
              </a:extLst>
            </p:cNvPr>
            <p:cNvSpPr>
              <a:spLocks/>
            </p:cNvSpPr>
            <p:nvPr/>
          </p:nvSpPr>
          <p:spPr bwMode="auto">
            <a:xfrm>
              <a:off x="2572046" y="1693080"/>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7" name="Hawaii">
              <a:extLst>
                <a:ext uri="{FF2B5EF4-FFF2-40B4-BE49-F238E27FC236}">
                  <a16:creationId xmlns:a16="http://schemas.microsoft.com/office/drawing/2014/main" id="{0D5C360A-7C8D-6316-F48D-21D8E022E033}"/>
                </a:ext>
              </a:extLst>
            </p:cNvPr>
            <p:cNvSpPr>
              <a:spLocks/>
            </p:cNvSpPr>
            <p:nvPr/>
          </p:nvSpPr>
          <p:spPr bwMode="auto">
            <a:xfrm>
              <a:off x="2137841" y="4805584"/>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chemeClr val="accent2">
                <a:lumMod val="40000"/>
                <a:lumOff val="60000"/>
              </a:schemeClr>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18" name="Georgia">
              <a:extLst>
                <a:ext uri="{FF2B5EF4-FFF2-40B4-BE49-F238E27FC236}">
                  <a16:creationId xmlns:a16="http://schemas.microsoft.com/office/drawing/2014/main" id="{9DADD1A3-31D5-626E-53D2-1AEC808E40D2}"/>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chemeClr val="accent2">
                <a:lumMod val="5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Segoe UI Semibold"/>
                <a:ea typeface="+mn-ea"/>
                <a:cs typeface="+mn-cs"/>
              </a:endParaRPr>
            </a:p>
          </p:txBody>
        </p:sp>
        <p:sp>
          <p:nvSpPr>
            <p:cNvPr id="519" name="Florida">
              <a:extLst>
                <a:ext uri="{FF2B5EF4-FFF2-40B4-BE49-F238E27FC236}">
                  <a16:creationId xmlns:a16="http://schemas.microsoft.com/office/drawing/2014/main" id="{5F9FB9D9-70D4-9BA0-C52A-E7BBB206438D}"/>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chemeClr val="accent2">
                <a:lumMod val="5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20" name="Delaware">
              <a:extLst>
                <a:ext uri="{FF2B5EF4-FFF2-40B4-BE49-F238E27FC236}">
                  <a16:creationId xmlns:a16="http://schemas.microsoft.com/office/drawing/2014/main" id="{200AE29A-96E3-5351-E173-81159AEA2F38}"/>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1" name="Connecticut">
              <a:extLst>
                <a:ext uri="{FF2B5EF4-FFF2-40B4-BE49-F238E27FC236}">
                  <a16:creationId xmlns:a16="http://schemas.microsoft.com/office/drawing/2014/main" id="{AE9E281B-3B5E-F870-B77E-E3B753B3016E}"/>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chemeClr val="bg1">
                <a:lumMod val="8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2" name="Colorado">
              <a:extLst>
                <a:ext uri="{FF2B5EF4-FFF2-40B4-BE49-F238E27FC236}">
                  <a16:creationId xmlns:a16="http://schemas.microsoft.com/office/drawing/2014/main" id="{51A99FEC-DB67-56B8-C8EB-C6F9CDFA7D78}"/>
                </a:ext>
              </a:extLst>
            </p:cNvPr>
            <p:cNvSpPr>
              <a:spLocks/>
            </p:cNvSpPr>
            <p:nvPr/>
          </p:nvSpPr>
          <p:spPr bwMode="auto">
            <a:xfrm>
              <a:off x="3425849" y="3027231"/>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chemeClr val="accent2">
                <a:lumMod val="40000"/>
                <a:lumOff val="6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523" name="California">
              <a:extLst>
                <a:ext uri="{FF2B5EF4-FFF2-40B4-BE49-F238E27FC236}">
                  <a16:creationId xmlns:a16="http://schemas.microsoft.com/office/drawing/2014/main" id="{C16BF7E0-2369-6785-C04F-2CF698B9EE07}"/>
                </a:ext>
              </a:extLst>
            </p:cNvPr>
            <p:cNvSpPr>
              <a:spLocks/>
            </p:cNvSpPr>
            <p:nvPr/>
          </p:nvSpPr>
          <p:spPr bwMode="auto">
            <a:xfrm>
              <a:off x="1650069" y="2503621"/>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524" name="Arkansas">
              <a:extLst>
                <a:ext uri="{FF2B5EF4-FFF2-40B4-BE49-F238E27FC236}">
                  <a16:creationId xmlns:a16="http://schemas.microsoft.com/office/drawing/2014/main" id="{77FE4371-6D46-5830-E4C6-14CC3DAAFC50}"/>
                </a:ext>
              </a:extLst>
            </p:cNvPr>
            <p:cNvSpPr>
              <a:spLocks/>
            </p:cNvSpPr>
            <p:nvPr/>
          </p:nvSpPr>
          <p:spPr bwMode="auto">
            <a:xfrm>
              <a:off x="5253570" y="3639999"/>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5" name="Arizona">
              <a:extLst>
                <a:ext uri="{FF2B5EF4-FFF2-40B4-BE49-F238E27FC236}">
                  <a16:creationId xmlns:a16="http://schemas.microsoft.com/office/drawing/2014/main" id="{7F961A63-2788-55AD-8703-29F3841EC621}"/>
                </a:ext>
              </a:extLst>
            </p:cNvPr>
            <p:cNvSpPr>
              <a:spLocks/>
            </p:cNvSpPr>
            <p:nvPr/>
          </p:nvSpPr>
          <p:spPr bwMode="auto">
            <a:xfrm>
              <a:off x="2614249" y="3563810"/>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chemeClr val="accent2">
                <a:lumMod val="60000"/>
                <a:lumOff val="4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6" name="Alaska">
              <a:extLst>
                <a:ext uri="{FF2B5EF4-FFF2-40B4-BE49-F238E27FC236}">
                  <a16:creationId xmlns:a16="http://schemas.microsoft.com/office/drawing/2014/main" id="{56DFD877-405A-B421-748F-9ACCA40E58EF}"/>
                </a:ext>
              </a:extLst>
            </p:cNvPr>
            <p:cNvSpPr>
              <a:spLocks/>
            </p:cNvSpPr>
            <p:nvPr/>
          </p:nvSpPr>
          <p:spPr bwMode="auto">
            <a:xfrm>
              <a:off x="691098" y="4112771"/>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527" name="Alabama">
              <a:extLst>
                <a:ext uri="{FF2B5EF4-FFF2-40B4-BE49-F238E27FC236}">
                  <a16:creationId xmlns:a16="http://schemas.microsoft.com/office/drawing/2014/main" id="{8EA66F91-DABA-E4EE-0BB0-0F58D0EA5559}"/>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chemeClr val="accent2">
                <a:lumMod val="75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528" name="State Abbreviations">
            <a:extLst>
              <a:ext uri="{FF2B5EF4-FFF2-40B4-BE49-F238E27FC236}">
                <a16:creationId xmlns:a16="http://schemas.microsoft.com/office/drawing/2014/main" id="{DD5AE4A6-7F87-1E3A-B757-755807DA3D1D}"/>
              </a:ext>
            </a:extLst>
          </p:cNvPr>
          <p:cNvGrpSpPr/>
          <p:nvPr/>
        </p:nvGrpSpPr>
        <p:grpSpPr>
          <a:xfrm>
            <a:off x="6773459" y="1868295"/>
            <a:ext cx="4664022" cy="2652930"/>
            <a:chOff x="1311242" y="1561331"/>
            <a:chExt cx="6795181" cy="3856487"/>
          </a:xfrm>
        </p:grpSpPr>
        <p:sp>
          <p:nvSpPr>
            <p:cNvPr id="529" name="Wyoming">
              <a:extLst>
                <a:ext uri="{FF2B5EF4-FFF2-40B4-BE49-F238E27FC236}">
                  <a16:creationId xmlns:a16="http://schemas.microsoft.com/office/drawing/2014/main" id="{9B890897-18AC-3651-0390-F5A3015FF623}"/>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WY</a:t>
              </a:r>
            </a:p>
          </p:txBody>
        </p:sp>
        <p:sp>
          <p:nvSpPr>
            <p:cNvPr id="530" name="Wisconsin">
              <a:extLst>
                <a:ext uri="{FF2B5EF4-FFF2-40B4-BE49-F238E27FC236}">
                  <a16:creationId xmlns:a16="http://schemas.microsoft.com/office/drawing/2014/main" id="{67C916D6-204A-EB73-B711-41F8BF50D419}"/>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WI</a:t>
              </a:r>
            </a:p>
          </p:txBody>
        </p:sp>
        <p:sp>
          <p:nvSpPr>
            <p:cNvPr id="531" name="West Virginia">
              <a:extLst>
                <a:ext uri="{FF2B5EF4-FFF2-40B4-BE49-F238E27FC236}">
                  <a16:creationId xmlns:a16="http://schemas.microsoft.com/office/drawing/2014/main" id="{757F42EB-08E8-69C5-CC42-83F492E31E85}"/>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WV</a:t>
              </a:r>
            </a:p>
          </p:txBody>
        </p:sp>
        <p:sp>
          <p:nvSpPr>
            <p:cNvPr id="532" name="Washington">
              <a:extLst>
                <a:ext uri="{FF2B5EF4-FFF2-40B4-BE49-F238E27FC236}">
                  <a16:creationId xmlns:a16="http://schemas.microsoft.com/office/drawing/2014/main" id="{A789BB1D-EA7B-8623-F6FC-F53AA2E1D68C}"/>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WA</a:t>
              </a:r>
            </a:p>
          </p:txBody>
        </p:sp>
        <p:sp>
          <p:nvSpPr>
            <p:cNvPr id="533" name="Virginia">
              <a:extLst>
                <a:ext uri="{FF2B5EF4-FFF2-40B4-BE49-F238E27FC236}">
                  <a16:creationId xmlns:a16="http://schemas.microsoft.com/office/drawing/2014/main" id="{B1DA3488-736B-4323-0A8C-3224BD23765E}"/>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VA</a:t>
              </a:r>
            </a:p>
          </p:txBody>
        </p:sp>
        <p:sp>
          <p:nvSpPr>
            <p:cNvPr id="534" name="Vermont">
              <a:extLst>
                <a:ext uri="{FF2B5EF4-FFF2-40B4-BE49-F238E27FC236}">
                  <a16:creationId xmlns:a16="http://schemas.microsoft.com/office/drawing/2014/main" id="{CC0667AC-CD26-E658-9BD9-E174965D782F}"/>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VT</a:t>
              </a:r>
            </a:p>
          </p:txBody>
        </p:sp>
        <p:sp>
          <p:nvSpPr>
            <p:cNvPr id="535" name="Utah">
              <a:extLst>
                <a:ext uri="{FF2B5EF4-FFF2-40B4-BE49-F238E27FC236}">
                  <a16:creationId xmlns:a16="http://schemas.microsoft.com/office/drawing/2014/main" id="{BE0EF56A-36A2-CDA7-DBA1-82EC5C8D564E}"/>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UT</a:t>
              </a:r>
            </a:p>
          </p:txBody>
        </p:sp>
        <p:sp>
          <p:nvSpPr>
            <p:cNvPr id="536" name="Texas">
              <a:extLst>
                <a:ext uri="{FF2B5EF4-FFF2-40B4-BE49-F238E27FC236}">
                  <a16:creationId xmlns:a16="http://schemas.microsoft.com/office/drawing/2014/main" id="{662E6FFB-142D-EF59-A00D-DCB3DF614D3B}"/>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TX</a:t>
              </a:r>
            </a:p>
          </p:txBody>
        </p:sp>
        <p:sp>
          <p:nvSpPr>
            <p:cNvPr id="537" name="Tennessee">
              <a:extLst>
                <a:ext uri="{FF2B5EF4-FFF2-40B4-BE49-F238E27FC236}">
                  <a16:creationId xmlns:a16="http://schemas.microsoft.com/office/drawing/2014/main" id="{C98719E8-8EB3-4229-0DA5-B3049CC9D48D}"/>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TN</a:t>
              </a:r>
            </a:p>
          </p:txBody>
        </p:sp>
        <p:sp>
          <p:nvSpPr>
            <p:cNvPr id="538" name="South Dakota">
              <a:extLst>
                <a:ext uri="{FF2B5EF4-FFF2-40B4-BE49-F238E27FC236}">
                  <a16:creationId xmlns:a16="http://schemas.microsoft.com/office/drawing/2014/main" id="{C7B207FF-DC16-2592-2755-DF2CB9CAE4D6}"/>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SD</a:t>
              </a:r>
            </a:p>
          </p:txBody>
        </p:sp>
        <p:sp>
          <p:nvSpPr>
            <p:cNvPr id="539" name="South Carolina">
              <a:extLst>
                <a:ext uri="{FF2B5EF4-FFF2-40B4-BE49-F238E27FC236}">
                  <a16:creationId xmlns:a16="http://schemas.microsoft.com/office/drawing/2014/main" id="{CEF4ABE2-D874-789B-3FB7-F663FB1A91A2}"/>
                </a:ext>
              </a:extLst>
            </p:cNvPr>
            <p:cNvSpPr>
              <a:spLocks noChangeArrowheads="1"/>
            </p:cNvSpPr>
            <p:nvPr/>
          </p:nvSpPr>
          <p:spPr bwMode="auto">
            <a:xfrm>
              <a:off x="6842732" y="372046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SC</a:t>
              </a:r>
            </a:p>
          </p:txBody>
        </p:sp>
        <p:sp>
          <p:nvSpPr>
            <p:cNvPr id="540" name="Rhode Island">
              <a:extLst>
                <a:ext uri="{FF2B5EF4-FFF2-40B4-BE49-F238E27FC236}">
                  <a16:creationId xmlns:a16="http://schemas.microsoft.com/office/drawing/2014/main" id="{B0F33C16-F418-E0C7-C5C2-BB391E827293}"/>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541" name="Pennsylvania">
              <a:extLst>
                <a:ext uri="{FF2B5EF4-FFF2-40B4-BE49-F238E27FC236}">
                  <a16:creationId xmlns:a16="http://schemas.microsoft.com/office/drawing/2014/main" id="{5C8A39B8-4B73-869E-F1A5-9EBFB0919651}"/>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PA</a:t>
              </a:r>
            </a:p>
          </p:txBody>
        </p:sp>
        <p:sp>
          <p:nvSpPr>
            <p:cNvPr id="542" name="Oregon">
              <a:extLst>
                <a:ext uri="{FF2B5EF4-FFF2-40B4-BE49-F238E27FC236}">
                  <a16:creationId xmlns:a16="http://schemas.microsoft.com/office/drawing/2014/main" id="{0F4B47D6-FFDE-A1A9-508B-30A82F7EF0E9}"/>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OR</a:t>
              </a:r>
            </a:p>
          </p:txBody>
        </p:sp>
        <p:sp>
          <p:nvSpPr>
            <p:cNvPr id="543" name="Oklahoma">
              <a:extLst>
                <a:ext uri="{FF2B5EF4-FFF2-40B4-BE49-F238E27FC236}">
                  <a16:creationId xmlns:a16="http://schemas.microsoft.com/office/drawing/2014/main" id="{A5598200-ECF1-01CC-4041-6E65714E2F17}"/>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544" name="Ohio">
              <a:extLst>
                <a:ext uri="{FF2B5EF4-FFF2-40B4-BE49-F238E27FC236}">
                  <a16:creationId xmlns:a16="http://schemas.microsoft.com/office/drawing/2014/main" id="{A8190ABF-7403-0E19-D885-33A2F4866ED8}"/>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OH</a:t>
              </a:r>
            </a:p>
          </p:txBody>
        </p:sp>
        <p:sp>
          <p:nvSpPr>
            <p:cNvPr id="545" name="North Dakota">
              <a:extLst>
                <a:ext uri="{FF2B5EF4-FFF2-40B4-BE49-F238E27FC236}">
                  <a16:creationId xmlns:a16="http://schemas.microsoft.com/office/drawing/2014/main" id="{4523C239-FFC5-3BF4-D50A-17DDDE326EB6}"/>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ND</a:t>
              </a:r>
            </a:p>
          </p:txBody>
        </p:sp>
        <p:sp>
          <p:nvSpPr>
            <p:cNvPr id="546" name="North Carolina">
              <a:extLst>
                <a:ext uri="{FF2B5EF4-FFF2-40B4-BE49-F238E27FC236}">
                  <a16:creationId xmlns:a16="http://schemas.microsoft.com/office/drawing/2014/main" id="{B084A4C1-0CE1-61F3-153D-EA4DE6FBFC3D}"/>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NC</a:t>
              </a:r>
            </a:p>
          </p:txBody>
        </p:sp>
        <p:sp>
          <p:nvSpPr>
            <p:cNvPr id="547" name="New York">
              <a:extLst>
                <a:ext uri="{FF2B5EF4-FFF2-40B4-BE49-F238E27FC236}">
                  <a16:creationId xmlns:a16="http://schemas.microsoft.com/office/drawing/2014/main" id="{5A0A9DD8-3A31-6FC2-FE73-F741FFDDA5F5}"/>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NY</a:t>
              </a:r>
            </a:p>
          </p:txBody>
        </p:sp>
        <p:sp>
          <p:nvSpPr>
            <p:cNvPr id="548" name="New Mexico">
              <a:extLst>
                <a:ext uri="{FF2B5EF4-FFF2-40B4-BE49-F238E27FC236}">
                  <a16:creationId xmlns:a16="http://schemas.microsoft.com/office/drawing/2014/main" id="{61C3C43B-0285-8AF7-D54B-432BB8BA1459}"/>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NM</a:t>
              </a:r>
            </a:p>
          </p:txBody>
        </p:sp>
        <p:sp>
          <p:nvSpPr>
            <p:cNvPr id="549" name="New Jersey">
              <a:extLst>
                <a:ext uri="{FF2B5EF4-FFF2-40B4-BE49-F238E27FC236}">
                  <a16:creationId xmlns:a16="http://schemas.microsoft.com/office/drawing/2014/main" id="{C6C6F61F-D983-B0D6-4013-D5F2EE80D834}"/>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NJ</a:t>
              </a:r>
            </a:p>
          </p:txBody>
        </p:sp>
        <p:sp>
          <p:nvSpPr>
            <p:cNvPr id="550" name="New Hampshire">
              <a:extLst>
                <a:ext uri="{FF2B5EF4-FFF2-40B4-BE49-F238E27FC236}">
                  <a16:creationId xmlns:a16="http://schemas.microsoft.com/office/drawing/2014/main" id="{7CD03918-F6C4-F503-BC18-956FB5633F24}"/>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NH</a:t>
              </a:r>
            </a:p>
          </p:txBody>
        </p:sp>
        <p:sp>
          <p:nvSpPr>
            <p:cNvPr id="551" name="Nevada">
              <a:extLst>
                <a:ext uri="{FF2B5EF4-FFF2-40B4-BE49-F238E27FC236}">
                  <a16:creationId xmlns:a16="http://schemas.microsoft.com/office/drawing/2014/main" id="{831F3E5E-E546-14ED-DF24-D3B68CBF9C49}"/>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NV</a:t>
              </a:r>
            </a:p>
          </p:txBody>
        </p:sp>
        <p:sp>
          <p:nvSpPr>
            <p:cNvPr id="552" name="Nebraska">
              <a:extLst>
                <a:ext uri="{FF2B5EF4-FFF2-40B4-BE49-F238E27FC236}">
                  <a16:creationId xmlns:a16="http://schemas.microsoft.com/office/drawing/2014/main" id="{FD184DF1-6190-19D2-1E34-AC2C4E6CAE39}"/>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NE</a:t>
              </a:r>
            </a:p>
          </p:txBody>
        </p:sp>
        <p:sp>
          <p:nvSpPr>
            <p:cNvPr id="553" name="Montana">
              <a:extLst>
                <a:ext uri="{FF2B5EF4-FFF2-40B4-BE49-F238E27FC236}">
                  <a16:creationId xmlns:a16="http://schemas.microsoft.com/office/drawing/2014/main" id="{60AA0D6B-E2AE-775D-BDCA-3248BCFE0826}"/>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MT</a:t>
              </a:r>
            </a:p>
          </p:txBody>
        </p:sp>
        <p:sp>
          <p:nvSpPr>
            <p:cNvPr id="554" name="Missouri">
              <a:extLst>
                <a:ext uri="{FF2B5EF4-FFF2-40B4-BE49-F238E27FC236}">
                  <a16:creationId xmlns:a16="http://schemas.microsoft.com/office/drawing/2014/main" id="{58166133-5C7A-6DD5-95B3-664D64703843}"/>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MO</a:t>
              </a:r>
            </a:p>
          </p:txBody>
        </p:sp>
        <p:sp>
          <p:nvSpPr>
            <p:cNvPr id="555" name="Mississippi">
              <a:extLst>
                <a:ext uri="{FF2B5EF4-FFF2-40B4-BE49-F238E27FC236}">
                  <a16:creationId xmlns:a16="http://schemas.microsoft.com/office/drawing/2014/main" id="{2A3005CC-5E32-D1F8-9E59-1DE5862B2879}"/>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556" name="Minnesota">
              <a:extLst>
                <a:ext uri="{FF2B5EF4-FFF2-40B4-BE49-F238E27FC236}">
                  <a16:creationId xmlns:a16="http://schemas.microsoft.com/office/drawing/2014/main" id="{C2C13788-6772-3C2F-3997-7B46AD95B473}"/>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MN</a:t>
              </a:r>
            </a:p>
          </p:txBody>
        </p:sp>
        <p:sp>
          <p:nvSpPr>
            <p:cNvPr id="557" name="Michigan">
              <a:extLst>
                <a:ext uri="{FF2B5EF4-FFF2-40B4-BE49-F238E27FC236}">
                  <a16:creationId xmlns:a16="http://schemas.microsoft.com/office/drawing/2014/main" id="{586B6417-2953-627A-A882-131B7B2316C1}"/>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MI</a:t>
              </a:r>
            </a:p>
          </p:txBody>
        </p:sp>
        <p:sp>
          <p:nvSpPr>
            <p:cNvPr id="558" name="Massachusetts">
              <a:extLst>
                <a:ext uri="{FF2B5EF4-FFF2-40B4-BE49-F238E27FC236}">
                  <a16:creationId xmlns:a16="http://schemas.microsoft.com/office/drawing/2014/main" id="{8113F3E2-53AD-6673-BE0B-A11B5F504525}"/>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559" name="Maryland">
              <a:extLst>
                <a:ext uri="{FF2B5EF4-FFF2-40B4-BE49-F238E27FC236}">
                  <a16:creationId xmlns:a16="http://schemas.microsoft.com/office/drawing/2014/main" id="{4C822DAF-37FA-7235-624F-1EE7BE890C9A}"/>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560" name="Maine">
              <a:extLst>
                <a:ext uri="{FF2B5EF4-FFF2-40B4-BE49-F238E27FC236}">
                  <a16:creationId xmlns:a16="http://schemas.microsoft.com/office/drawing/2014/main" id="{844FC744-53DF-407F-E8C6-05E299871477}"/>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ME</a:t>
              </a:r>
            </a:p>
          </p:txBody>
        </p:sp>
        <p:sp>
          <p:nvSpPr>
            <p:cNvPr id="561" name="Lousiana">
              <a:extLst>
                <a:ext uri="{FF2B5EF4-FFF2-40B4-BE49-F238E27FC236}">
                  <a16:creationId xmlns:a16="http://schemas.microsoft.com/office/drawing/2014/main" id="{2E9C6639-B24F-9AC7-C651-C51A87A65A82}"/>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Verdana" pitchFamily="34" charset="0"/>
                  <a:ea typeface="+mn-ea"/>
                  <a:cs typeface="+mn-cs"/>
                </a:rPr>
                <a:t>LA</a:t>
              </a:r>
            </a:p>
          </p:txBody>
        </p:sp>
        <p:sp>
          <p:nvSpPr>
            <p:cNvPr id="562" name="Kentucky">
              <a:extLst>
                <a:ext uri="{FF2B5EF4-FFF2-40B4-BE49-F238E27FC236}">
                  <a16:creationId xmlns:a16="http://schemas.microsoft.com/office/drawing/2014/main" id="{44A1183F-FB61-AD99-D1F2-858A826262F8}"/>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Verdana" pitchFamily="34" charset="0"/>
                  <a:ea typeface="+mn-ea"/>
                  <a:cs typeface="+mn-cs"/>
                </a:rPr>
                <a:t>KY</a:t>
              </a:r>
            </a:p>
          </p:txBody>
        </p:sp>
        <p:sp>
          <p:nvSpPr>
            <p:cNvPr id="563" name="Kansas">
              <a:extLst>
                <a:ext uri="{FF2B5EF4-FFF2-40B4-BE49-F238E27FC236}">
                  <a16:creationId xmlns:a16="http://schemas.microsoft.com/office/drawing/2014/main" id="{E5491531-4A09-10F0-FC1E-24641618B71D}"/>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KS</a:t>
              </a:r>
            </a:p>
          </p:txBody>
        </p:sp>
        <p:sp>
          <p:nvSpPr>
            <p:cNvPr id="564" name="Iowa">
              <a:extLst>
                <a:ext uri="{FF2B5EF4-FFF2-40B4-BE49-F238E27FC236}">
                  <a16:creationId xmlns:a16="http://schemas.microsoft.com/office/drawing/2014/main" id="{1186DEAB-4E72-E85F-ADD3-62540312665A}"/>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IA</a:t>
              </a:r>
            </a:p>
          </p:txBody>
        </p:sp>
        <p:sp>
          <p:nvSpPr>
            <p:cNvPr id="565" name="Indiana">
              <a:extLst>
                <a:ext uri="{FF2B5EF4-FFF2-40B4-BE49-F238E27FC236}">
                  <a16:creationId xmlns:a16="http://schemas.microsoft.com/office/drawing/2014/main" id="{CBF53FBD-A030-1DC5-6492-9AFF8CFE3562}"/>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IN</a:t>
              </a:r>
            </a:p>
          </p:txBody>
        </p:sp>
        <p:sp>
          <p:nvSpPr>
            <p:cNvPr id="566" name="Illinois">
              <a:extLst>
                <a:ext uri="{FF2B5EF4-FFF2-40B4-BE49-F238E27FC236}">
                  <a16:creationId xmlns:a16="http://schemas.microsoft.com/office/drawing/2014/main" id="{E1A51F54-9030-0061-36DD-1B578BA3A65E}"/>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IL</a:t>
              </a:r>
            </a:p>
          </p:txBody>
        </p:sp>
        <p:sp>
          <p:nvSpPr>
            <p:cNvPr id="567" name="Idaho">
              <a:extLst>
                <a:ext uri="{FF2B5EF4-FFF2-40B4-BE49-F238E27FC236}">
                  <a16:creationId xmlns:a16="http://schemas.microsoft.com/office/drawing/2014/main" id="{6D0BE4E2-9D47-053D-FFD7-CE1EDB55F764}"/>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ID</a:t>
              </a:r>
            </a:p>
          </p:txBody>
        </p:sp>
        <p:sp>
          <p:nvSpPr>
            <p:cNvPr id="568" name="Hawaii">
              <a:extLst>
                <a:ext uri="{FF2B5EF4-FFF2-40B4-BE49-F238E27FC236}">
                  <a16:creationId xmlns:a16="http://schemas.microsoft.com/office/drawing/2014/main" id="{02B4E9A6-222A-4EBB-5D65-49A551D432E6}"/>
                </a:ext>
              </a:extLst>
            </p:cNvPr>
            <p:cNvSpPr>
              <a:spLocks noChangeArrowheads="1"/>
            </p:cNvSpPr>
            <p:nvPr/>
          </p:nvSpPr>
          <p:spPr bwMode="auto">
            <a:xfrm>
              <a:off x="2885237" y="5202409"/>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569" name="Georgia">
              <a:extLst>
                <a:ext uri="{FF2B5EF4-FFF2-40B4-BE49-F238E27FC236}">
                  <a16:creationId xmlns:a16="http://schemas.microsoft.com/office/drawing/2014/main" id="{08FFECAC-E26B-BF92-7C1C-82854437EEFD}"/>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570" name="Florida">
              <a:extLst>
                <a:ext uri="{FF2B5EF4-FFF2-40B4-BE49-F238E27FC236}">
                  <a16:creationId xmlns:a16="http://schemas.microsoft.com/office/drawing/2014/main" id="{7702A0D2-2FD9-3454-84DC-98FB3687DFF3}"/>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FL</a:t>
              </a:r>
            </a:p>
          </p:txBody>
        </p:sp>
        <p:sp>
          <p:nvSpPr>
            <p:cNvPr id="571" name="Delaware">
              <a:extLst>
                <a:ext uri="{FF2B5EF4-FFF2-40B4-BE49-F238E27FC236}">
                  <a16:creationId xmlns:a16="http://schemas.microsoft.com/office/drawing/2014/main" id="{61F84303-51EE-7239-9D80-BF26F26153FF}"/>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572" name="Connecticut">
              <a:extLst>
                <a:ext uri="{FF2B5EF4-FFF2-40B4-BE49-F238E27FC236}">
                  <a16:creationId xmlns:a16="http://schemas.microsoft.com/office/drawing/2014/main" id="{A5486A2E-8F7F-49B9-0307-0AA25279DC46}"/>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573" name="Colorado">
              <a:extLst>
                <a:ext uri="{FF2B5EF4-FFF2-40B4-BE49-F238E27FC236}">
                  <a16:creationId xmlns:a16="http://schemas.microsoft.com/office/drawing/2014/main" id="{499D0F27-106D-5B9B-D16E-1D92839B7402}"/>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CO</a:t>
              </a:r>
            </a:p>
          </p:txBody>
        </p:sp>
        <p:sp>
          <p:nvSpPr>
            <p:cNvPr id="574" name="California">
              <a:extLst>
                <a:ext uri="{FF2B5EF4-FFF2-40B4-BE49-F238E27FC236}">
                  <a16:creationId xmlns:a16="http://schemas.microsoft.com/office/drawing/2014/main" id="{7B1C6739-7E64-7FD1-706F-396428C239EF}"/>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CA</a:t>
              </a:r>
            </a:p>
          </p:txBody>
        </p:sp>
        <p:sp>
          <p:nvSpPr>
            <p:cNvPr id="575" name="Arkansas">
              <a:extLst>
                <a:ext uri="{FF2B5EF4-FFF2-40B4-BE49-F238E27FC236}">
                  <a16:creationId xmlns:a16="http://schemas.microsoft.com/office/drawing/2014/main" id="{F3AAA121-54A8-24D2-C7F0-21BC0ECDC41E}"/>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AR</a:t>
              </a:r>
            </a:p>
          </p:txBody>
        </p:sp>
        <p:sp>
          <p:nvSpPr>
            <p:cNvPr id="576" name="Arizona">
              <a:extLst>
                <a:ext uri="{FF2B5EF4-FFF2-40B4-BE49-F238E27FC236}">
                  <a16:creationId xmlns:a16="http://schemas.microsoft.com/office/drawing/2014/main" id="{5944B93D-09E7-7379-7FF1-6E83CAEDD0B4}"/>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AZ</a:t>
              </a:r>
            </a:p>
          </p:txBody>
        </p:sp>
        <p:sp>
          <p:nvSpPr>
            <p:cNvPr id="577" name="Alaska">
              <a:extLst>
                <a:ext uri="{FF2B5EF4-FFF2-40B4-BE49-F238E27FC236}">
                  <a16:creationId xmlns:a16="http://schemas.microsoft.com/office/drawing/2014/main" id="{BA7D8586-EA76-D331-5DB1-A7F1EAFFBCAA}"/>
                </a:ext>
              </a:extLst>
            </p:cNvPr>
            <p:cNvSpPr>
              <a:spLocks noChangeArrowheads="1"/>
            </p:cNvSpPr>
            <p:nvPr/>
          </p:nvSpPr>
          <p:spPr bwMode="auto">
            <a:xfrm>
              <a:off x="1311242" y="43799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AK</a:t>
              </a:r>
            </a:p>
          </p:txBody>
        </p:sp>
        <p:sp>
          <p:nvSpPr>
            <p:cNvPr id="578" name="Alabama">
              <a:extLst>
                <a:ext uri="{FF2B5EF4-FFF2-40B4-BE49-F238E27FC236}">
                  <a16:creationId xmlns:a16="http://schemas.microsoft.com/office/drawing/2014/main" id="{A1E83FA5-7D96-0E9A-8CE2-40E3D077F97B}"/>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579" name="Straight Connector 578">
              <a:extLst>
                <a:ext uri="{FF2B5EF4-FFF2-40B4-BE49-F238E27FC236}">
                  <a16:creationId xmlns:a16="http://schemas.microsoft.com/office/drawing/2014/main" id="{47C372AA-306D-7D69-9955-6FE6000E8BE1}"/>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00DD3757-C7CC-FE64-5940-FE5BAAB10C35}"/>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1" name="Straight Connector 580">
              <a:extLst>
                <a:ext uri="{FF2B5EF4-FFF2-40B4-BE49-F238E27FC236}">
                  <a16:creationId xmlns:a16="http://schemas.microsoft.com/office/drawing/2014/main" id="{E5A49CE3-5F7D-28F0-D0F4-95A62C7E46B6}"/>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2" name="Straight Connector 581">
              <a:extLst>
                <a:ext uri="{FF2B5EF4-FFF2-40B4-BE49-F238E27FC236}">
                  <a16:creationId xmlns:a16="http://schemas.microsoft.com/office/drawing/2014/main" id="{CC90470A-927D-69A1-0C27-BB87DF3E10E0}"/>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3" name="Straight Connector 582">
              <a:extLst>
                <a:ext uri="{FF2B5EF4-FFF2-40B4-BE49-F238E27FC236}">
                  <a16:creationId xmlns:a16="http://schemas.microsoft.com/office/drawing/2014/main" id="{B6C76A55-80BD-A6D9-8BC4-8BD73DDC5F69}"/>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85" name="TextBox 584">
            <a:extLst>
              <a:ext uri="{FF2B5EF4-FFF2-40B4-BE49-F238E27FC236}">
                <a16:creationId xmlns:a16="http://schemas.microsoft.com/office/drawing/2014/main" id="{753F4574-38E7-6092-2645-306E15A45FF3}"/>
              </a:ext>
            </a:extLst>
          </p:cNvPr>
          <p:cNvSpPr txBox="1"/>
          <p:nvPr/>
        </p:nvSpPr>
        <p:spPr>
          <a:xfrm>
            <a:off x="7229893" y="5036775"/>
            <a:ext cx="4075719" cy="621452"/>
          </a:xfrm>
          <a:prstGeom prst="rect">
            <a:avLst/>
          </a:prstGeom>
          <a:noFill/>
        </p:spPr>
        <p:txBody>
          <a:bodyPr wrap="square">
            <a:spAutoFit/>
          </a:bodyPr>
          <a:lstStyle/>
          <a:p>
            <a:pPr marL="0" marR="0" lvl="0" indent="0" algn="ctr" defTabSz="914400" rtl="0" eaLnBrk="1" fontAlgn="auto" latinLnBrk="0" hangingPunct="1">
              <a:lnSpc>
                <a:spcPct val="112000"/>
              </a:lnSpc>
              <a:spcBef>
                <a:spcPts val="0"/>
              </a:spcBef>
              <a:spcAft>
                <a:spcPts val="0"/>
              </a:spcAft>
              <a:buClr>
                <a:srgbClr val="00294C"/>
              </a:buClr>
              <a:buSzPct val="70000"/>
              <a:buFontTx/>
              <a:buNone/>
              <a:tabLst/>
              <a:defRPr/>
            </a:pP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Between 2014 and 2023, </a:t>
            </a:r>
            <a:r>
              <a:rPr kumimoji="0" lang="en-US" sz="1600" b="1"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424</a:t>
            </a:r>
            <a:r>
              <a:rPr kumimoji="0" lang="en-US" sz="1600" b="0" i="0" u="none" strike="noStrike" kern="1200" cap="none" spc="0" normalizeH="0" baseline="0" noProof="0" dirty="0">
                <a:ln>
                  <a:noFill/>
                </a:ln>
                <a:solidFill>
                  <a:srgbClr val="000000"/>
                </a:solidFill>
                <a:effectLst/>
                <a:uLnTx/>
                <a:uFillTx/>
                <a:latin typeface="Segoe UI"/>
                <a:ea typeface="Verdana" panose="020B0604030504040204" pitchFamily="34" charset="0"/>
                <a:cs typeface="Segoe UI" panose="020B0502040204020203" pitchFamily="34" charset="0"/>
              </a:rPr>
              <a:t> rural hospitals stopped providing chemotherapy.</a:t>
            </a:r>
          </a:p>
        </p:txBody>
      </p:sp>
      <p:sp>
        <p:nvSpPr>
          <p:cNvPr id="3" name="TextBox 2">
            <a:extLst>
              <a:ext uri="{FF2B5EF4-FFF2-40B4-BE49-F238E27FC236}">
                <a16:creationId xmlns:a16="http://schemas.microsoft.com/office/drawing/2014/main" id="{8B21FDE5-6E59-DB2C-F3C6-51AE8C80828D}"/>
              </a:ext>
            </a:extLst>
          </p:cNvPr>
          <p:cNvSpPr txBox="1"/>
          <p:nvPr/>
        </p:nvSpPr>
        <p:spPr>
          <a:xfrm>
            <a:off x="383495" y="5869769"/>
            <a:ext cx="5353189"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Percentage of rural hospitals that stopped offering OB between 2011 and 2023.</a:t>
            </a:r>
          </a:p>
        </p:txBody>
      </p:sp>
      <p:grpSp>
        <p:nvGrpSpPr>
          <p:cNvPr id="4" name="Group 3">
            <a:extLst>
              <a:ext uri="{FF2B5EF4-FFF2-40B4-BE49-F238E27FC236}">
                <a16:creationId xmlns:a16="http://schemas.microsoft.com/office/drawing/2014/main" id="{8176E765-65D5-2FD7-56F3-936DF53ADB6B}"/>
              </a:ext>
            </a:extLst>
          </p:cNvPr>
          <p:cNvGrpSpPr/>
          <p:nvPr/>
        </p:nvGrpSpPr>
        <p:grpSpPr>
          <a:xfrm>
            <a:off x="383495" y="6139952"/>
            <a:ext cx="5178192" cy="316843"/>
            <a:chOff x="5782687" y="6038350"/>
            <a:chExt cx="5178192" cy="316843"/>
          </a:xfrm>
        </p:grpSpPr>
        <p:sp>
          <p:nvSpPr>
            <p:cNvPr id="5" name="Rectangle 4">
              <a:extLst>
                <a:ext uri="{FF2B5EF4-FFF2-40B4-BE49-F238E27FC236}">
                  <a16:creationId xmlns:a16="http://schemas.microsoft.com/office/drawing/2014/main" id="{27E9C8B6-F2B9-0BC6-B0EB-FED0AA5862CB}"/>
                </a:ext>
              </a:extLst>
            </p:cNvPr>
            <p:cNvSpPr/>
            <p:nvPr/>
          </p:nvSpPr>
          <p:spPr>
            <a:xfrm>
              <a:off x="6490212" y="6272909"/>
              <a:ext cx="485368" cy="73890"/>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6" name="Rectangle 5">
              <a:extLst>
                <a:ext uri="{FF2B5EF4-FFF2-40B4-BE49-F238E27FC236}">
                  <a16:creationId xmlns:a16="http://schemas.microsoft.com/office/drawing/2014/main" id="{57465127-8C11-DBA7-8627-1637FA1BA4CF}"/>
                </a:ext>
              </a:extLst>
            </p:cNvPr>
            <p:cNvSpPr/>
            <p:nvPr/>
          </p:nvSpPr>
          <p:spPr>
            <a:xfrm>
              <a:off x="7252815" y="6272909"/>
              <a:ext cx="485368" cy="73890"/>
            </a:xfrm>
            <a:prstGeom prst="rect">
              <a:avLst/>
            </a:prstGeom>
            <a:solidFill>
              <a:schemeClr val="accent5">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7A6DBA6B-760D-101D-76E4-0397A7F5FFA6}"/>
                </a:ext>
              </a:extLst>
            </p:cNvPr>
            <p:cNvSpPr/>
            <p:nvPr/>
          </p:nvSpPr>
          <p:spPr>
            <a:xfrm>
              <a:off x="8015418" y="6272909"/>
              <a:ext cx="485368" cy="73890"/>
            </a:xfrm>
            <a:prstGeom prst="rect">
              <a:avLst/>
            </a:prstGeom>
            <a:solidFill>
              <a:schemeClr val="accent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8" name="Rectangle 7">
              <a:extLst>
                <a:ext uri="{FF2B5EF4-FFF2-40B4-BE49-F238E27FC236}">
                  <a16:creationId xmlns:a16="http://schemas.microsoft.com/office/drawing/2014/main" id="{FBD2BCAC-E973-0AB2-9090-08A39E3BE4F4}"/>
                </a:ext>
              </a:extLst>
            </p:cNvPr>
            <p:cNvSpPr/>
            <p:nvPr/>
          </p:nvSpPr>
          <p:spPr>
            <a:xfrm>
              <a:off x="8772640" y="6272909"/>
              <a:ext cx="485368" cy="73890"/>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9" name="Rectangle 8">
              <a:extLst>
                <a:ext uri="{FF2B5EF4-FFF2-40B4-BE49-F238E27FC236}">
                  <a16:creationId xmlns:a16="http://schemas.microsoft.com/office/drawing/2014/main" id="{55966216-8FDA-19FB-2C3E-091EF7968068}"/>
                </a:ext>
              </a:extLst>
            </p:cNvPr>
            <p:cNvSpPr/>
            <p:nvPr/>
          </p:nvSpPr>
          <p:spPr>
            <a:xfrm>
              <a:off x="9529862" y="6272909"/>
              <a:ext cx="485368" cy="73890"/>
            </a:xfrm>
            <a:prstGeom prst="rect">
              <a:avLst/>
            </a:prstGeom>
            <a:solidFill>
              <a:schemeClr val="accent5">
                <a:lumMod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0" name="TextBox 9">
              <a:extLst>
                <a:ext uri="{FF2B5EF4-FFF2-40B4-BE49-F238E27FC236}">
                  <a16:creationId xmlns:a16="http://schemas.microsoft.com/office/drawing/2014/main" id="{29DB028D-F804-9609-662A-D2D006DDBFC5}"/>
                </a:ext>
              </a:extLst>
            </p:cNvPr>
            <p:cNvSpPr txBox="1"/>
            <p:nvPr/>
          </p:nvSpPr>
          <p:spPr>
            <a:xfrm>
              <a:off x="6404915" y="6038350"/>
              <a:ext cx="645843"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1%-10%</a:t>
              </a:r>
            </a:p>
          </p:txBody>
        </p:sp>
        <p:sp>
          <p:nvSpPr>
            <p:cNvPr id="11" name="TextBox 10">
              <a:extLst>
                <a:ext uri="{FF2B5EF4-FFF2-40B4-BE49-F238E27FC236}">
                  <a16:creationId xmlns:a16="http://schemas.microsoft.com/office/drawing/2014/main" id="{090CB075-AE0E-5A28-7CB0-57DF614DBFE1}"/>
                </a:ext>
              </a:extLst>
            </p:cNvPr>
            <p:cNvSpPr txBox="1"/>
            <p:nvPr/>
          </p:nvSpPr>
          <p:spPr>
            <a:xfrm>
              <a:off x="7104748" y="6038350"/>
              <a:ext cx="775421"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11%-20%</a:t>
              </a:r>
            </a:p>
          </p:txBody>
        </p:sp>
        <p:sp>
          <p:nvSpPr>
            <p:cNvPr id="12" name="TextBox 11">
              <a:extLst>
                <a:ext uri="{FF2B5EF4-FFF2-40B4-BE49-F238E27FC236}">
                  <a16:creationId xmlns:a16="http://schemas.microsoft.com/office/drawing/2014/main" id="{F01AACDF-E76D-70E1-0D28-8C6B5C2C4195}"/>
                </a:ext>
              </a:extLst>
            </p:cNvPr>
            <p:cNvSpPr txBox="1"/>
            <p:nvPr/>
          </p:nvSpPr>
          <p:spPr>
            <a:xfrm>
              <a:off x="7873651" y="6038350"/>
              <a:ext cx="805366"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21%-30%</a:t>
              </a:r>
            </a:p>
          </p:txBody>
        </p:sp>
        <p:sp>
          <p:nvSpPr>
            <p:cNvPr id="13" name="TextBox 12">
              <a:extLst>
                <a:ext uri="{FF2B5EF4-FFF2-40B4-BE49-F238E27FC236}">
                  <a16:creationId xmlns:a16="http://schemas.microsoft.com/office/drawing/2014/main" id="{901026E3-71D9-8C66-0C01-7690B3379950}"/>
                </a:ext>
              </a:extLst>
            </p:cNvPr>
            <p:cNvSpPr txBox="1"/>
            <p:nvPr/>
          </p:nvSpPr>
          <p:spPr>
            <a:xfrm>
              <a:off x="8624440" y="6038350"/>
              <a:ext cx="783580"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31%-40%</a:t>
              </a:r>
            </a:p>
          </p:txBody>
        </p:sp>
        <p:sp>
          <p:nvSpPr>
            <p:cNvPr id="14" name="TextBox 13">
              <a:extLst>
                <a:ext uri="{FF2B5EF4-FFF2-40B4-BE49-F238E27FC236}">
                  <a16:creationId xmlns:a16="http://schemas.microsoft.com/office/drawing/2014/main" id="{3906D215-4918-D504-9BF2-4D1E33138794}"/>
                </a:ext>
              </a:extLst>
            </p:cNvPr>
            <p:cNvSpPr txBox="1"/>
            <p:nvPr/>
          </p:nvSpPr>
          <p:spPr>
            <a:xfrm>
              <a:off x="9347682" y="6038350"/>
              <a:ext cx="821431"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41%-50%</a:t>
              </a:r>
            </a:p>
          </p:txBody>
        </p:sp>
        <p:sp>
          <p:nvSpPr>
            <p:cNvPr id="15" name="Rectangle 14">
              <a:extLst>
                <a:ext uri="{FF2B5EF4-FFF2-40B4-BE49-F238E27FC236}">
                  <a16:creationId xmlns:a16="http://schemas.microsoft.com/office/drawing/2014/main" id="{3A37033A-3F1E-ED77-4A21-6C9385ABD482}"/>
                </a:ext>
              </a:extLst>
            </p:cNvPr>
            <p:cNvSpPr/>
            <p:nvPr/>
          </p:nvSpPr>
          <p:spPr>
            <a:xfrm>
              <a:off x="5782687" y="6281303"/>
              <a:ext cx="485368" cy="73890"/>
            </a:xfrm>
            <a:prstGeom prst="rect">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6" name="TextBox 15">
              <a:extLst>
                <a:ext uri="{FF2B5EF4-FFF2-40B4-BE49-F238E27FC236}">
                  <a16:creationId xmlns:a16="http://schemas.microsoft.com/office/drawing/2014/main" id="{93A16CC9-7FF3-4188-E48B-4BAFA25C335C}"/>
                </a:ext>
              </a:extLst>
            </p:cNvPr>
            <p:cNvSpPr txBox="1"/>
            <p:nvPr/>
          </p:nvSpPr>
          <p:spPr>
            <a:xfrm>
              <a:off x="5791069" y="6038350"/>
              <a:ext cx="485368"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0</a:t>
              </a:r>
            </a:p>
          </p:txBody>
        </p:sp>
        <p:sp>
          <p:nvSpPr>
            <p:cNvPr id="17" name="Rectangle 16">
              <a:extLst>
                <a:ext uri="{FF2B5EF4-FFF2-40B4-BE49-F238E27FC236}">
                  <a16:creationId xmlns:a16="http://schemas.microsoft.com/office/drawing/2014/main" id="{D9862579-7133-2716-E000-196AD83DDF2B}"/>
                </a:ext>
              </a:extLst>
            </p:cNvPr>
            <p:cNvSpPr/>
            <p:nvPr/>
          </p:nvSpPr>
          <p:spPr>
            <a:xfrm>
              <a:off x="10286491" y="6272909"/>
              <a:ext cx="485368" cy="73890"/>
            </a:xfrm>
            <a:prstGeom prst="rect">
              <a:avLst/>
            </a:prstGeom>
            <a:solidFill>
              <a:srgbClr val="150F45"/>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18" name="TextBox 17">
              <a:extLst>
                <a:ext uri="{FF2B5EF4-FFF2-40B4-BE49-F238E27FC236}">
                  <a16:creationId xmlns:a16="http://schemas.microsoft.com/office/drawing/2014/main" id="{6A10C474-033C-8168-C2E0-DFB9BB9005D0}"/>
                </a:ext>
              </a:extLst>
            </p:cNvPr>
            <p:cNvSpPr txBox="1"/>
            <p:nvPr/>
          </p:nvSpPr>
          <p:spPr>
            <a:xfrm>
              <a:off x="10139448" y="6038350"/>
              <a:ext cx="821431" cy="16006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51% or more</a:t>
              </a:r>
            </a:p>
          </p:txBody>
        </p:sp>
      </p:grpSp>
      <p:sp>
        <p:nvSpPr>
          <p:cNvPr id="19" name="TextBox 18">
            <a:extLst>
              <a:ext uri="{FF2B5EF4-FFF2-40B4-BE49-F238E27FC236}">
                <a16:creationId xmlns:a16="http://schemas.microsoft.com/office/drawing/2014/main" id="{EC65DDAC-FEC8-EEF0-2DA7-BF8CB1D7865F}"/>
              </a:ext>
            </a:extLst>
          </p:cNvPr>
          <p:cNvSpPr txBox="1"/>
          <p:nvPr/>
        </p:nvSpPr>
        <p:spPr>
          <a:xfrm>
            <a:off x="6588609" y="5885157"/>
            <a:ext cx="5353189"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Percentage of rural hospitals that stopped offering Chemo between 2014 and 2023.</a:t>
            </a:r>
          </a:p>
        </p:txBody>
      </p:sp>
      <p:grpSp>
        <p:nvGrpSpPr>
          <p:cNvPr id="21" name="Group 20">
            <a:extLst>
              <a:ext uri="{FF2B5EF4-FFF2-40B4-BE49-F238E27FC236}">
                <a16:creationId xmlns:a16="http://schemas.microsoft.com/office/drawing/2014/main" id="{2654DAC8-6104-5127-E936-4A7FA446B2D7}"/>
              </a:ext>
            </a:extLst>
          </p:cNvPr>
          <p:cNvGrpSpPr/>
          <p:nvPr/>
        </p:nvGrpSpPr>
        <p:grpSpPr>
          <a:xfrm>
            <a:off x="6570044" y="6100601"/>
            <a:ext cx="4993809" cy="335500"/>
            <a:chOff x="5782687" y="6019693"/>
            <a:chExt cx="4993809" cy="335500"/>
          </a:xfrm>
        </p:grpSpPr>
        <p:grpSp>
          <p:nvGrpSpPr>
            <p:cNvPr id="22" name="Group 21">
              <a:extLst>
                <a:ext uri="{FF2B5EF4-FFF2-40B4-BE49-F238E27FC236}">
                  <a16:creationId xmlns:a16="http://schemas.microsoft.com/office/drawing/2014/main" id="{057D5404-69AD-5381-527D-C12B925759F7}"/>
                </a:ext>
              </a:extLst>
            </p:cNvPr>
            <p:cNvGrpSpPr/>
            <p:nvPr/>
          </p:nvGrpSpPr>
          <p:grpSpPr>
            <a:xfrm>
              <a:off x="6426017" y="6019693"/>
              <a:ext cx="3766820" cy="327106"/>
              <a:chOff x="1914357" y="5888756"/>
              <a:chExt cx="3766820" cy="327106"/>
            </a:xfrm>
          </p:grpSpPr>
          <p:grpSp>
            <p:nvGrpSpPr>
              <p:cNvPr id="25" name="Group 24">
                <a:extLst>
                  <a:ext uri="{FF2B5EF4-FFF2-40B4-BE49-F238E27FC236}">
                    <a16:creationId xmlns:a16="http://schemas.microsoft.com/office/drawing/2014/main" id="{17B9B8F8-AF88-F876-07DD-A5CFDC35FA29}"/>
                  </a:ext>
                </a:extLst>
              </p:cNvPr>
              <p:cNvGrpSpPr/>
              <p:nvPr/>
            </p:nvGrpSpPr>
            <p:grpSpPr>
              <a:xfrm>
                <a:off x="1978552" y="6141972"/>
                <a:ext cx="3525018" cy="73890"/>
                <a:chOff x="1360264" y="6239165"/>
                <a:chExt cx="3525018" cy="73890"/>
              </a:xfrm>
            </p:grpSpPr>
            <p:sp>
              <p:nvSpPr>
                <p:cNvPr id="31" name="Rectangle 30">
                  <a:extLst>
                    <a:ext uri="{FF2B5EF4-FFF2-40B4-BE49-F238E27FC236}">
                      <a16:creationId xmlns:a16="http://schemas.microsoft.com/office/drawing/2014/main" id="{3D7243D5-7D46-646F-FB42-635CE6D3C492}"/>
                    </a:ext>
                  </a:extLst>
                </p:cNvPr>
                <p:cNvSpPr/>
                <p:nvPr/>
              </p:nvSpPr>
              <p:spPr>
                <a:xfrm>
                  <a:off x="1360264" y="6239165"/>
                  <a:ext cx="485368" cy="738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2" name="Rectangle 31">
                  <a:extLst>
                    <a:ext uri="{FF2B5EF4-FFF2-40B4-BE49-F238E27FC236}">
                      <a16:creationId xmlns:a16="http://schemas.microsoft.com/office/drawing/2014/main" id="{2B88F8DE-B110-0F70-425E-AE88899FF868}"/>
                    </a:ext>
                  </a:extLst>
                </p:cNvPr>
                <p:cNvSpPr/>
                <p:nvPr/>
              </p:nvSpPr>
              <p:spPr>
                <a:xfrm>
                  <a:off x="2122867" y="6239165"/>
                  <a:ext cx="485368" cy="7389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3" name="Rectangle 32">
                  <a:extLst>
                    <a:ext uri="{FF2B5EF4-FFF2-40B4-BE49-F238E27FC236}">
                      <a16:creationId xmlns:a16="http://schemas.microsoft.com/office/drawing/2014/main" id="{D7720D43-3C85-00CC-64AE-9540F4D99726}"/>
                    </a:ext>
                  </a:extLst>
                </p:cNvPr>
                <p:cNvSpPr/>
                <p:nvPr/>
              </p:nvSpPr>
              <p:spPr>
                <a:xfrm>
                  <a:off x="2885470" y="6239165"/>
                  <a:ext cx="485368" cy="738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4" name="Rectangle 33">
                  <a:extLst>
                    <a:ext uri="{FF2B5EF4-FFF2-40B4-BE49-F238E27FC236}">
                      <a16:creationId xmlns:a16="http://schemas.microsoft.com/office/drawing/2014/main" id="{E566DA15-7910-1BFE-81BA-1A91FB5542BE}"/>
                    </a:ext>
                  </a:extLst>
                </p:cNvPr>
                <p:cNvSpPr/>
                <p:nvPr/>
              </p:nvSpPr>
              <p:spPr>
                <a:xfrm>
                  <a:off x="3642692" y="6239165"/>
                  <a:ext cx="485368" cy="7389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35" name="Rectangle 34">
                  <a:extLst>
                    <a:ext uri="{FF2B5EF4-FFF2-40B4-BE49-F238E27FC236}">
                      <a16:creationId xmlns:a16="http://schemas.microsoft.com/office/drawing/2014/main" id="{9A192849-7229-2DA0-C693-110AB93E52AD}"/>
                    </a:ext>
                  </a:extLst>
                </p:cNvPr>
                <p:cNvSpPr/>
                <p:nvPr/>
              </p:nvSpPr>
              <p:spPr>
                <a:xfrm>
                  <a:off x="4399914" y="6239165"/>
                  <a:ext cx="485368" cy="7389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sp>
            <p:nvSpPr>
              <p:cNvPr id="26" name="TextBox 25">
                <a:extLst>
                  <a:ext uri="{FF2B5EF4-FFF2-40B4-BE49-F238E27FC236}">
                    <a16:creationId xmlns:a16="http://schemas.microsoft.com/office/drawing/2014/main" id="{6DA319DD-D971-95CB-0567-B5809E01C555}"/>
                  </a:ext>
                </a:extLst>
              </p:cNvPr>
              <p:cNvSpPr txBox="1"/>
              <p:nvPr/>
            </p:nvSpPr>
            <p:spPr>
              <a:xfrm>
                <a:off x="1914357" y="5898777"/>
                <a:ext cx="70752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1%-10%</a:t>
                </a:r>
              </a:p>
            </p:txBody>
          </p:sp>
          <p:sp>
            <p:nvSpPr>
              <p:cNvPr id="27" name="TextBox 26">
                <a:extLst>
                  <a:ext uri="{FF2B5EF4-FFF2-40B4-BE49-F238E27FC236}">
                    <a16:creationId xmlns:a16="http://schemas.microsoft.com/office/drawing/2014/main" id="{2D104AE8-45BB-1359-4715-7D8547D82E84}"/>
                  </a:ext>
                </a:extLst>
              </p:cNvPr>
              <p:cNvSpPr txBox="1"/>
              <p:nvPr/>
            </p:nvSpPr>
            <p:spPr>
              <a:xfrm>
                <a:off x="2636559" y="5900164"/>
                <a:ext cx="77542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11%-20%</a:t>
                </a:r>
              </a:p>
            </p:txBody>
          </p:sp>
          <p:sp>
            <p:nvSpPr>
              <p:cNvPr id="28" name="TextBox 27">
                <a:extLst>
                  <a:ext uri="{FF2B5EF4-FFF2-40B4-BE49-F238E27FC236}">
                    <a16:creationId xmlns:a16="http://schemas.microsoft.com/office/drawing/2014/main" id="{F690DDB3-5B11-336B-2685-DD9B7647B837}"/>
                  </a:ext>
                </a:extLst>
              </p:cNvPr>
              <p:cNvSpPr txBox="1"/>
              <p:nvPr/>
            </p:nvSpPr>
            <p:spPr>
              <a:xfrm>
                <a:off x="3375576" y="5888756"/>
                <a:ext cx="805366"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21%-30%</a:t>
                </a:r>
              </a:p>
            </p:txBody>
          </p:sp>
          <p:sp>
            <p:nvSpPr>
              <p:cNvPr id="29" name="TextBox 28">
                <a:extLst>
                  <a:ext uri="{FF2B5EF4-FFF2-40B4-BE49-F238E27FC236}">
                    <a16:creationId xmlns:a16="http://schemas.microsoft.com/office/drawing/2014/main" id="{D8A557C5-7439-0E12-4345-B07278BF1372}"/>
                  </a:ext>
                </a:extLst>
              </p:cNvPr>
              <p:cNvSpPr txBox="1"/>
              <p:nvPr/>
            </p:nvSpPr>
            <p:spPr>
              <a:xfrm>
                <a:off x="4138706" y="5891927"/>
                <a:ext cx="78358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31%-40%</a:t>
                </a:r>
              </a:p>
            </p:txBody>
          </p:sp>
          <p:sp>
            <p:nvSpPr>
              <p:cNvPr id="30" name="TextBox 29">
                <a:extLst>
                  <a:ext uri="{FF2B5EF4-FFF2-40B4-BE49-F238E27FC236}">
                    <a16:creationId xmlns:a16="http://schemas.microsoft.com/office/drawing/2014/main" id="{6A6F055D-8E83-63FF-D9A3-071F2ADA8DBF}"/>
                  </a:ext>
                </a:extLst>
              </p:cNvPr>
              <p:cNvSpPr txBox="1"/>
              <p:nvPr/>
            </p:nvSpPr>
            <p:spPr>
              <a:xfrm>
                <a:off x="4859746" y="5890497"/>
                <a:ext cx="82143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41%-50%</a:t>
                </a:r>
              </a:p>
            </p:txBody>
          </p:sp>
        </p:grpSp>
        <p:sp>
          <p:nvSpPr>
            <p:cNvPr id="23" name="Rectangle 22">
              <a:extLst>
                <a:ext uri="{FF2B5EF4-FFF2-40B4-BE49-F238E27FC236}">
                  <a16:creationId xmlns:a16="http://schemas.microsoft.com/office/drawing/2014/main" id="{2AEC24EF-F034-6DD8-EC60-AD36315DE5EC}"/>
                </a:ext>
              </a:extLst>
            </p:cNvPr>
            <p:cNvSpPr/>
            <p:nvPr/>
          </p:nvSpPr>
          <p:spPr>
            <a:xfrm>
              <a:off x="5782687" y="6281303"/>
              <a:ext cx="485368" cy="73890"/>
            </a:xfrm>
            <a:prstGeom prst="rect">
              <a:avLst/>
            </a:prstGeom>
            <a:solidFill>
              <a:schemeClr val="bg1">
                <a:lumMod val="8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
          <p:nvSpPr>
            <p:cNvPr id="24" name="Rectangle 23">
              <a:extLst>
                <a:ext uri="{FF2B5EF4-FFF2-40B4-BE49-F238E27FC236}">
                  <a16:creationId xmlns:a16="http://schemas.microsoft.com/office/drawing/2014/main" id="{0819C7FE-F0AB-1AD4-7437-F0F59BF76C3E}"/>
                </a:ext>
              </a:extLst>
            </p:cNvPr>
            <p:cNvSpPr/>
            <p:nvPr/>
          </p:nvSpPr>
          <p:spPr>
            <a:xfrm>
              <a:off x="10291128" y="6270299"/>
              <a:ext cx="485368" cy="73890"/>
            </a:xfrm>
            <a:prstGeom prst="rect">
              <a:avLst/>
            </a:prstGeom>
            <a:solidFill>
              <a:srgbClr val="0A1D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grpSp>
      <p:sp>
        <p:nvSpPr>
          <p:cNvPr id="36" name="TextBox 35">
            <a:extLst>
              <a:ext uri="{FF2B5EF4-FFF2-40B4-BE49-F238E27FC236}">
                <a16:creationId xmlns:a16="http://schemas.microsoft.com/office/drawing/2014/main" id="{6DDF2902-E30C-27DC-8131-1F4C1651A39F}"/>
              </a:ext>
            </a:extLst>
          </p:cNvPr>
          <p:cNvSpPr txBox="1"/>
          <p:nvPr/>
        </p:nvSpPr>
        <p:spPr>
          <a:xfrm>
            <a:off x="6455318" y="6100601"/>
            <a:ext cx="707525"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0</a:t>
            </a:r>
          </a:p>
        </p:txBody>
      </p:sp>
      <p:sp>
        <p:nvSpPr>
          <p:cNvPr id="37" name="TextBox 36">
            <a:extLst>
              <a:ext uri="{FF2B5EF4-FFF2-40B4-BE49-F238E27FC236}">
                <a16:creationId xmlns:a16="http://schemas.microsoft.com/office/drawing/2014/main" id="{FD77D8E2-B8B0-CEE9-CFDE-BE7A6866DC75}"/>
              </a:ext>
            </a:extLst>
          </p:cNvPr>
          <p:cNvSpPr txBox="1"/>
          <p:nvPr/>
        </p:nvSpPr>
        <p:spPr>
          <a:xfrm>
            <a:off x="10802587" y="6100601"/>
            <a:ext cx="1060413"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51% or more</a:t>
            </a:r>
          </a:p>
        </p:txBody>
      </p:sp>
    </p:spTree>
    <p:extLst>
      <p:ext uri="{BB962C8B-B14F-4D97-AF65-F5344CB8AC3E}">
        <p14:creationId xmlns:p14="http://schemas.microsoft.com/office/powerpoint/2010/main" val="3352487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52AF-E0D3-5A18-1E22-D2D14B546B29}"/>
              </a:ext>
            </a:extLst>
          </p:cNvPr>
          <p:cNvSpPr>
            <a:spLocks noGrp="1"/>
          </p:cNvSpPr>
          <p:nvPr>
            <p:ph type="title"/>
          </p:nvPr>
        </p:nvSpPr>
        <p:spPr>
          <a:xfrm>
            <a:off x="457200" y="280315"/>
            <a:ext cx="5843016" cy="1319885"/>
          </a:xfrm>
        </p:spPr>
        <p:txBody>
          <a:bodyPr/>
          <a:lstStyle/>
          <a:p>
            <a:r>
              <a:rPr lang="en-US" dirty="0"/>
              <a:t>Deteriorating Population Status Across Rural America</a:t>
            </a:r>
          </a:p>
        </p:txBody>
      </p:sp>
      <p:sp>
        <p:nvSpPr>
          <p:cNvPr id="3" name="Content placeholder">
            <a:extLst>
              <a:ext uri="{FF2B5EF4-FFF2-40B4-BE49-F238E27FC236}">
                <a16:creationId xmlns:a16="http://schemas.microsoft.com/office/drawing/2014/main" id="{7682A5AA-47B5-85D2-960C-0C9DFEF51D38}"/>
              </a:ext>
            </a:extLst>
          </p:cNvPr>
          <p:cNvSpPr>
            <a:spLocks noGrp="1"/>
          </p:cNvSpPr>
          <p:nvPr>
            <p:ph idx="1"/>
          </p:nvPr>
        </p:nvSpPr>
        <p:spPr>
          <a:xfrm>
            <a:off x="457200" y="1955274"/>
            <a:ext cx="6296140" cy="3524357"/>
          </a:xfrm>
        </p:spPr>
        <p:txBody>
          <a:bodyPr/>
          <a:lstStyle/>
          <a:p>
            <a:pPr>
              <a:buFont typeface="Courier New" panose="02070309020205020404" pitchFamily="49" charset="0"/>
              <a:buChar char="o"/>
            </a:pPr>
            <a:r>
              <a:rPr lang="en-US" sz="1800" kern="0" dirty="0">
                <a:effectLst/>
                <a:ea typeface="Times New Roman" panose="02020603050405020304" pitchFamily="18" charset="0"/>
              </a:rPr>
              <a:t>“Older, less healthy and less affluent” </a:t>
            </a:r>
            <a:r>
              <a:rPr lang="en-US" sz="1800" kern="0" dirty="0">
                <a:solidFill>
                  <a:schemeClr val="accent5"/>
                </a:solidFill>
                <a:effectLst/>
                <a:ea typeface="Times New Roman" panose="02020603050405020304" pitchFamily="18" charset="0"/>
              </a:rPr>
              <a:t>no longer </a:t>
            </a:r>
            <a:r>
              <a:rPr lang="en-US" sz="1800" kern="0" dirty="0">
                <a:effectLst/>
                <a:ea typeface="Times New Roman" panose="02020603050405020304" pitchFamily="18" charset="0"/>
              </a:rPr>
              <a:t>captures rural America’s population health challenges</a:t>
            </a:r>
          </a:p>
          <a:p>
            <a:pPr>
              <a:buFont typeface="Courier New" panose="02070309020205020404" pitchFamily="49" charset="0"/>
              <a:buChar char="o"/>
            </a:pPr>
            <a:r>
              <a:rPr lang="en-US" sz="1800" kern="0" dirty="0">
                <a:effectLst/>
                <a:ea typeface="Times New Roman" panose="02020603050405020304" pitchFamily="18" charset="0"/>
              </a:rPr>
              <a:t>With </a:t>
            </a:r>
            <a:r>
              <a:rPr lang="en-US" sz="1800" kern="0" dirty="0">
                <a:solidFill>
                  <a:schemeClr val="accent5"/>
                </a:solidFill>
                <a:effectLst/>
                <a:ea typeface="Times New Roman" panose="02020603050405020304" pitchFamily="18" charset="0"/>
              </a:rPr>
              <a:t>lower median household income </a:t>
            </a:r>
            <a:r>
              <a:rPr lang="en-US" sz="1800" kern="0" dirty="0">
                <a:effectLst/>
                <a:ea typeface="Times New Roman" panose="02020603050405020304" pitchFamily="18" charset="0"/>
              </a:rPr>
              <a:t>and </a:t>
            </a:r>
            <a:r>
              <a:rPr lang="en-US" sz="1800" kern="0" dirty="0">
                <a:solidFill>
                  <a:schemeClr val="accent5"/>
                </a:solidFill>
                <a:effectLst/>
                <a:ea typeface="Times New Roman" panose="02020603050405020304" pitchFamily="18" charset="0"/>
              </a:rPr>
              <a:t>higher rates of child poverty</a:t>
            </a:r>
            <a:r>
              <a:rPr lang="en-US" sz="1800" kern="0" dirty="0">
                <a:effectLst/>
                <a:ea typeface="Times New Roman" panose="02020603050405020304" pitchFamily="18" charset="0"/>
              </a:rPr>
              <a:t>, rural areas are struggling to gain the financial stability necessary to meet their health needs.</a:t>
            </a:r>
            <a:endParaRPr lang="en-US" sz="1800" kern="0" dirty="0">
              <a:ea typeface="Times New Roman" panose="02020603050405020304" pitchFamily="18" charset="0"/>
            </a:endParaRPr>
          </a:p>
          <a:p>
            <a:pPr>
              <a:buFont typeface="Courier New" panose="02070309020205020404" pitchFamily="49" charset="0"/>
              <a:buChar char="o"/>
            </a:pPr>
            <a:r>
              <a:rPr lang="en-US" sz="1800" kern="0" dirty="0">
                <a:effectLst/>
                <a:ea typeface="Calibri" panose="020F0502020204030204" pitchFamily="34" charset="0"/>
              </a:rPr>
              <a:t>Rural Americans carry a </a:t>
            </a:r>
            <a:r>
              <a:rPr lang="en-US" sz="1800" kern="0" dirty="0">
                <a:solidFill>
                  <a:schemeClr val="accent5"/>
                </a:solidFill>
                <a:effectLst/>
                <a:ea typeface="Calibri" panose="020F0502020204030204" pitchFamily="34" charset="0"/>
              </a:rPr>
              <a:t>greater share of the chronic disease burden</a:t>
            </a:r>
            <a:r>
              <a:rPr lang="en-US" sz="1800" kern="0" dirty="0">
                <a:effectLst/>
                <a:ea typeface="Calibri" panose="020F0502020204030204" pitchFamily="34" charset="0"/>
              </a:rPr>
              <a:t> and are </a:t>
            </a:r>
            <a:r>
              <a:rPr lang="en-US" sz="1800" kern="0" dirty="0">
                <a:solidFill>
                  <a:schemeClr val="accent5"/>
                </a:solidFill>
                <a:effectLst/>
                <a:ea typeface="Calibri" panose="020F0502020204030204" pitchFamily="34" charset="0"/>
              </a:rPr>
              <a:t>more likely to die prematurely </a:t>
            </a:r>
            <a:r>
              <a:rPr lang="en-US" sz="1800" kern="0" dirty="0">
                <a:effectLst/>
                <a:ea typeface="Calibri" panose="020F0502020204030204" pitchFamily="34" charset="0"/>
              </a:rPr>
              <a:t>than their urban counterparts. </a:t>
            </a:r>
          </a:p>
          <a:p>
            <a:pPr>
              <a:buFont typeface="Courier New" panose="02070309020205020404" pitchFamily="49" charset="0"/>
              <a:buChar char="o"/>
            </a:pPr>
            <a:r>
              <a:rPr lang="en-US" sz="1800" kern="0" dirty="0">
                <a:ea typeface="Calibri" panose="020F0502020204030204" pitchFamily="34" charset="0"/>
              </a:rPr>
              <a:t>Veterans are a particularly vulnerable population within rural areas. </a:t>
            </a:r>
            <a:endParaRPr lang="en-US" sz="1800" kern="0" dirty="0">
              <a:effectLst/>
              <a:ea typeface="Calibri" panose="020F0502020204030204" pitchFamily="34" charset="0"/>
            </a:endParaRPr>
          </a:p>
          <a:p>
            <a:pPr>
              <a:buFont typeface="Courier New" panose="02070309020205020404" pitchFamily="49" charset="0"/>
              <a:buChar char="o"/>
            </a:pPr>
            <a:endParaRPr lang="en-US" sz="1600" kern="0" dirty="0">
              <a:effectLst/>
              <a:ea typeface="Calibri" panose="020F0502020204030204" pitchFamily="34" charset="0"/>
            </a:endParaRPr>
          </a:p>
          <a:p>
            <a:pPr>
              <a:buFont typeface="Courier New" panose="02070309020205020404" pitchFamily="49" charset="0"/>
              <a:buChar char="o"/>
            </a:pPr>
            <a:endParaRPr lang="en-US" sz="1600" dirty="0"/>
          </a:p>
        </p:txBody>
      </p:sp>
      <p:sp>
        <p:nvSpPr>
          <p:cNvPr id="4" name="Image container">
            <a:extLst>
              <a:ext uri="{FF2B5EF4-FFF2-40B4-BE49-F238E27FC236}">
                <a16:creationId xmlns:a16="http://schemas.microsoft.com/office/drawing/2014/main" id="{D7CB276A-E4C1-43CC-63EA-10C2631DEDD2}"/>
              </a:ext>
            </a:extLst>
          </p:cNvPr>
          <p:cNvSpPr/>
          <p:nvPr/>
        </p:nvSpPr>
        <p:spPr>
          <a:xfrm>
            <a:off x="7499227" y="566680"/>
            <a:ext cx="3724278" cy="5485290"/>
          </a:xfrm>
          <a:custGeom>
            <a:avLst/>
            <a:gdLst>
              <a:gd name="connsiteX0" fmla="*/ 3724278 w 3724278"/>
              <a:gd name="connsiteY0" fmla="*/ 4327215 h 5485290"/>
              <a:gd name="connsiteX1" fmla="*/ 2566202 w 3724278"/>
              <a:gd name="connsiteY1" fmla="*/ 5485290 h 5485290"/>
              <a:gd name="connsiteX2" fmla="*/ 0 w 3724278"/>
              <a:gd name="connsiteY2" fmla="*/ 5485290 h 5485290"/>
              <a:gd name="connsiteX3" fmla="*/ 0 w 3724278"/>
              <a:gd name="connsiteY3" fmla="*/ 1158076 h 5485290"/>
              <a:gd name="connsiteX4" fmla="*/ 1158076 w 3724278"/>
              <a:gd name="connsiteY4" fmla="*/ 0 h 5485290"/>
              <a:gd name="connsiteX5" fmla="*/ 3724278 w 3724278"/>
              <a:gd name="connsiteY5" fmla="*/ 0 h 5485290"/>
              <a:gd name="connsiteX6" fmla="*/ 3724278 w 3724278"/>
              <a:gd name="connsiteY6" fmla="*/ 4327215 h 548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4278" h="5485290">
                <a:moveTo>
                  <a:pt x="3724278" y="4327215"/>
                </a:moveTo>
                <a:lnTo>
                  <a:pt x="2566202" y="5485290"/>
                </a:lnTo>
                <a:lnTo>
                  <a:pt x="0" y="5485290"/>
                </a:lnTo>
                <a:lnTo>
                  <a:pt x="0" y="1158076"/>
                </a:lnTo>
                <a:lnTo>
                  <a:pt x="1158076" y="0"/>
                </a:lnTo>
                <a:lnTo>
                  <a:pt x="3724278" y="0"/>
                </a:lnTo>
                <a:lnTo>
                  <a:pt x="3724278" y="4327215"/>
                </a:lnTo>
                <a:close/>
              </a:path>
            </a:pathLst>
          </a:custGeom>
          <a:blipFill>
            <a:blip r:embed="rId2" cstate="screen">
              <a:extLst>
                <a:ext uri="{28A0092B-C50C-407E-A947-70E740481C1C}">
                  <a14:useLocalDpi xmlns:a14="http://schemas.microsoft.com/office/drawing/2010/main"/>
                </a:ext>
              </a:extLst>
            </a:blip>
            <a:srcRect/>
            <a:stretch>
              <a:fillRect/>
            </a:stretch>
          </a:blipFill>
          <a:ln w="6580" cap="flat">
            <a:noFill/>
            <a:prstDash val="solid"/>
            <a:miter/>
          </a:ln>
        </p:spPr>
        <p:txBody>
          <a:bodyPr rtlCol="0" anchor="ctr"/>
          <a:lstStyle/>
          <a:p>
            <a:endParaRPr lang="en-US"/>
          </a:p>
        </p:txBody>
      </p:sp>
      <p:grpSp>
        <p:nvGrpSpPr>
          <p:cNvPr id="5" name="Lime brackets">
            <a:extLst>
              <a:ext uri="{FF2B5EF4-FFF2-40B4-BE49-F238E27FC236}">
                <a16:creationId xmlns:a16="http://schemas.microsoft.com/office/drawing/2014/main" id="{C07E378C-4E2D-4BC0-DD70-18709F6EACA5}"/>
              </a:ext>
            </a:extLst>
          </p:cNvPr>
          <p:cNvGrpSpPr/>
          <p:nvPr/>
        </p:nvGrpSpPr>
        <p:grpSpPr>
          <a:xfrm>
            <a:off x="7467141" y="521611"/>
            <a:ext cx="3791526" cy="5555431"/>
            <a:chOff x="523651" y="-133024"/>
            <a:chExt cx="4659636" cy="5555431"/>
          </a:xfrm>
        </p:grpSpPr>
        <p:sp>
          <p:nvSpPr>
            <p:cNvPr id="7" name="Left lime bracket">
              <a:extLst>
                <a:ext uri="{FF2B5EF4-FFF2-40B4-BE49-F238E27FC236}">
                  <a16:creationId xmlns:a16="http://schemas.microsoft.com/office/drawing/2014/main" id="{48D506B9-1117-0737-2547-D3235DC2E592}"/>
                </a:ext>
              </a:extLst>
            </p:cNvPr>
            <p:cNvSpPr/>
            <p:nvPr/>
          </p:nvSpPr>
          <p:spPr>
            <a:xfrm>
              <a:off x="523651" y="3916689"/>
              <a:ext cx="2022768" cy="1505718"/>
            </a:xfrm>
            <a:custGeom>
              <a:avLst/>
              <a:gdLst>
                <a:gd name="connsiteX0" fmla="*/ 0 w 6070862"/>
                <a:gd name="connsiteY0" fmla="*/ 0 h 6457360"/>
                <a:gd name="connsiteX1" fmla="*/ 0 w 6070862"/>
                <a:gd name="connsiteY1" fmla="*/ 6457360 h 6457360"/>
                <a:gd name="connsiteX2" fmla="*/ 6070862 w 6070862"/>
                <a:gd name="connsiteY2" fmla="*/ 6457360 h 6457360"/>
              </a:gdLst>
              <a:ahLst/>
              <a:cxnLst>
                <a:cxn ang="0">
                  <a:pos x="connsiteX0" y="connsiteY0"/>
                </a:cxn>
                <a:cxn ang="0">
                  <a:pos x="connsiteX1" y="connsiteY1"/>
                </a:cxn>
                <a:cxn ang="0">
                  <a:pos x="connsiteX2" y="connsiteY2"/>
                </a:cxn>
              </a:cxnLst>
              <a:rect l="l" t="t" r="r" b="b"/>
              <a:pathLst>
                <a:path w="6070862" h="6457360">
                  <a:moveTo>
                    <a:pt x="0" y="0"/>
                  </a:moveTo>
                  <a:lnTo>
                    <a:pt x="0" y="6457360"/>
                  </a:lnTo>
                  <a:lnTo>
                    <a:pt x="6070862" y="6457360"/>
                  </a:lnTo>
                </a:path>
              </a:pathLst>
            </a:cu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lime bracket">
              <a:extLst>
                <a:ext uri="{FF2B5EF4-FFF2-40B4-BE49-F238E27FC236}">
                  <a16:creationId xmlns:a16="http://schemas.microsoft.com/office/drawing/2014/main" id="{19146C65-19F3-CE86-85CA-23092660F332}"/>
                </a:ext>
              </a:extLst>
            </p:cNvPr>
            <p:cNvSpPr/>
            <p:nvPr/>
          </p:nvSpPr>
          <p:spPr>
            <a:xfrm flipH="1" flipV="1">
              <a:off x="3210457" y="-133024"/>
              <a:ext cx="1972830" cy="1505718"/>
            </a:xfrm>
            <a:custGeom>
              <a:avLst/>
              <a:gdLst>
                <a:gd name="connsiteX0" fmla="*/ 0 w 6070862"/>
                <a:gd name="connsiteY0" fmla="*/ 0 h 6457360"/>
                <a:gd name="connsiteX1" fmla="*/ 0 w 6070862"/>
                <a:gd name="connsiteY1" fmla="*/ 6457360 h 6457360"/>
                <a:gd name="connsiteX2" fmla="*/ 6070862 w 6070862"/>
                <a:gd name="connsiteY2" fmla="*/ 6457360 h 6457360"/>
              </a:gdLst>
              <a:ahLst/>
              <a:cxnLst>
                <a:cxn ang="0">
                  <a:pos x="connsiteX0" y="connsiteY0"/>
                </a:cxn>
                <a:cxn ang="0">
                  <a:pos x="connsiteX1" y="connsiteY1"/>
                </a:cxn>
                <a:cxn ang="0">
                  <a:pos x="connsiteX2" y="connsiteY2"/>
                </a:cxn>
              </a:cxnLst>
              <a:rect l="l" t="t" r="r" b="b"/>
              <a:pathLst>
                <a:path w="6070862" h="6457360">
                  <a:moveTo>
                    <a:pt x="0" y="0"/>
                  </a:moveTo>
                  <a:lnTo>
                    <a:pt x="0" y="6457360"/>
                  </a:lnTo>
                  <a:lnTo>
                    <a:pt x="6070862" y="6457360"/>
                  </a:lnTo>
                </a:path>
              </a:pathLst>
            </a:custGeom>
            <a:noFill/>
            <a:ln w="762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63816AE-68EB-DD9E-E62C-0D39E8567958}"/>
              </a:ext>
            </a:extLst>
          </p:cNvPr>
          <p:cNvGrpSpPr/>
          <p:nvPr/>
        </p:nvGrpSpPr>
        <p:grpSpPr>
          <a:xfrm>
            <a:off x="6985814" y="449492"/>
            <a:ext cx="4748131" cy="5728593"/>
            <a:chOff x="6985814" y="449492"/>
            <a:chExt cx="4748131" cy="5728593"/>
          </a:xfrm>
        </p:grpSpPr>
        <p:pic>
          <p:nvPicPr>
            <p:cNvPr id="9" name="Picture 8">
              <a:extLst>
                <a:ext uri="{FF2B5EF4-FFF2-40B4-BE49-F238E27FC236}">
                  <a16:creationId xmlns:a16="http://schemas.microsoft.com/office/drawing/2014/main" id="{6D12B49F-FD2F-5E3F-DD65-1425817EC84D}"/>
                </a:ext>
              </a:extLst>
            </p:cNvPr>
            <p:cNvPicPr>
              <a:picLocks noChangeAspect="1"/>
            </p:cNvPicPr>
            <p:nvPr/>
          </p:nvPicPr>
          <p:blipFill>
            <a:blip r:embed="rId3"/>
            <a:srcRect l="33883" t="1689" r="3423" b="1689"/>
            <a:stretch/>
          </p:blipFill>
          <p:spPr>
            <a:xfrm>
              <a:off x="7499227" y="566678"/>
              <a:ext cx="3724278" cy="5485291"/>
            </a:xfrm>
            <a:prstGeom prst="rect">
              <a:avLst/>
            </a:prstGeom>
          </p:spPr>
        </p:pic>
        <p:sp>
          <p:nvSpPr>
            <p:cNvPr id="10" name="Isosceles Triangle 9">
              <a:extLst>
                <a:ext uri="{FF2B5EF4-FFF2-40B4-BE49-F238E27FC236}">
                  <a16:creationId xmlns:a16="http://schemas.microsoft.com/office/drawing/2014/main" id="{5774E07F-A128-4224-C9C4-B602A8F10EB4}"/>
                </a:ext>
              </a:extLst>
            </p:cNvPr>
            <p:cNvSpPr/>
            <p:nvPr/>
          </p:nvSpPr>
          <p:spPr>
            <a:xfrm rot="8149624">
              <a:off x="10159425" y="5390339"/>
              <a:ext cx="1574520" cy="78774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0C680156-93F7-A668-01D7-854E52986756}"/>
                </a:ext>
              </a:extLst>
            </p:cNvPr>
            <p:cNvSpPr/>
            <p:nvPr/>
          </p:nvSpPr>
          <p:spPr>
            <a:xfrm rot="18911876">
              <a:off x="6985814" y="449492"/>
              <a:ext cx="1574520" cy="787746"/>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379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 name="Object 153" hidden="1">
            <a:extLst>
              <a:ext uri="{FF2B5EF4-FFF2-40B4-BE49-F238E27FC236}">
                <a16:creationId xmlns:a16="http://schemas.microsoft.com/office/drawing/2014/main" id="{787FCFAC-C695-423D-B579-568E067AF9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154" name="Object 153" hidden="1">
                        <a:extLst>
                          <a:ext uri="{FF2B5EF4-FFF2-40B4-BE49-F238E27FC236}">
                            <a16:creationId xmlns:a16="http://schemas.microsoft.com/office/drawing/2014/main" id="{787FCFAC-C695-423D-B579-568E067AF92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6AA7FD5-0EF7-4A66-ACE1-DF2D35F5A918}"/>
              </a:ext>
            </a:extLst>
          </p:cNvPr>
          <p:cNvSpPr>
            <a:spLocks noGrp="1"/>
          </p:cNvSpPr>
          <p:nvPr>
            <p:ph type="title"/>
          </p:nvPr>
        </p:nvSpPr>
        <p:spPr>
          <a:xfrm>
            <a:off x="365759" y="232153"/>
            <a:ext cx="11722777" cy="946090"/>
          </a:xfrm>
        </p:spPr>
        <p:txBody>
          <a:bodyPr vert="horz"/>
          <a:lstStyle/>
          <a:p>
            <a:r>
              <a:rPr lang="en-US" dirty="0">
                <a:latin typeface="Georgia" panose="02040502050405020303" pitchFamily="18" charset="0"/>
              </a:rPr>
              <a:t>Where is Behavioral Health Care the Scarcest in Rural America?</a:t>
            </a:r>
          </a:p>
        </p:txBody>
      </p:sp>
      <p:grpSp>
        <p:nvGrpSpPr>
          <p:cNvPr id="224" name="State Shapes">
            <a:extLst>
              <a:ext uri="{FF2B5EF4-FFF2-40B4-BE49-F238E27FC236}">
                <a16:creationId xmlns:a16="http://schemas.microsoft.com/office/drawing/2014/main" id="{161D77B2-222F-4CD1-9A9C-B62046C3B585}"/>
              </a:ext>
            </a:extLst>
          </p:cNvPr>
          <p:cNvGrpSpPr/>
          <p:nvPr/>
        </p:nvGrpSpPr>
        <p:grpSpPr>
          <a:xfrm>
            <a:off x="4094548" y="1454100"/>
            <a:ext cx="7460222" cy="4266691"/>
            <a:chOff x="609598" y="1367242"/>
            <a:chExt cx="7460222" cy="4266691"/>
          </a:xfrm>
          <a:solidFill>
            <a:schemeClr val="bg2"/>
          </a:solidFill>
        </p:grpSpPr>
        <p:sp>
          <p:nvSpPr>
            <p:cNvPr id="283" name="Freeform 43">
              <a:extLst>
                <a:ext uri="{FF2B5EF4-FFF2-40B4-BE49-F238E27FC236}">
                  <a16:creationId xmlns:a16="http://schemas.microsoft.com/office/drawing/2014/main" id="{6D7DABA7-4756-459C-A6A9-5F6553B4A19C}"/>
                </a:ext>
              </a:extLst>
            </p:cNvPr>
            <p:cNvSpPr>
              <a:spLocks/>
            </p:cNvSpPr>
            <p:nvPr/>
          </p:nvSpPr>
          <p:spPr bwMode="auto">
            <a:xfrm>
              <a:off x="7584483" y="2390146"/>
              <a:ext cx="191537" cy="160488"/>
            </a:xfrm>
            <a:custGeom>
              <a:avLst/>
              <a:gdLst>
                <a:gd name="T0" fmla="*/ 11 w 622"/>
                <a:gd name="T1" fmla="*/ 61 h 519"/>
                <a:gd name="T2" fmla="*/ 28 w 622"/>
                <a:gd name="T3" fmla="*/ 46 h 519"/>
                <a:gd name="T4" fmla="*/ 53 w 622"/>
                <a:gd name="T5" fmla="*/ 36 h 519"/>
                <a:gd name="T6" fmla="*/ 83 w 622"/>
                <a:gd name="T7" fmla="*/ 19 h 519"/>
                <a:gd name="T8" fmla="*/ 101 w 622"/>
                <a:gd name="T9" fmla="*/ 6 h 519"/>
                <a:gd name="T10" fmla="*/ 115 w 622"/>
                <a:gd name="T11" fmla="*/ 0 h 519"/>
                <a:gd name="T12" fmla="*/ 118 w 622"/>
                <a:gd name="T13" fmla="*/ 6 h 519"/>
                <a:gd name="T14" fmla="*/ 111 w 622"/>
                <a:gd name="T15" fmla="*/ 16 h 519"/>
                <a:gd name="T16" fmla="*/ 85 w 622"/>
                <a:gd name="T17" fmla="*/ 39 h 519"/>
                <a:gd name="T18" fmla="*/ 50 w 622"/>
                <a:gd name="T19" fmla="*/ 68 h 519"/>
                <a:gd name="T20" fmla="*/ 27 w 622"/>
                <a:gd name="T21" fmla="*/ 84 h 519"/>
                <a:gd name="T22" fmla="*/ 17 w 622"/>
                <a:gd name="T23" fmla="*/ 94 h 519"/>
                <a:gd name="T24" fmla="*/ 2 w 622"/>
                <a:gd name="T25" fmla="*/ 99 h 519"/>
                <a:gd name="T26" fmla="*/ 0 w 622"/>
                <a:gd name="T27" fmla="*/ 84 h 519"/>
                <a:gd name="T28" fmla="*/ 11 w 622"/>
                <a:gd name="T29" fmla="*/ 61 h 5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2" h="519">
                  <a:moveTo>
                    <a:pt x="60" y="322"/>
                  </a:moveTo>
                  <a:lnTo>
                    <a:pt x="147" y="240"/>
                  </a:lnTo>
                  <a:lnTo>
                    <a:pt x="281" y="187"/>
                  </a:lnTo>
                  <a:lnTo>
                    <a:pt x="435" y="101"/>
                  </a:lnTo>
                  <a:lnTo>
                    <a:pt x="531" y="34"/>
                  </a:lnTo>
                  <a:lnTo>
                    <a:pt x="608" y="0"/>
                  </a:lnTo>
                  <a:lnTo>
                    <a:pt x="622" y="34"/>
                  </a:lnTo>
                  <a:lnTo>
                    <a:pt x="584" y="82"/>
                  </a:lnTo>
                  <a:lnTo>
                    <a:pt x="450" y="202"/>
                  </a:lnTo>
                  <a:lnTo>
                    <a:pt x="262" y="355"/>
                  </a:lnTo>
                  <a:lnTo>
                    <a:pt x="142" y="442"/>
                  </a:lnTo>
                  <a:lnTo>
                    <a:pt x="89" y="495"/>
                  </a:lnTo>
                  <a:lnTo>
                    <a:pt x="8" y="519"/>
                  </a:lnTo>
                  <a:lnTo>
                    <a:pt x="0" y="442"/>
                  </a:lnTo>
                  <a:lnTo>
                    <a:pt x="60" y="322"/>
                  </a:lnTo>
                  <a:close/>
                </a:path>
              </a:pathLst>
            </a:custGeom>
            <a:grp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FF0005"/>
                </a:solidFill>
                <a:effectLst/>
                <a:uLnTx/>
                <a:uFillTx/>
                <a:latin typeface="Arial" charset="0"/>
                <a:ea typeface="+mn-ea"/>
                <a:cs typeface="+mn-cs"/>
              </a:endParaRPr>
            </a:p>
          </p:txBody>
        </p:sp>
        <p:sp>
          <p:nvSpPr>
            <p:cNvPr id="284" name="Freeform 45">
              <a:extLst>
                <a:ext uri="{FF2B5EF4-FFF2-40B4-BE49-F238E27FC236}">
                  <a16:creationId xmlns:a16="http://schemas.microsoft.com/office/drawing/2014/main" id="{CF888AF8-DC04-48B3-A009-A436CDF2D5B5}"/>
                </a:ext>
              </a:extLst>
            </p:cNvPr>
            <p:cNvSpPr>
              <a:spLocks/>
            </p:cNvSpPr>
            <p:nvPr/>
          </p:nvSpPr>
          <p:spPr bwMode="auto">
            <a:xfrm>
              <a:off x="5581456" y="1965422"/>
              <a:ext cx="672004" cy="311248"/>
            </a:xfrm>
            <a:custGeom>
              <a:avLst/>
              <a:gdLst>
                <a:gd name="T0" fmla="*/ 0 w 2182"/>
                <a:gd name="T1" fmla="*/ 106 h 1010"/>
                <a:gd name="T2" fmla="*/ 28 w 2182"/>
                <a:gd name="T3" fmla="*/ 92 h 1010"/>
                <a:gd name="T4" fmla="*/ 59 w 2182"/>
                <a:gd name="T5" fmla="*/ 67 h 1010"/>
                <a:gd name="T6" fmla="*/ 77 w 2182"/>
                <a:gd name="T7" fmla="*/ 47 h 1010"/>
                <a:gd name="T8" fmla="*/ 104 w 2182"/>
                <a:gd name="T9" fmla="*/ 17 h 1010"/>
                <a:gd name="T10" fmla="*/ 147 w 2182"/>
                <a:gd name="T11" fmla="*/ 0 h 1010"/>
                <a:gd name="T12" fmla="*/ 148 w 2182"/>
                <a:gd name="T13" fmla="*/ 20 h 1010"/>
                <a:gd name="T14" fmla="*/ 132 w 2182"/>
                <a:gd name="T15" fmla="*/ 30 h 1010"/>
                <a:gd name="T16" fmla="*/ 113 w 2182"/>
                <a:gd name="T17" fmla="*/ 39 h 1010"/>
                <a:gd name="T18" fmla="*/ 120 w 2182"/>
                <a:gd name="T19" fmla="*/ 52 h 1010"/>
                <a:gd name="T20" fmla="*/ 117 w 2182"/>
                <a:gd name="T21" fmla="*/ 55 h 1010"/>
                <a:gd name="T22" fmla="*/ 121 w 2182"/>
                <a:gd name="T23" fmla="*/ 69 h 1010"/>
                <a:gd name="T24" fmla="*/ 141 w 2182"/>
                <a:gd name="T25" fmla="*/ 57 h 1010"/>
                <a:gd name="T26" fmla="*/ 160 w 2182"/>
                <a:gd name="T27" fmla="*/ 56 h 1010"/>
                <a:gd name="T28" fmla="*/ 190 w 2182"/>
                <a:gd name="T29" fmla="*/ 78 h 1010"/>
                <a:gd name="T30" fmla="*/ 213 w 2182"/>
                <a:gd name="T31" fmla="*/ 77 h 1010"/>
                <a:gd name="T32" fmla="*/ 233 w 2182"/>
                <a:gd name="T33" fmla="*/ 86 h 1010"/>
                <a:gd name="T34" fmla="*/ 249 w 2182"/>
                <a:gd name="T35" fmla="*/ 78 h 1010"/>
                <a:gd name="T36" fmla="*/ 259 w 2182"/>
                <a:gd name="T37" fmla="*/ 69 h 1010"/>
                <a:gd name="T38" fmla="*/ 282 w 2182"/>
                <a:gd name="T39" fmla="*/ 53 h 1010"/>
                <a:gd name="T40" fmla="*/ 311 w 2182"/>
                <a:gd name="T41" fmla="*/ 43 h 1010"/>
                <a:gd name="T42" fmla="*/ 327 w 2182"/>
                <a:gd name="T43" fmla="*/ 36 h 1010"/>
                <a:gd name="T44" fmla="*/ 335 w 2182"/>
                <a:gd name="T45" fmla="*/ 53 h 1010"/>
                <a:gd name="T46" fmla="*/ 345 w 2182"/>
                <a:gd name="T47" fmla="*/ 69 h 1010"/>
                <a:gd name="T48" fmla="*/ 366 w 2182"/>
                <a:gd name="T49" fmla="*/ 68 h 1010"/>
                <a:gd name="T50" fmla="*/ 382 w 2182"/>
                <a:gd name="T51" fmla="*/ 59 h 1010"/>
                <a:gd name="T52" fmla="*/ 406 w 2182"/>
                <a:gd name="T53" fmla="*/ 62 h 1010"/>
                <a:gd name="T54" fmla="*/ 414 w 2182"/>
                <a:gd name="T55" fmla="*/ 78 h 1010"/>
                <a:gd name="T56" fmla="*/ 414 w 2182"/>
                <a:gd name="T57" fmla="*/ 95 h 1010"/>
                <a:gd name="T58" fmla="*/ 404 w 2182"/>
                <a:gd name="T59" fmla="*/ 88 h 1010"/>
                <a:gd name="T60" fmla="*/ 388 w 2182"/>
                <a:gd name="T61" fmla="*/ 86 h 1010"/>
                <a:gd name="T62" fmla="*/ 371 w 2182"/>
                <a:gd name="T63" fmla="*/ 103 h 1010"/>
                <a:gd name="T64" fmla="*/ 354 w 2182"/>
                <a:gd name="T65" fmla="*/ 95 h 1010"/>
                <a:gd name="T66" fmla="*/ 338 w 2182"/>
                <a:gd name="T67" fmla="*/ 92 h 1010"/>
                <a:gd name="T68" fmla="*/ 319 w 2182"/>
                <a:gd name="T69" fmla="*/ 95 h 1010"/>
                <a:gd name="T70" fmla="*/ 302 w 2182"/>
                <a:gd name="T71" fmla="*/ 112 h 1010"/>
                <a:gd name="T72" fmla="*/ 268 w 2182"/>
                <a:gd name="T73" fmla="*/ 138 h 1010"/>
                <a:gd name="T74" fmla="*/ 259 w 2182"/>
                <a:gd name="T75" fmla="*/ 155 h 1010"/>
                <a:gd name="T76" fmla="*/ 250 w 2182"/>
                <a:gd name="T77" fmla="*/ 155 h 1010"/>
                <a:gd name="T78" fmla="*/ 250 w 2182"/>
                <a:gd name="T79" fmla="*/ 138 h 1010"/>
                <a:gd name="T80" fmla="*/ 234 w 2182"/>
                <a:gd name="T81" fmla="*/ 133 h 1010"/>
                <a:gd name="T82" fmla="*/ 224 w 2182"/>
                <a:gd name="T83" fmla="*/ 135 h 1010"/>
                <a:gd name="T84" fmla="*/ 220 w 2182"/>
                <a:gd name="T85" fmla="*/ 145 h 1010"/>
                <a:gd name="T86" fmla="*/ 213 w 2182"/>
                <a:gd name="T87" fmla="*/ 174 h 1010"/>
                <a:gd name="T88" fmla="*/ 194 w 2182"/>
                <a:gd name="T89" fmla="*/ 192 h 1010"/>
                <a:gd name="T90" fmla="*/ 176 w 2182"/>
                <a:gd name="T91" fmla="*/ 174 h 1010"/>
                <a:gd name="T92" fmla="*/ 175 w 2182"/>
                <a:gd name="T93" fmla="*/ 162 h 1010"/>
                <a:gd name="T94" fmla="*/ 147 w 2182"/>
                <a:gd name="T95" fmla="*/ 140 h 1010"/>
                <a:gd name="T96" fmla="*/ 113 w 2182"/>
                <a:gd name="T97" fmla="*/ 146 h 1010"/>
                <a:gd name="T98" fmla="*/ 108 w 2182"/>
                <a:gd name="T99" fmla="*/ 134 h 1010"/>
                <a:gd name="T100" fmla="*/ 84 w 2182"/>
                <a:gd name="T101" fmla="*/ 135 h 1010"/>
                <a:gd name="T102" fmla="*/ 61 w 2182"/>
                <a:gd name="T103" fmla="*/ 134 h 1010"/>
                <a:gd name="T104" fmla="*/ 28 w 2182"/>
                <a:gd name="T105" fmla="*/ 134 h 1010"/>
                <a:gd name="T106" fmla="*/ 11 w 2182"/>
                <a:gd name="T107" fmla="*/ 121 h 1010"/>
                <a:gd name="T108" fmla="*/ 0 w 2182"/>
                <a:gd name="T109" fmla="*/ 106 h 10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82" h="1010">
                  <a:moveTo>
                    <a:pt x="0" y="557"/>
                  </a:moveTo>
                  <a:lnTo>
                    <a:pt x="148" y="482"/>
                  </a:lnTo>
                  <a:lnTo>
                    <a:pt x="310" y="350"/>
                  </a:lnTo>
                  <a:lnTo>
                    <a:pt x="406" y="248"/>
                  </a:lnTo>
                  <a:lnTo>
                    <a:pt x="549" y="90"/>
                  </a:lnTo>
                  <a:lnTo>
                    <a:pt x="776" y="0"/>
                  </a:lnTo>
                  <a:lnTo>
                    <a:pt x="778" y="104"/>
                  </a:lnTo>
                  <a:lnTo>
                    <a:pt x="694" y="158"/>
                  </a:lnTo>
                  <a:lnTo>
                    <a:pt x="598" y="206"/>
                  </a:lnTo>
                  <a:lnTo>
                    <a:pt x="634" y="272"/>
                  </a:lnTo>
                  <a:lnTo>
                    <a:pt x="616" y="290"/>
                  </a:lnTo>
                  <a:lnTo>
                    <a:pt x="640" y="363"/>
                  </a:lnTo>
                  <a:lnTo>
                    <a:pt x="742" y="302"/>
                  </a:lnTo>
                  <a:lnTo>
                    <a:pt x="844" y="297"/>
                  </a:lnTo>
                  <a:lnTo>
                    <a:pt x="1003" y="408"/>
                  </a:lnTo>
                  <a:lnTo>
                    <a:pt x="1120" y="404"/>
                  </a:lnTo>
                  <a:lnTo>
                    <a:pt x="1229" y="453"/>
                  </a:lnTo>
                  <a:lnTo>
                    <a:pt x="1312" y="410"/>
                  </a:lnTo>
                  <a:lnTo>
                    <a:pt x="1366" y="362"/>
                  </a:lnTo>
                  <a:lnTo>
                    <a:pt x="1486" y="278"/>
                  </a:lnTo>
                  <a:lnTo>
                    <a:pt x="1638" y="227"/>
                  </a:lnTo>
                  <a:lnTo>
                    <a:pt x="1726" y="188"/>
                  </a:lnTo>
                  <a:lnTo>
                    <a:pt x="1768" y="278"/>
                  </a:lnTo>
                  <a:lnTo>
                    <a:pt x="1819" y="363"/>
                  </a:lnTo>
                  <a:lnTo>
                    <a:pt x="1930" y="356"/>
                  </a:lnTo>
                  <a:lnTo>
                    <a:pt x="2014" y="308"/>
                  </a:lnTo>
                  <a:lnTo>
                    <a:pt x="2140" y="326"/>
                  </a:lnTo>
                  <a:lnTo>
                    <a:pt x="2182" y="408"/>
                  </a:lnTo>
                  <a:lnTo>
                    <a:pt x="2182" y="499"/>
                  </a:lnTo>
                  <a:lnTo>
                    <a:pt x="2128" y="464"/>
                  </a:lnTo>
                  <a:lnTo>
                    <a:pt x="2046" y="453"/>
                  </a:lnTo>
                  <a:lnTo>
                    <a:pt x="1955" y="544"/>
                  </a:lnTo>
                  <a:lnTo>
                    <a:pt x="1865" y="499"/>
                  </a:lnTo>
                  <a:lnTo>
                    <a:pt x="1780" y="482"/>
                  </a:lnTo>
                  <a:lnTo>
                    <a:pt x="1683" y="499"/>
                  </a:lnTo>
                  <a:lnTo>
                    <a:pt x="1592" y="589"/>
                  </a:lnTo>
                  <a:lnTo>
                    <a:pt x="1411" y="725"/>
                  </a:lnTo>
                  <a:lnTo>
                    <a:pt x="1366" y="816"/>
                  </a:lnTo>
                  <a:lnTo>
                    <a:pt x="1320" y="816"/>
                  </a:lnTo>
                  <a:lnTo>
                    <a:pt x="1320" y="725"/>
                  </a:lnTo>
                  <a:lnTo>
                    <a:pt x="1234" y="698"/>
                  </a:lnTo>
                  <a:lnTo>
                    <a:pt x="1180" y="710"/>
                  </a:lnTo>
                  <a:lnTo>
                    <a:pt x="1162" y="764"/>
                  </a:lnTo>
                  <a:lnTo>
                    <a:pt x="1120" y="914"/>
                  </a:lnTo>
                  <a:lnTo>
                    <a:pt x="1020" y="1010"/>
                  </a:lnTo>
                  <a:lnTo>
                    <a:pt x="928" y="914"/>
                  </a:lnTo>
                  <a:lnTo>
                    <a:pt x="924" y="853"/>
                  </a:lnTo>
                  <a:lnTo>
                    <a:pt x="777" y="736"/>
                  </a:lnTo>
                  <a:lnTo>
                    <a:pt x="598" y="767"/>
                  </a:lnTo>
                  <a:lnTo>
                    <a:pt x="568" y="707"/>
                  </a:lnTo>
                  <a:lnTo>
                    <a:pt x="442" y="710"/>
                  </a:lnTo>
                  <a:lnTo>
                    <a:pt x="321" y="703"/>
                  </a:lnTo>
                  <a:lnTo>
                    <a:pt x="147" y="706"/>
                  </a:lnTo>
                  <a:lnTo>
                    <a:pt x="58" y="637"/>
                  </a:lnTo>
                  <a:lnTo>
                    <a:pt x="0" y="557"/>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5" name="Freeform 56">
              <a:extLst>
                <a:ext uri="{FF2B5EF4-FFF2-40B4-BE49-F238E27FC236}">
                  <a16:creationId xmlns:a16="http://schemas.microsoft.com/office/drawing/2014/main" id="{E6BC2989-BB6A-4AF1-A664-867F4AC46523}"/>
                </a:ext>
              </a:extLst>
            </p:cNvPr>
            <p:cNvSpPr>
              <a:spLocks/>
            </p:cNvSpPr>
            <p:nvPr/>
          </p:nvSpPr>
          <p:spPr bwMode="auto">
            <a:xfrm>
              <a:off x="7480598" y="2970494"/>
              <a:ext cx="61682" cy="116719"/>
            </a:xfrm>
            <a:custGeom>
              <a:avLst/>
              <a:gdLst>
                <a:gd name="T0" fmla="*/ 1 w 198"/>
                <a:gd name="T1" fmla="*/ 4 h 384"/>
                <a:gd name="T2" fmla="*/ 16 w 198"/>
                <a:gd name="T3" fmla="*/ 3 h 384"/>
                <a:gd name="T4" fmla="*/ 32 w 198"/>
                <a:gd name="T5" fmla="*/ 0 h 384"/>
                <a:gd name="T6" fmla="*/ 38 w 198"/>
                <a:gd name="T7" fmla="*/ 24 h 384"/>
                <a:gd name="T8" fmla="*/ 37 w 198"/>
                <a:gd name="T9" fmla="*/ 45 h 384"/>
                <a:gd name="T10" fmla="*/ 30 w 198"/>
                <a:gd name="T11" fmla="*/ 61 h 384"/>
                <a:gd name="T12" fmla="*/ 24 w 198"/>
                <a:gd name="T13" fmla="*/ 70 h 384"/>
                <a:gd name="T14" fmla="*/ 18 w 198"/>
                <a:gd name="T15" fmla="*/ 72 h 384"/>
                <a:gd name="T16" fmla="*/ 10 w 198"/>
                <a:gd name="T17" fmla="*/ 59 h 384"/>
                <a:gd name="T18" fmla="*/ 6 w 198"/>
                <a:gd name="T19" fmla="*/ 41 h 384"/>
                <a:gd name="T20" fmla="*/ 0 w 198"/>
                <a:gd name="T21" fmla="*/ 27 h 384"/>
                <a:gd name="T22" fmla="*/ 1 w 198"/>
                <a:gd name="T23" fmla="*/ 4 h 3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8" h="384">
                  <a:moveTo>
                    <a:pt x="3" y="20"/>
                  </a:moveTo>
                  <a:lnTo>
                    <a:pt x="84" y="18"/>
                  </a:lnTo>
                  <a:lnTo>
                    <a:pt x="168" y="0"/>
                  </a:lnTo>
                  <a:lnTo>
                    <a:pt x="198" y="126"/>
                  </a:lnTo>
                  <a:lnTo>
                    <a:pt x="192" y="240"/>
                  </a:lnTo>
                  <a:lnTo>
                    <a:pt x="156" y="324"/>
                  </a:lnTo>
                  <a:lnTo>
                    <a:pt x="125" y="372"/>
                  </a:lnTo>
                  <a:lnTo>
                    <a:pt x="96" y="384"/>
                  </a:lnTo>
                  <a:lnTo>
                    <a:pt x="54" y="312"/>
                  </a:lnTo>
                  <a:lnTo>
                    <a:pt x="30" y="216"/>
                  </a:lnTo>
                  <a:lnTo>
                    <a:pt x="0" y="144"/>
                  </a:lnTo>
                  <a:lnTo>
                    <a:pt x="3" y="20"/>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6" name="Rectangle 62">
              <a:extLst>
                <a:ext uri="{FF2B5EF4-FFF2-40B4-BE49-F238E27FC236}">
                  <a16:creationId xmlns:a16="http://schemas.microsoft.com/office/drawing/2014/main" id="{9EB4B024-3780-42BA-A5EC-547DE70F46A1}"/>
                </a:ext>
              </a:extLst>
            </p:cNvPr>
            <p:cNvSpPr>
              <a:spLocks noChangeArrowheads="1"/>
            </p:cNvSpPr>
            <p:nvPr/>
          </p:nvSpPr>
          <p:spPr bwMode="auto">
            <a:xfrm>
              <a:off x="609598" y="4072830"/>
              <a:ext cx="1641055" cy="1561103"/>
            </a:xfrm>
            <a:prstGeom prst="rect">
              <a:avLst/>
            </a:prstGeom>
            <a:noFill/>
            <a:ln w="3175" cmpd="sng">
              <a:no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8" name="Wyoming">
              <a:extLst>
                <a:ext uri="{FF2B5EF4-FFF2-40B4-BE49-F238E27FC236}">
                  <a16:creationId xmlns:a16="http://schemas.microsoft.com/office/drawing/2014/main" id="{396A25BA-7CB2-4A9F-B1A2-6A7EB21D6479}"/>
                </a:ext>
              </a:extLst>
            </p:cNvPr>
            <p:cNvSpPr>
              <a:spLocks/>
            </p:cNvSpPr>
            <p:nvPr/>
          </p:nvSpPr>
          <p:spPr bwMode="auto">
            <a:xfrm>
              <a:off x="3240803" y="2318007"/>
              <a:ext cx="847310" cy="687339"/>
            </a:xfrm>
            <a:custGeom>
              <a:avLst/>
              <a:gdLst>
                <a:gd name="T0" fmla="*/ 0 w 2757"/>
                <a:gd name="T1" fmla="*/ 382 h 2235"/>
                <a:gd name="T2" fmla="*/ 96 w 2757"/>
                <a:gd name="T3" fmla="*/ 388 h 2235"/>
                <a:gd name="T4" fmla="*/ 157 w 2757"/>
                <a:gd name="T5" fmla="*/ 394 h 2235"/>
                <a:gd name="T6" fmla="*/ 510 w 2757"/>
                <a:gd name="T7" fmla="*/ 424 h 2235"/>
                <a:gd name="T8" fmla="*/ 522 w 2757"/>
                <a:gd name="T9" fmla="*/ 39 h 2235"/>
                <a:gd name="T10" fmla="*/ 156 w 2757"/>
                <a:gd name="T11" fmla="*/ 11 h 2235"/>
                <a:gd name="T12" fmla="*/ 45 w 2757"/>
                <a:gd name="T13" fmla="*/ 0 h 2235"/>
                <a:gd name="T14" fmla="*/ 35 w 2757"/>
                <a:gd name="T15" fmla="*/ 35 h 2235"/>
                <a:gd name="T16" fmla="*/ 8 w 2757"/>
                <a:gd name="T17" fmla="*/ 291 h 2235"/>
                <a:gd name="T18" fmla="*/ 3 w 2757"/>
                <a:gd name="T19" fmla="*/ 334 h 2235"/>
                <a:gd name="T20" fmla="*/ 0 w 2757"/>
                <a:gd name="T21" fmla="*/ 382 h 22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57" h="2235">
                  <a:moveTo>
                    <a:pt x="0" y="2014"/>
                  </a:moveTo>
                  <a:lnTo>
                    <a:pt x="508" y="2044"/>
                  </a:lnTo>
                  <a:lnTo>
                    <a:pt x="828" y="2078"/>
                  </a:lnTo>
                  <a:lnTo>
                    <a:pt x="2696" y="2235"/>
                  </a:lnTo>
                  <a:lnTo>
                    <a:pt x="2757" y="208"/>
                  </a:lnTo>
                  <a:lnTo>
                    <a:pt x="824" y="60"/>
                  </a:lnTo>
                  <a:lnTo>
                    <a:pt x="238" y="0"/>
                  </a:lnTo>
                  <a:lnTo>
                    <a:pt x="185" y="184"/>
                  </a:lnTo>
                  <a:lnTo>
                    <a:pt x="44" y="1536"/>
                  </a:lnTo>
                  <a:lnTo>
                    <a:pt x="16" y="1760"/>
                  </a:lnTo>
                  <a:lnTo>
                    <a:pt x="0" y="2014"/>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89" name="Wisconsin">
              <a:extLst>
                <a:ext uri="{FF2B5EF4-FFF2-40B4-BE49-F238E27FC236}">
                  <a16:creationId xmlns:a16="http://schemas.microsoft.com/office/drawing/2014/main" id="{9053269C-D5CA-4FD4-8A1D-0912164C032D}"/>
                </a:ext>
              </a:extLst>
            </p:cNvPr>
            <p:cNvSpPr>
              <a:spLocks/>
            </p:cNvSpPr>
            <p:nvPr/>
          </p:nvSpPr>
          <p:spPr bwMode="auto">
            <a:xfrm>
              <a:off x="5300642" y="2101593"/>
              <a:ext cx="676874" cy="666266"/>
            </a:xfrm>
            <a:custGeom>
              <a:avLst/>
              <a:gdLst>
                <a:gd name="T0" fmla="*/ 51 w 2202"/>
                <a:gd name="T1" fmla="*/ 13 h 2170"/>
                <a:gd name="T2" fmla="*/ 28 w 2202"/>
                <a:gd name="T3" fmla="*/ 41 h 2170"/>
                <a:gd name="T4" fmla="*/ 40 w 2202"/>
                <a:gd name="T5" fmla="*/ 76 h 2170"/>
                <a:gd name="T6" fmla="*/ 19 w 2202"/>
                <a:gd name="T7" fmla="*/ 103 h 2170"/>
                <a:gd name="T8" fmla="*/ 0 w 2202"/>
                <a:gd name="T9" fmla="*/ 126 h 2170"/>
                <a:gd name="T10" fmla="*/ 23 w 2202"/>
                <a:gd name="T11" fmla="*/ 155 h 2170"/>
                <a:gd name="T12" fmla="*/ 19 w 2202"/>
                <a:gd name="T13" fmla="*/ 196 h 2170"/>
                <a:gd name="T14" fmla="*/ 11 w 2202"/>
                <a:gd name="T15" fmla="*/ 217 h 2170"/>
                <a:gd name="T16" fmla="*/ 30 w 2202"/>
                <a:gd name="T17" fmla="*/ 226 h 2170"/>
                <a:gd name="T18" fmla="*/ 56 w 2202"/>
                <a:gd name="T19" fmla="*/ 223 h 2170"/>
                <a:gd name="T20" fmla="*/ 95 w 2202"/>
                <a:gd name="T21" fmla="*/ 257 h 2170"/>
                <a:gd name="T22" fmla="*/ 153 w 2202"/>
                <a:gd name="T23" fmla="*/ 297 h 2170"/>
                <a:gd name="T24" fmla="*/ 142 w 2202"/>
                <a:gd name="T25" fmla="*/ 326 h 2170"/>
                <a:gd name="T26" fmla="*/ 154 w 2202"/>
                <a:gd name="T27" fmla="*/ 341 h 2170"/>
                <a:gd name="T28" fmla="*/ 154 w 2202"/>
                <a:gd name="T29" fmla="*/ 367 h 2170"/>
                <a:gd name="T30" fmla="*/ 162 w 2202"/>
                <a:gd name="T31" fmla="*/ 391 h 2170"/>
                <a:gd name="T32" fmla="*/ 186 w 2202"/>
                <a:gd name="T33" fmla="*/ 402 h 2170"/>
                <a:gd name="T34" fmla="*/ 204 w 2202"/>
                <a:gd name="T35" fmla="*/ 411 h 2170"/>
                <a:gd name="T36" fmla="*/ 400 w 2202"/>
                <a:gd name="T37" fmla="*/ 381 h 2170"/>
                <a:gd name="T38" fmla="*/ 400 w 2202"/>
                <a:gd name="T39" fmla="*/ 341 h 2170"/>
                <a:gd name="T40" fmla="*/ 383 w 2202"/>
                <a:gd name="T41" fmla="*/ 324 h 2170"/>
                <a:gd name="T42" fmla="*/ 380 w 2202"/>
                <a:gd name="T43" fmla="*/ 294 h 2170"/>
                <a:gd name="T44" fmla="*/ 383 w 2202"/>
                <a:gd name="T45" fmla="*/ 267 h 2170"/>
                <a:gd name="T46" fmla="*/ 389 w 2202"/>
                <a:gd name="T47" fmla="*/ 256 h 2170"/>
                <a:gd name="T48" fmla="*/ 383 w 2202"/>
                <a:gd name="T49" fmla="*/ 227 h 2170"/>
                <a:gd name="T50" fmla="*/ 389 w 2202"/>
                <a:gd name="T51" fmla="*/ 205 h 2170"/>
                <a:gd name="T52" fmla="*/ 389 w 2202"/>
                <a:gd name="T53" fmla="*/ 188 h 2170"/>
                <a:gd name="T54" fmla="*/ 417 w 2202"/>
                <a:gd name="T55" fmla="*/ 125 h 2170"/>
                <a:gd name="T56" fmla="*/ 411 w 2202"/>
                <a:gd name="T57" fmla="*/ 108 h 2170"/>
                <a:gd name="T58" fmla="*/ 400 w 2202"/>
                <a:gd name="T59" fmla="*/ 125 h 2170"/>
                <a:gd name="T60" fmla="*/ 389 w 2202"/>
                <a:gd name="T61" fmla="*/ 142 h 2170"/>
                <a:gd name="T62" fmla="*/ 383 w 2202"/>
                <a:gd name="T63" fmla="*/ 159 h 2170"/>
                <a:gd name="T64" fmla="*/ 355 w 2202"/>
                <a:gd name="T65" fmla="*/ 199 h 2170"/>
                <a:gd name="T66" fmla="*/ 355 w 2202"/>
                <a:gd name="T67" fmla="*/ 176 h 2170"/>
                <a:gd name="T68" fmla="*/ 356 w 2202"/>
                <a:gd name="T69" fmla="*/ 155 h 2170"/>
                <a:gd name="T70" fmla="*/ 368 w 2202"/>
                <a:gd name="T71" fmla="*/ 135 h 2170"/>
                <a:gd name="T72" fmla="*/ 366 w 2202"/>
                <a:gd name="T73" fmla="*/ 108 h 2170"/>
                <a:gd name="T74" fmla="*/ 349 w 2202"/>
                <a:gd name="T75" fmla="*/ 91 h 2170"/>
                <a:gd name="T76" fmla="*/ 348 w 2202"/>
                <a:gd name="T77" fmla="*/ 79 h 2170"/>
                <a:gd name="T78" fmla="*/ 320 w 2202"/>
                <a:gd name="T79" fmla="*/ 57 h 2170"/>
                <a:gd name="T80" fmla="*/ 286 w 2202"/>
                <a:gd name="T81" fmla="*/ 63 h 2170"/>
                <a:gd name="T82" fmla="*/ 281 w 2202"/>
                <a:gd name="T83" fmla="*/ 51 h 2170"/>
                <a:gd name="T84" fmla="*/ 260 w 2202"/>
                <a:gd name="T85" fmla="*/ 52 h 2170"/>
                <a:gd name="T86" fmla="*/ 233 w 2202"/>
                <a:gd name="T87" fmla="*/ 50 h 2170"/>
                <a:gd name="T88" fmla="*/ 201 w 2202"/>
                <a:gd name="T89" fmla="*/ 51 h 2170"/>
                <a:gd name="T90" fmla="*/ 184 w 2202"/>
                <a:gd name="T91" fmla="*/ 38 h 2170"/>
                <a:gd name="T92" fmla="*/ 173 w 2202"/>
                <a:gd name="T93" fmla="*/ 23 h 2170"/>
                <a:gd name="T94" fmla="*/ 127 w 2202"/>
                <a:gd name="T95" fmla="*/ 23 h 2170"/>
                <a:gd name="T96" fmla="*/ 122 w 2202"/>
                <a:gd name="T97" fmla="*/ 0 h 2170"/>
                <a:gd name="T98" fmla="*/ 70 w 2202"/>
                <a:gd name="T99" fmla="*/ 23 h 2170"/>
                <a:gd name="T100" fmla="*/ 51 w 2202"/>
                <a:gd name="T101" fmla="*/ 13 h 2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202" h="2170">
                  <a:moveTo>
                    <a:pt x="267" y="70"/>
                  </a:moveTo>
                  <a:lnTo>
                    <a:pt x="150" y="216"/>
                  </a:lnTo>
                  <a:lnTo>
                    <a:pt x="209" y="400"/>
                  </a:lnTo>
                  <a:lnTo>
                    <a:pt x="102" y="544"/>
                  </a:lnTo>
                  <a:lnTo>
                    <a:pt x="0" y="667"/>
                  </a:lnTo>
                  <a:lnTo>
                    <a:pt x="119" y="820"/>
                  </a:lnTo>
                  <a:lnTo>
                    <a:pt x="102" y="1035"/>
                  </a:lnTo>
                  <a:lnTo>
                    <a:pt x="59" y="1146"/>
                  </a:lnTo>
                  <a:lnTo>
                    <a:pt x="158" y="1195"/>
                  </a:lnTo>
                  <a:lnTo>
                    <a:pt x="297" y="1177"/>
                  </a:lnTo>
                  <a:lnTo>
                    <a:pt x="501" y="1359"/>
                  </a:lnTo>
                  <a:lnTo>
                    <a:pt x="809" y="1567"/>
                  </a:lnTo>
                  <a:lnTo>
                    <a:pt x="750" y="1723"/>
                  </a:lnTo>
                  <a:lnTo>
                    <a:pt x="814" y="1802"/>
                  </a:lnTo>
                  <a:lnTo>
                    <a:pt x="814" y="1938"/>
                  </a:lnTo>
                  <a:lnTo>
                    <a:pt x="854" y="2066"/>
                  </a:lnTo>
                  <a:lnTo>
                    <a:pt x="982" y="2122"/>
                  </a:lnTo>
                  <a:lnTo>
                    <a:pt x="1078" y="2170"/>
                  </a:lnTo>
                  <a:lnTo>
                    <a:pt x="2112" y="2010"/>
                  </a:lnTo>
                  <a:lnTo>
                    <a:pt x="2112" y="1800"/>
                  </a:lnTo>
                  <a:lnTo>
                    <a:pt x="2022" y="1710"/>
                  </a:lnTo>
                  <a:lnTo>
                    <a:pt x="2006" y="1554"/>
                  </a:lnTo>
                  <a:lnTo>
                    <a:pt x="2022" y="1410"/>
                  </a:lnTo>
                  <a:lnTo>
                    <a:pt x="2052" y="1350"/>
                  </a:lnTo>
                  <a:lnTo>
                    <a:pt x="2022" y="1200"/>
                  </a:lnTo>
                  <a:lnTo>
                    <a:pt x="2052" y="1080"/>
                  </a:lnTo>
                  <a:lnTo>
                    <a:pt x="2052" y="990"/>
                  </a:lnTo>
                  <a:lnTo>
                    <a:pt x="2202" y="660"/>
                  </a:lnTo>
                  <a:lnTo>
                    <a:pt x="2172" y="570"/>
                  </a:lnTo>
                  <a:lnTo>
                    <a:pt x="2112" y="660"/>
                  </a:lnTo>
                  <a:lnTo>
                    <a:pt x="2052" y="750"/>
                  </a:lnTo>
                  <a:lnTo>
                    <a:pt x="2022" y="840"/>
                  </a:lnTo>
                  <a:lnTo>
                    <a:pt x="1872" y="1050"/>
                  </a:lnTo>
                  <a:lnTo>
                    <a:pt x="1872" y="930"/>
                  </a:lnTo>
                  <a:lnTo>
                    <a:pt x="1878" y="818"/>
                  </a:lnTo>
                  <a:lnTo>
                    <a:pt x="1942" y="714"/>
                  </a:lnTo>
                  <a:lnTo>
                    <a:pt x="1932" y="570"/>
                  </a:lnTo>
                  <a:lnTo>
                    <a:pt x="1842" y="480"/>
                  </a:lnTo>
                  <a:lnTo>
                    <a:pt x="1838" y="418"/>
                  </a:lnTo>
                  <a:lnTo>
                    <a:pt x="1692" y="300"/>
                  </a:lnTo>
                  <a:lnTo>
                    <a:pt x="1512" y="330"/>
                  </a:lnTo>
                  <a:lnTo>
                    <a:pt x="1482" y="270"/>
                  </a:lnTo>
                  <a:lnTo>
                    <a:pt x="1374" y="274"/>
                  </a:lnTo>
                  <a:lnTo>
                    <a:pt x="1230" y="266"/>
                  </a:lnTo>
                  <a:lnTo>
                    <a:pt x="1062" y="270"/>
                  </a:lnTo>
                  <a:lnTo>
                    <a:pt x="974" y="202"/>
                  </a:lnTo>
                  <a:lnTo>
                    <a:pt x="912" y="120"/>
                  </a:lnTo>
                  <a:lnTo>
                    <a:pt x="672" y="120"/>
                  </a:lnTo>
                  <a:lnTo>
                    <a:pt x="642" y="0"/>
                  </a:lnTo>
                  <a:lnTo>
                    <a:pt x="372" y="120"/>
                  </a:lnTo>
                  <a:lnTo>
                    <a:pt x="267" y="7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0" name="West Virginia">
              <a:extLst>
                <a:ext uri="{FF2B5EF4-FFF2-40B4-BE49-F238E27FC236}">
                  <a16:creationId xmlns:a16="http://schemas.microsoft.com/office/drawing/2014/main" id="{6224DA94-02E1-4585-A54A-29324B6754A4}"/>
                </a:ext>
              </a:extLst>
            </p:cNvPr>
            <p:cNvSpPr>
              <a:spLocks/>
            </p:cNvSpPr>
            <p:nvPr/>
          </p:nvSpPr>
          <p:spPr bwMode="auto">
            <a:xfrm>
              <a:off x="6664130" y="2805142"/>
              <a:ext cx="550264" cy="538200"/>
            </a:xfrm>
            <a:custGeom>
              <a:avLst/>
              <a:gdLst>
                <a:gd name="T0" fmla="*/ 100 w 1790"/>
                <a:gd name="T1" fmla="*/ 5 h 1751"/>
                <a:gd name="T2" fmla="*/ 113 w 1790"/>
                <a:gd name="T3" fmla="*/ 0 h 1751"/>
                <a:gd name="T4" fmla="*/ 118 w 1790"/>
                <a:gd name="T5" fmla="*/ 52 h 1751"/>
                <a:gd name="T6" fmla="*/ 130 w 1790"/>
                <a:gd name="T7" fmla="*/ 72 h 1751"/>
                <a:gd name="T8" fmla="*/ 166 w 1790"/>
                <a:gd name="T9" fmla="*/ 65 h 1751"/>
                <a:gd name="T10" fmla="*/ 187 w 1790"/>
                <a:gd name="T11" fmla="*/ 49 h 1751"/>
                <a:gd name="T12" fmla="*/ 204 w 1790"/>
                <a:gd name="T13" fmla="*/ 49 h 1751"/>
                <a:gd name="T14" fmla="*/ 209 w 1790"/>
                <a:gd name="T15" fmla="*/ 78 h 1751"/>
                <a:gd name="T16" fmla="*/ 221 w 1790"/>
                <a:gd name="T17" fmla="*/ 78 h 1751"/>
                <a:gd name="T18" fmla="*/ 239 w 1790"/>
                <a:gd name="T19" fmla="*/ 58 h 1751"/>
                <a:gd name="T20" fmla="*/ 259 w 1790"/>
                <a:gd name="T21" fmla="*/ 46 h 1751"/>
                <a:gd name="T22" fmla="*/ 280 w 1790"/>
                <a:gd name="T23" fmla="*/ 42 h 1751"/>
                <a:gd name="T24" fmla="*/ 289 w 1790"/>
                <a:gd name="T25" fmla="*/ 27 h 1751"/>
                <a:gd name="T26" fmla="*/ 302 w 1790"/>
                <a:gd name="T27" fmla="*/ 21 h 1751"/>
                <a:gd name="T28" fmla="*/ 318 w 1790"/>
                <a:gd name="T29" fmla="*/ 32 h 1751"/>
                <a:gd name="T30" fmla="*/ 339 w 1790"/>
                <a:gd name="T31" fmla="*/ 40 h 1751"/>
                <a:gd name="T32" fmla="*/ 321 w 1790"/>
                <a:gd name="T33" fmla="*/ 61 h 1751"/>
                <a:gd name="T34" fmla="*/ 295 w 1790"/>
                <a:gd name="T35" fmla="*/ 62 h 1751"/>
                <a:gd name="T36" fmla="*/ 287 w 1790"/>
                <a:gd name="T37" fmla="*/ 74 h 1751"/>
                <a:gd name="T38" fmla="*/ 279 w 1790"/>
                <a:gd name="T39" fmla="*/ 100 h 1751"/>
                <a:gd name="T40" fmla="*/ 225 w 1790"/>
                <a:gd name="T41" fmla="*/ 188 h 1751"/>
                <a:gd name="T42" fmla="*/ 203 w 1790"/>
                <a:gd name="T43" fmla="*/ 206 h 1751"/>
                <a:gd name="T44" fmla="*/ 187 w 1790"/>
                <a:gd name="T45" fmla="*/ 245 h 1751"/>
                <a:gd name="T46" fmla="*/ 191 w 1790"/>
                <a:gd name="T47" fmla="*/ 268 h 1751"/>
                <a:gd name="T48" fmla="*/ 185 w 1790"/>
                <a:gd name="T49" fmla="*/ 286 h 1751"/>
                <a:gd name="T50" fmla="*/ 149 w 1790"/>
                <a:gd name="T51" fmla="*/ 303 h 1751"/>
                <a:gd name="T52" fmla="*/ 121 w 1790"/>
                <a:gd name="T53" fmla="*/ 317 h 1751"/>
                <a:gd name="T54" fmla="*/ 106 w 1790"/>
                <a:gd name="T55" fmla="*/ 332 h 1751"/>
                <a:gd name="T56" fmla="*/ 92 w 1790"/>
                <a:gd name="T57" fmla="*/ 327 h 1751"/>
                <a:gd name="T58" fmla="*/ 80 w 1790"/>
                <a:gd name="T59" fmla="*/ 312 h 1751"/>
                <a:gd name="T60" fmla="*/ 59 w 1790"/>
                <a:gd name="T61" fmla="*/ 314 h 1751"/>
                <a:gd name="T62" fmla="*/ 35 w 1790"/>
                <a:gd name="T63" fmla="*/ 296 h 1751"/>
                <a:gd name="T64" fmla="*/ 15 w 1790"/>
                <a:gd name="T65" fmla="*/ 279 h 1751"/>
                <a:gd name="T66" fmla="*/ 11 w 1790"/>
                <a:gd name="T67" fmla="*/ 245 h 1751"/>
                <a:gd name="T68" fmla="*/ 0 w 1790"/>
                <a:gd name="T69" fmla="*/ 233 h 1751"/>
                <a:gd name="T70" fmla="*/ 23 w 1790"/>
                <a:gd name="T71" fmla="*/ 210 h 1751"/>
                <a:gd name="T72" fmla="*/ 28 w 1790"/>
                <a:gd name="T73" fmla="*/ 191 h 1751"/>
                <a:gd name="T74" fmla="*/ 28 w 1790"/>
                <a:gd name="T75" fmla="*/ 165 h 1751"/>
                <a:gd name="T76" fmla="*/ 47 w 1790"/>
                <a:gd name="T77" fmla="*/ 168 h 1751"/>
                <a:gd name="T78" fmla="*/ 54 w 1790"/>
                <a:gd name="T79" fmla="*/ 150 h 1751"/>
                <a:gd name="T80" fmla="*/ 52 w 1790"/>
                <a:gd name="T81" fmla="*/ 131 h 1751"/>
                <a:gd name="T82" fmla="*/ 71 w 1790"/>
                <a:gd name="T83" fmla="*/ 117 h 1751"/>
                <a:gd name="T84" fmla="*/ 91 w 1790"/>
                <a:gd name="T85" fmla="*/ 90 h 1751"/>
                <a:gd name="T86" fmla="*/ 103 w 1790"/>
                <a:gd name="T87" fmla="*/ 56 h 1751"/>
                <a:gd name="T88" fmla="*/ 100 w 1790"/>
                <a:gd name="T89" fmla="*/ 5 h 17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90" h="1751">
                  <a:moveTo>
                    <a:pt x="527" y="24"/>
                  </a:moveTo>
                  <a:lnTo>
                    <a:pt x="599" y="0"/>
                  </a:lnTo>
                  <a:lnTo>
                    <a:pt x="623" y="272"/>
                  </a:lnTo>
                  <a:lnTo>
                    <a:pt x="686" y="380"/>
                  </a:lnTo>
                  <a:lnTo>
                    <a:pt x="879" y="344"/>
                  </a:lnTo>
                  <a:lnTo>
                    <a:pt x="986" y="260"/>
                  </a:lnTo>
                  <a:lnTo>
                    <a:pt x="1076" y="260"/>
                  </a:lnTo>
                  <a:lnTo>
                    <a:pt x="1106" y="410"/>
                  </a:lnTo>
                  <a:lnTo>
                    <a:pt x="1166" y="410"/>
                  </a:lnTo>
                  <a:lnTo>
                    <a:pt x="1262" y="304"/>
                  </a:lnTo>
                  <a:lnTo>
                    <a:pt x="1366" y="240"/>
                  </a:lnTo>
                  <a:lnTo>
                    <a:pt x="1478" y="224"/>
                  </a:lnTo>
                  <a:lnTo>
                    <a:pt x="1526" y="140"/>
                  </a:lnTo>
                  <a:lnTo>
                    <a:pt x="1595" y="113"/>
                  </a:lnTo>
                  <a:lnTo>
                    <a:pt x="1678" y="168"/>
                  </a:lnTo>
                  <a:lnTo>
                    <a:pt x="1790" y="213"/>
                  </a:lnTo>
                  <a:lnTo>
                    <a:pt x="1694" y="320"/>
                  </a:lnTo>
                  <a:lnTo>
                    <a:pt x="1560" y="325"/>
                  </a:lnTo>
                  <a:lnTo>
                    <a:pt x="1513" y="391"/>
                  </a:lnTo>
                  <a:lnTo>
                    <a:pt x="1471" y="525"/>
                  </a:lnTo>
                  <a:lnTo>
                    <a:pt x="1190" y="991"/>
                  </a:lnTo>
                  <a:lnTo>
                    <a:pt x="1070" y="1087"/>
                  </a:lnTo>
                  <a:lnTo>
                    <a:pt x="987" y="1291"/>
                  </a:lnTo>
                  <a:lnTo>
                    <a:pt x="1007" y="1414"/>
                  </a:lnTo>
                  <a:lnTo>
                    <a:pt x="976" y="1510"/>
                  </a:lnTo>
                  <a:lnTo>
                    <a:pt x="786" y="1597"/>
                  </a:lnTo>
                  <a:lnTo>
                    <a:pt x="639" y="1672"/>
                  </a:lnTo>
                  <a:lnTo>
                    <a:pt x="561" y="1751"/>
                  </a:lnTo>
                  <a:lnTo>
                    <a:pt x="486" y="1726"/>
                  </a:lnTo>
                  <a:lnTo>
                    <a:pt x="423" y="1648"/>
                  </a:lnTo>
                  <a:lnTo>
                    <a:pt x="309" y="1654"/>
                  </a:lnTo>
                  <a:lnTo>
                    <a:pt x="186" y="1562"/>
                  </a:lnTo>
                  <a:lnTo>
                    <a:pt x="77" y="1471"/>
                  </a:lnTo>
                  <a:lnTo>
                    <a:pt x="56" y="1292"/>
                  </a:lnTo>
                  <a:lnTo>
                    <a:pt x="0" y="1228"/>
                  </a:lnTo>
                  <a:lnTo>
                    <a:pt x="123" y="1109"/>
                  </a:lnTo>
                  <a:lnTo>
                    <a:pt x="150" y="1007"/>
                  </a:lnTo>
                  <a:lnTo>
                    <a:pt x="150" y="872"/>
                  </a:lnTo>
                  <a:lnTo>
                    <a:pt x="248" y="886"/>
                  </a:lnTo>
                  <a:lnTo>
                    <a:pt x="287" y="792"/>
                  </a:lnTo>
                  <a:lnTo>
                    <a:pt x="273" y="690"/>
                  </a:lnTo>
                  <a:lnTo>
                    <a:pt x="374" y="615"/>
                  </a:lnTo>
                  <a:lnTo>
                    <a:pt x="483" y="476"/>
                  </a:lnTo>
                  <a:lnTo>
                    <a:pt x="543" y="294"/>
                  </a:lnTo>
                  <a:lnTo>
                    <a:pt x="527" y="24"/>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1" name="Washington DC">
              <a:extLst>
                <a:ext uri="{FF2B5EF4-FFF2-40B4-BE49-F238E27FC236}">
                  <a16:creationId xmlns:a16="http://schemas.microsoft.com/office/drawing/2014/main" id="{16ECCF1D-C995-4766-8410-7530988956C7}"/>
                </a:ext>
              </a:extLst>
            </p:cNvPr>
            <p:cNvSpPr>
              <a:spLocks/>
            </p:cNvSpPr>
            <p:nvPr/>
          </p:nvSpPr>
          <p:spPr bwMode="auto">
            <a:xfrm>
              <a:off x="7237119" y="2868365"/>
              <a:ext cx="38956" cy="35664"/>
            </a:xfrm>
            <a:custGeom>
              <a:avLst/>
              <a:gdLst>
                <a:gd name="T0" fmla="*/ 0 w 51"/>
                <a:gd name="T1" fmla="*/ 8 h 51"/>
                <a:gd name="T2" fmla="*/ 10 w 51"/>
                <a:gd name="T3" fmla="*/ 0 h 51"/>
                <a:gd name="T4" fmla="*/ 24 w 51"/>
                <a:gd name="T5" fmla="*/ 10 h 51"/>
                <a:gd name="T6" fmla="*/ 10 w 51"/>
                <a:gd name="T7" fmla="*/ 22 h 51"/>
                <a:gd name="T8" fmla="*/ 10 w 51"/>
                <a:gd name="T9" fmla="*/ 16 h 51"/>
                <a:gd name="T10" fmla="*/ 9 w 51"/>
                <a:gd name="T11" fmla="*/ 13 h 51"/>
                <a:gd name="T12" fmla="*/ 6 w 51"/>
                <a:gd name="T13" fmla="*/ 10 h 51"/>
                <a:gd name="T14" fmla="*/ 0 w 51"/>
                <a:gd name="T15" fmla="*/ 8 h 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51">
                  <a:moveTo>
                    <a:pt x="0" y="18"/>
                  </a:moveTo>
                  <a:lnTo>
                    <a:pt x="21" y="0"/>
                  </a:lnTo>
                  <a:lnTo>
                    <a:pt x="51" y="24"/>
                  </a:lnTo>
                  <a:lnTo>
                    <a:pt x="22" y="51"/>
                  </a:lnTo>
                  <a:lnTo>
                    <a:pt x="22" y="38"/>
                  </a:lnTo>
                  <a:lnTo>
                    <a:pt x="20" y="29"/>
                  </a:lnTo>
                  <a:lnTo>
                    <a:pt x="12" y="23"/>
                  </a:lnTo>
                  <a:lnTo>
                    <a:pt x="0" y="18"/>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2" name="Washington">
              <a:extLst>
                <a:ext uri="{FF2B5EF4-FFF2-40B4-BE49-F238E27FC236}">
                  <a16:creationId xmlns:a16="http://schemas.microsoft.com/office/drawing/2014/main" id="{4AA1D69D-606B-4807-BCB3-1A8903ECB7D1}"/>
                </a:ext>
              </a:extLst>
            </p:cNvPr>
            <p:cNvSpPr>
              <a:spLocks/>
            </p:cNvSpPr>
            <p:nvPr/>
          </p:nvSpPr>
          <p:spPr bwMode="auto">
            <a:xfrm>
              <a:off x="1953607" y="1461964"/>
              <a:ext cx="827831" cy="603043"/>
            </a:xfrm>
            <a:custGeom>
              <a:avLst/>
              <a:gdLst>
                <a:gd name="T0" fmla="*/ 17 w 2687"/>
                <a:gd name="T1" fmla="*/ 25 h 1962"/>
                <a:gd name="T2" fmla="*/ 0 w 2687"/>
                <a:gd name="T3" fmla="*/ 48 h 1962"/>
                <a:gd name="T4" fmla="*/ 11 w 2687"/>
                <a:gd name="T5" fmla="*/ 93 h 1962"/>
                <a:gd name="T6" fmla="*/ 15 w 2687"/>
                <a:gd name="T7" fmla="*/ 130 h 1962"/>
                <a:gd name="T8" fmla="*/ 6 w 2687"/>
                <a:gd name="T9" fmla="*/ 150 h 1962"/>
                <a:gd name="T10" fmla="*/ 22 w 2687"/>
                <a:gd name="T11" fmla="*/ 166 h 1962"/>
                <a:gd name="T12" fmla="*/ 6 w 2687"/>
                <a:gd name="T13" fmla="*/ 173 h 1962"/>
                <a:gd name="T14" fmla="*/ 23 w 2687"/>
                <a:gd name="T15" fmla="*/ 196 h 1962"/>
                <a:gd name="T16" fmla="*/ 0 w 2687"/>
                <a:gd name="T17" fmla="*/ 213 h 1962"/>
                <a:gd name="T18" fmla="*/ 6 w 2687"/>
                <a:gd name="T19" fmla="*/ 230 h 1962"/>
                <a:gd name="T20" fmla="*/ 28 w 2687"/>
                <a:gd name="T21" fmla="*/ 236 h 1962"/>
                <a:gd name="T22" fmla="*/ 47 w 2687"/>
                <a:gd name="T23" fmla="*/ 246 h 1962"/>
                <a:gd name="T24" fmla="*/ 63 w 2687"/>
                <a:gd name="T25" fmla="*/ 264 h 1962"/>
                <a:gd name="T26" fmla="*/ 74 w 2687"/>
                <a:gd name="T27" fmla="*/ 309 h 1962"/>
                <a:gd name="T28" fmla="*/ 106 w 2687"/>
                <a:gd name="T29" fmla="*/ 310 h 1962"/>
                <a:gd name="T30" fmla="*/ 142 w 2687"/>
                <a:gd name="T31" fmla="*/ 309 h 1962"/>
                <a:gd name="T32" fmla="*/ 171 w 2687"/>
                <a:gd name="T33" fmla="*/ 338 h 1962"/>
                <a:gd name="T34" fmla="*/ 194 w 2687"/>
                <a:gd name="T35" fmla="*/ 321 h 1962"/>
                <a:gd name="T36" fmla="*/ 233 w 2687"/>
                <a:gd name="T37" fmla="*/ 344 h 1962"/>
                <a:gd name="T38" fmla="*/ 285 w 2687"/>
                <a:gd name="T39" fmla="*/ 338 h 1962"/>
                <a:gd name="T40" fmla="*/ 302 w 2687"/>
                <a:gd name="T41" fmla="*/ 349 h 1962"/>
                <a:gd name="T42" fmla="*/ 322 w 2687"/>
                <a:gd name="T43" fmla="*/ 341 h 1962"/>
                <a:gd name="T44" fmla="*/ 352 w 2687"/>
                <a:gd name="T45" fmla="*/ 341 h 1962"/>
                <a:gd name="T46" fmla="*/ 371 w 2687"/>
                <a:gd name="T47" fmla="*/ 354 h 1962"/>
                <a:gd name="T48" fmla="*/ 427 w 2687"/>
                <a:gd name="T49" fmla="*/ 372 h 1962"/>
                <a:gd name="T50" fmla="*/ 456 w 2687"/>
                <a:gd name="T51" fmla="*/ 372 h 1962"/>
                <a:gd name="T52" fmla="*/ 456 w 2687"/>
                <a:gd name="T53" fmla="*/ 338 h 1962"/>
                <a:gd name="T54" fmla="*/ 467 w 2687"/>
                <a:gd name="T55" fmla="*/ 298 h 1962"/>
                <a:gd name="T56" fmla="*/ 478 w 2687"/>
                <a:gd name="T57" fmla="*/ 258 h 1962"/>
                <a:gd name="T58" fmla="*/ 484 w 2687"/>
                <a:gd name="T59" fmla="*/ 232 h 1962"/>
                <a:gd name="T60" fmla="*/ 482 w 2687"/>
                <a:gd name="T61" fmla="*/ 196 h 1962"/>
                <a:gd name="T62" fmla="*/ 494 w 2687"/>
                <a:gd name="T63" fmla="*/ 159 h 1962"/>
                <a:gd name="T64" fmla="*/ 501 w 2687"/>
                <a:gd name="T65" fmla="*/ 120 h 1962"/>
                <a:gd name="T66" fmla="*/ 510 w 2687"/>
                <a:gd name="T67" fmla="*/ 102 h 1962"/>
                <a:gd name="T68" fmla="*/ 439 w 2687"/>
                <a:gd name="T69" fmla="*/ 78 h 1962"/>
                <a:gd name="T70" fmla="*/ 389 w 2687"/>
                <a:gd name="T71" fmla="*/ 66 h 1962"/>
                <a:gd name="T72" fmla="*/ 321 w 2687"/>
                <a:gd name="T73" fmla="*/ 54 h 1962"/>
                <a:gd name="T74" fmla="*/ 234 w 2687"/>
                <a:gd name="T75" fmla="*/ 35 h 1962"/>
                <a:gd name="T76" fmla="*/ 137 w 2687"/>
                <a:gd name="T77" fmla="*/ 0 h 1962"/>
                <a:gd name="T78" fmla="*/ 144 w 2687"/>
                <a:gd name="T79" fmla="*/ 26 h 1962"/>
                <a:gd name="T80" fmla="*/ 165 w 2687"/>
                <a:gd name="T81" fmla="*/ 42 h 1962"/>
                <a:gd name="T82" fmla="*/ 142 w 2687"/>
                <a:gd name="T83" fmla="*/ 53 h 1962"/>
                <a:gd name="T84" fmla="*/ 159 w 2687"/>
                <a:gd name="T85" fmla="*/ 71 h 1962"/>
                <a:gd name="T86" fmla="*/ 154 w 2687"/>
                <a:gd name="T87" fmla="*/ 116 h 1962"/>
                <a:gd name="T88" fmla="*/ 137 w 2687"/>
                <a:gd name="T89" fmla="*/ 162 h 1962"/>
                <a:gd name="T90" fmla="*/ 108 w 2687"/>
                <a:gd name="T91" fmla="*/ 179 h 1962"/>
                <a:gd name="T92" fmla="*/ 120 w 2687"/>
                <a:gd name="T93" fmla="*/ 156 h 1962"/>
                <a:gd name="T94" fmla="*/ 125 w 2687"/>
                <a:gd name="T95" fmla="*/ 156 h 1962"/>
                <a:gd name="T96" fmla="*/ 125 w 2687"/>
                <a:gd name="T97" fmla="*/ 110 h 1962"/>
                <a:gd name="T98" fmla="*/ 114 w 2687"/>
                <a:gd name="T99" fmla="*/ 105 h 1962"/>
                <a:gd name="T100" fmla="*/ 125 w 2687"/>
                <a:gd name="T101" fmla="*/ 93 h 1962"/>
                <a:gd name="T102" fmla="*/ 104 w 2687"/>
                <a:gd name="T103" fmla="*/ 73 h 1962"/>
                <a:gd name="T104" fmla="*/ 80 w 2687"/>
                <a:gd name="T105" fmla="*/ 62 h 1962"/>
                <a:gd name="T106" fmla="*/ 54 w 2687"/>
                <a:gd name="T107" fmla="*/ 50 h 1962"/>
                <a:gd name="T108" fmla="*/ 17 w 2687"/>
                <a:gd name="T109" fmla="*/ 25 h 196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87" h="1962">
                  <a:moveTo>
                    <a:pt x="90" y="132"/>
                  </a:moveTo>
                  <a:lnTo>
                    <a:pt x="0" y="252"/>
                  </a:lnTo>
                  <a:lnTo>
                    <a:pt x="60" y="492"/>
                  </a:lnTo>
                  <a:lnTo>
                    <a:pt x="81" y="686"/>
                  </a:lnTo>
                  <a:lnTo>
                    <a:pt x="30" y="792"/>
                  </a:lnTo>
                  <a:lnTo>
                    <a:pt x="118" y="878"/>
                  </a:lnTo>
                  <a:lnTo>
                    <a:pt x="30" y="912"/>
                  </a:lnTo>
                  <a:lnTo>
                    <a:pt x="120" y="1032"/>
                  </a:lnTo>
                  <a:lnTo>
                    <a:pt x="0" y="1122"/>
                  </a:lnTo>
                  <a:lnTo>
                    <a:pt x="30" y="1212"/>
                  </a:lnTo>
                  <a:lnTo>
                    <a:pt x="145" y="1243"/>
                  </a:lnTo>
                  <a:lnTo>
                    <a:pt x="246" y="1298"/>
                  </a:lnTo>
                  <a:lnTo>
                    <a:pt x="330" y="1392"/>
                  </a:lnTo>
                  <a:lnTo>
                    <a:pt x="390" y="1632"/>
                  </a:lnTo>
                  <a:lnTo>
                    <a:pt x="556" y="1637"/>
                  </a:lnTo>
                  <a:lnTo>
                    <a:pt x="750" y="1632"/>
                  </a:lnTo>
                  <a:lnTo>
                    <a:pt x="900" y="1782"/>
                  </a:lnTo>
                  <a:lnTo>
                    <a:pt x="1020" y="1692"/>
                  </a:lnTo>
                  <a:lnTo>
                    <a:pt x="1230" y="1812"/>
                  </a:lnTo>
                  <a:lnTo>
                    <a:pt x="1501" y="1782"/>
                  </a:lnTo>
                  <a:lnTo>
                    <a:pt x="1591" y="1842"/>
                  </a:lnTo>
                  <a:lnTo>
                    <a:pt x="1699" y="1801"/>
                  </a:lnTo>
                  <a:lnTo>
                    <a:pt x="1855" y="1801"/>
                  </a:lnTo>
                  <a:lnTo>
                    <a:pt x="1955" y="1865"/>
                  </a:lnTo>
                  <a:lnTo>
                    <a:pt x="2251" y="1962"/>
                  </a:lnTo>
                  <a:lnTo>
                    <a:pt x="2401" y="1962"/>
                  </a:lnTo>
                  <a:lnTo>
                    <a:pt x="2401" y="1782"/>
                  </a:lnTo>
                  <a:lnTo>
                    <a:pt x="2461" y="1572"/>
                  </a:lnTo>
                  <a:lnTo>
                    <a:pt x="2521" y="1362"/>
                  </a:lnTo>
                  <a:lnTo>
                    <a:pt x="2550" y="1225"/>
                  </a:lnTo>
                  <a:lnTo>
                    <a:pt x="2540" y="1033"/>
                  </a:lnTo>
                  <a:lnTo>
                    <a:pt x="2604" y="841"/>
                  </a:lnTo>
                  <a:lnTo>
                    <a:pt x="2641" y="631"/>
                  </a:lnTo>
                  <a:lnTo>
                    <a:pt x="2687" y="539"/>
                  </a:lnTo>
                  <a:lnTo>
                    <a:pt x="2312" y="411"/>
                  </a:lnTo>
                  <a:lnTo>
                    <a:pt x="2047" y="347"/>
                  </a:lnTo>
                  <a:lnTo>
                    <a:pt x="1690" y="283"/>
                  </a:lnTo>
                  <a:lnTo>
                    <a:pt x="1233" y="183"/>
                  </a:lnTo>
                  <a:lnTo>
                    <a:pt x="721" y="0"/>
                  </a:lnTo>
                  <a:lnTo>
                    <a:pt x="758" y="137"/>
                  </a:lnTo>
                  <a:lnTo>
                    <a:pt x="870" y="222"/>
                  </a:lnTo>
                  <a:lnTo>
                    <a:pt x="750" y="282"/>
                  </a:lnTo>
                  <a:lnTo>
                    <a:pt x="840" y="372"/>
                  </a:lnTo>
                  <a:lnTo>
                    <a:pt x="810" y="612"/>
                  </a:lnTo>
                  <a:lnTo>
                    <a:pt x="720" y="852"/>
                  </a:lnTo>
                  <a:lnTo>
                    <a:pt x="570" y="942"/>
                  </a:lnTo>
                  <a:lnTo>
                    <a:pt x="630" y="822"/>
                  </a:lnTo>
                  <a:lnTo>
                    <a:pt x="660" y="822"/>
                  </a:lnTo>
                  <a:lnTo>
                    <a:pt x="660" y="582"/>
                  </a:lnTo>
                  <a:lnTo>
                    <a:pt x="600" y="552"/>
                  </a:lnTo>
                  <a:lnTo>
                    <a:pt x="660" y="492"/>
                  </a:lnTo>
                  <a:lnTo>
                    <a:pt x="547" y="384"/>
                  </a:lnTo>
                  <a:lnTo>
                    <a:pt x="419" y="329"/>
                  </a:lnTo>
                  <a:lnTo>
                    <a:pt x="282" y="265"/>
                  </a:lnTo>
                  <a:lnTo>
                    <a:pt x="90" y="132"/>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3" name="Virgina">
              <a:extLst>
                <a:ext uri="{FF2B5EF4-FFF2-40B4-BE49-F238E27FC236}">
                  <a16:creationId xmlns:a16="http://schemas.microsoft.com/office/drawing/2014/main" id="{CE08100D-18BE-43D9-BD74-B3EB2B4FB3BE}"/>
                </a:ext>
              </a:extLst>
            </p:cNvPr>
            <p:cNvSpPr>
              <a:spLocks/>
            </p:cNvSpPr>
            <p:nvPr/>
          </p:nvSpPr>
          <p:spPr bwMode="auto">
            <a:xfrm>
              <a:off x="6703086" y="2869987"/>
              <a:ext cx="809976" cy="594938"/>
            </a:xfrm>
            <a:custGeom>
              <a:avLst/>
              <a:gdLst>
                <a:gd name="T0" fmla="*/ 10 w 2495"/>
                <a:gd name="T1" fmla="*/ 256 h 1836"/>
                <a:gd name="T2" fmla="*/ 35 w 2495"/>
                <a:gd name="T3" fmla="*/ 274 h 1836"/>
                <a:gd name="T4" fmla="*/ 55 w 2495"/>
                <a:gd name="T5" fmla="*/ 272 h 1836"/>
                <a:gd name="T6" fmla="*/ 68 w 2495"/>
                <a:gd name="T7" fmla="*/ 288 h 1836"/>
                <a:gd name="T8" fmla="*/ 82 w 2495"/>
                <a:gd name="T9" fmla="*/ 292 h 1836"/>
                <a:gd name="T10" fmla="*/ 97 w 2495"/>
                <a:gd name="T11" fmla="*/ 277 h 1836"/>
                <a:gd name="T12" fmla="*/ 127 w 2495"/>
                <a:gd name="T13" fmla="*/ 262 h 1836"/>
                <a:gd name="T14" fmla="*/ 161 w 2495"/>
                <a:gd name="T15" fmla="*/ 247 h 1836"/>
                <a:gd name="T16" fmla="*/ 167 w 2495"/>
                <a:gd name="T17" fmla="*/ 228 h 1836"/>
                <a:gd name="T18" fmla="*/ 162 w 2495"/>
                <a:gd name="T19" fmla="*/ 205 h 1836"/>
                <a:gd name="T20" fmla="*/ 179 w 2495"/>
                <a:gd name="T21" fmla="*/ 166 h 1836"/>
                <a:gd name="T22" fmla="*/ 202 w 2495"/>
                <a:gd name="T23" fmla="*/ 148 h 1836"/>
                <a:gd name="T24" fmla="*/ 229 w 2495"/>
                <a:gd name="T25" fmla="*/ 102 h 1836"/>
                <a:gd name="T26" fmla="*/ 255 w 2495"/>
                <a:gd name="T27" fmla="*/ 60 h 1836"/>
                <a:gd name="T28" fmla="*/ 262 w 2495"/>
                <a:gd name="T29" fmla="*/ 34 h 1836"/>
                <a:gd name="T30" fmla="*/ 272 w 2495"/>
                <a:gd name="T31" fmla="*/ 22 h 1836"/>
                <a:gd name="T32" fmla="*/ 297 w 2495"/>
                <a:gd name="T33" fmla="*/ 20 h 1836"/>
                <a:gd name="T34" fmla="*/ 315 w 2495"/>
                <a:gd name="T35" fmla="*/ 0 h 1836"/>
                <a:gd name="T36" fmla="*/ 339 w 2495"/>
                <a:gd name="T37" fmla="*/ 11 h 1836"/>
                <a:gd name="T38" fmla="*/ 340 w 2495"/>
                <a:gd name="T39" fmla="*/ 16 h 1836"/>
                <a:gd name="T40" fmla="*/ 340 w 2495"/>
                <a:gd name="T41" fmla="*/ 21 h 1836"/>
                <a:gd name="T42" fmla="*/ 338 w 2495"/>
                <a:gd name="T43" fmla="*/ 37 h 1836"/>
                <a:gd name="T44" fmla="*/ 350 w 2495"/>
                <a:gd name="T45" fmla="*/ 57 h 1836"/>
                <a:gd name="T46" fmla="*/ 407 w 2495"/>
                <a:gd name="T47" fmla="*/ 91 h 1836"/>
                <a:gd name="T48" fmla="*/ 431 w 2495"/>
                <a:gd name="T49" fmla="*/ 87 h 1836"/>
                <a:gd name="T50" fmla="*/ 452 w 2495"/>
                <a:gd name="T51" fmla="*/ 108 h 1836"/>
                <a:gd name="T52" fmla="*/ 447 w 2495"/>
                <a:gd name="T53" fmla="*/ 119 h 1836"/>
                <a:gd name="T54" fmla="*/ 424 w 2495"/>
                <a:gd name="T55" fmla="*/ 108 h 1836"/>
                <a:gd name="T56" fmla="*/ 418 w 2495"/>
                <a:gd name="T57" fmla="*/ 131 h 1836"/>
                <a:gd name="T58" fmla="*/ 458 w 2495"/>
                <a:gd name="T59" fmla="*/ 142 h 1836"/>
                <a:gd name="T60" fmla="*/ 464 w 2495"/>
                <a:gd name="T61" fmla="*/ 171 h 1836"/>
                <a:gd name="T62" fmla="*/ 447 w 2495"/>
                <a:gd name="T63" fmla="*/ 188 h 1836"/>
                <a:gd name="T64" fmla="*/ 482 w 2495"/>
                <a:gd name="T65" fmla="*/ 193 h 1836"/>
                <a:gd name="T66" fmla="*/ 499 w 2495"/>
                <a:gd name="T67" fmla="*/ 193 h 1836"/>
                <a:gd name="T68" fmla="*/ 493 w 2495"/>
                <a:gd name="T69" fmla="*/ 217 h 1836"/>
                <a:gd name="T70" fmla="*/ 457 w 2495"/>
                <a:gd name="T71" fmla="*/ 234 h 1836"/>
                <a:gd name="T72" fmla="*/ 414 w 2495"/>
                <a:gd name="T73" fmla="*/ 240 h 1836"/>
                <a:gd name="T74" fmla="*/ 255 w 2495"/>
                <a:gd name="T75" fmla="*/ 287 h 1836"/>
                <a:gd name="T76" fmla="*/ 181 w 2495"/>
                <a:gd name="T77" fmla="*/ 318 h 1836"/>
                <a:gd name="T78" fmla="*/ 80 w 2495"/>
                <a:gd name="T79" fmla="*/ 346 h 1836"/>
                <a:gd name="T80" fmla="*/ 54 w 2495"/>
                <a:gd name="T81" fmla="*/ 359 h 1836"/>
                <a:gd name="T82" fmla="*/ 7 w 2495"/>
                <a:gd name="T83" fmla="*/ 367 h 1836"/>
                <a:gd name="T84" fmla="*/ 11 w 2495"/>
                <a:gd name="T85" fmla="*/ 350 h 1836"/>
                <a:gd name="T86" fmla="*/ 0 w 2495"/>
                <a:gd name="T87" fmla="*/ 324 h 1836"/>
                <a:gd name="T88" fmla="*/ 12 w 2495"/>
                <a:gd name="T89" fmla="*/ 303 h 1836"/>
                <a:gd name="T90" fmla="*/ 13 w 2495"/>
                <a:gd name="T91" fmla="*/ 280 h 1836"/>
                <a:gd name="T92" fmla="*/ 10 w 2495"/>
                <a:gd name="T93" fmla="*/ 256 h 18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95" h="1836">
                  <a:moveTo>
                    <a:pt x="51" y="1279"/>
                  </a:moveTo>
                  <a:lnTo>
                    <a:pt x="175" y="1371"/>
                  </a:lnTo>
                  <a:lnTo>
                    <a:pt x="277" y="1363"/>
                  </a:lnTo>
                  <a:lnTo>
                    <a:pt x="339" y="1440"/>
                  </a:lnTo>
                  <a:lnTo>
                    <a:pt x="411" y="1462"/>
                  </a:lnTo>
                  <a:lnTo>
                    <a:pt x="486" y="1386"/>
                  </a:lnTo>
                  <a:lnTo>
                    <a:pt x="637" y="1310"/>
                  </a:lnTo>
                  <a:lnTo>
                    <a:pt x="804" y="1234"/>
                  </a:lnTo>
                  <a:lnTo>
                    <a:pt x="835" y="1143"/>
                  </a:lnTo>
                  <a:lnTo>
                    <a:pt x="811" y="1026"/>
                  </a:lnTo>
                  <a:lnTo>
                    <a:pt x="895" y="831"/>
                  </a:lnTo>
                  <a:lnTo>
                    <a:pt x="1010" y="740"/>
                  </a:lnTo>
                  <a:lnTo>
                    <a:pt x="1146" y="512"/>
                  </a:lnTo>
                  <a:lnTo>
                    <a:pt x="1275" y="299"/>
                  </a:lnTo>
                  <a:lnTo>
                    <a:pt x="1312" y="170"/>
                  </a:lnTo>
                  <a:lnTo>
                    <a:pt x="1358" y="109"/>
                  </a:lnTo>
                  <a:lnTo>
                    <a:pt x="1487" y="102"/>
                  </a:lnTo>
                  <a:lnTo>
                    <a:pt x="1574" y="0"/>
                  </a:lnTo>
                  <a:lnTo>
                    <a:pt x="1694" y="56"/>
                  </a:lnTo>
                  <a:lnTo>
                    <a:pt x="1698" y="78"/>
                  </a:lnTo>
                  <a:lnTo>
                    <a:pt x="1698" y="106"/>
                  </a:lnTo>
                  <a:lnTo>
                    <a:pt x="1692" y="185"/>
                  </a:lnTo>
                  <a:lnTo>
                    <a:pt x="1751" y="284"/>
                  </a:lnTo>
                  <a:lnTo>
                    <a:pt x="2034" y="455"/>
                  </a:lnTo>
                  <a:lnTo>
                    <a:pt x="2154" y="436"/>
                  </a:lnTo>
                  <a:lnTo>
                    <a:pt x="2262" y="540"/>
                  </a:lnTo>
                  <a:lnTo>
                    <a:pt x="2233" y="597"/>
                  </a:lnTo>
                  <a:lnTo>
                    <a:pt x="2119" y="540"/>
                  </a:lnTo>
                  <a:lnTo>
                    <a:pt x="2091" y="654"/>
                  </a:lnTo>
                  <a:lnTo>
                    <a:pt x="2290" y="711"/>
                  </a:lnTo>
                  <a:lnTo>
                    <a:pt x="2319" y="853"/>
                  </a:lnTo>
                  <a:lnTo>
                    <a:pt x="2233" y="940"/>
                  </a:lnTo>
                  <a:lnTo>
                    <a:pt x="2412" y="968"/>
                  </a:lnTo>
                  <a:lnTo>
                    <a:pt x="2495" y="968"/>
                  </a:lnTo>
                  <a:lnTo>
                    <a:pt x="2467" y="1088"/>
                  </a:lnTo>
                  <a:lnTo>
                    <a:pt x="2285" y="1173"/>
                  </a:lnTo>
                  <a:lnTo>
                    <a:pt x="2072" y="1199"/>
                  </a:lnTo>
                  <a:lnTo>
                    <a:pt x="1273" y="1436"/>
                  </a:lnTo>
                  <a:lnTo>
                    <a:pt x="904" y="1593"/>
                  </a:lnTo>
                  <a:lnTo>
                    <a:pt x="402" y="1733"/>
                  </a:lnTo>
                  <a:lnTo>
                    <a:pt x="268" y="1794"/>
                  </a:lnTo>
                  <a:lnTo>
                    <a:pt x="34" y="1836"/>
                  </a:lnTo>
                  <a:lnTo>
                    <a:pt x="54" y="1753"/>
                  </a:lnTo>
                  <a:lnTo>
                    <a:pt x="0" y="1620"/>
                  </a:lnTo>
                  <a:lnTo>
                    <a:pt x="58" y="1517"/>
                  </a:lnTo>
                  <a:lnTo>
                    <a:pt x="66" y="1400"/>
                  </a:lnTo>
                  <a:lnTo>
                    <a:pt x="51" y="1279"/>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4" name="Vermont">
              <a:extLst>
                <a:ext uri="{FF2B5EF4-FFF2-40B4-BE49-F238E27FC236}">
                  <a16:creationId xmlns:a16="http://schemas.microsoft.com/office/drawing/2014/main" id="{CFB8D936-E544-4CB7-9409-9AE249DA09BF}"/>
                </a:ext>
              </a:extLst>
            </p:cNvPr>
            <p:cNvSpPr>
              <a:spLocks/>
            </p:cNvSpPr>
            <p:nvPr/>
          </p:nvSpPr>
          <p:spPr bwMode="auto">
            <a:xfrm>
              <a:off x="7404309" y="1798450"/>
              <a:ext cx="227248" cy="403649"/>
            </a:xfrm>
            <a:custGeom>
              <a:avLst/>
              <a:gdLst>
                <a:gd name="T0" fmla="*/ 0 w 734"/>
                <a:gd name="T1" fmla="*/ 48 h 1311"/>
                <a:gd name="T2" fmla="*/ 68 w 734"/>
                <a:gd name="T3" fmla="*/ 27 h 1311"/>
                <a:gd name="T4" fmla="*/ 106 w 734"/>
                <a:gd name="T5" fmla="*/ 4 h 1311"/>
                <a:gd name="T6" fmla="*/ 124 w 734"/>
                <a:gd name="T7" fmla="*/ 0 h 1311"/>
                <a:gd name="T8" fmla="*/ 136 w 734"/>
                <a:gd name="T9" fmla="*/ 34 h 1311"/>
                <a:gd name="T10" fmla="*/ 140 w 734"/>
                <a:gd name="T11" fmla="*/ 56 h 1311"/>
                <a:gd name="T12" fmla="*/ 124 w 734"/>
                <a:gd name="T13" fmla="*/ 80 h 1311"/>
                <a:gd name="T14" fmla="*/ 122 w 734"/>
                <a:gd name="T15" fmla="*/ 126 h 1311"/>
                <a:gd name="T16" fmla="*/ 124 w 734"/>
                <a:gd name="T17" fmla="*/ 154 h 1311"/>
                <a:gd name="T18" fmla="*/ 126 w 734"/>
                <a:gd name="T19" fmla="*/ 182 h 1311"/>
                <a:gd name="T20" fmla="*/ 134 w 734"/>
                <a:gd name="T21" fmla="*/ 217 h 1311"/>
                <a:gd name="T22" fmla="*/ 140 w 734"/>
                <a:gd name="T23" fmla="*/ 231 h 1311"/>
                <a:gd name="T24" fmla="*/ 87 w 734"/>
                <a:gd name="T25" fmla="*/ 249 h 1311"/>
                <a:gd name="T26" fmla="*/ 77 w 734"/>
                <a:gd name="T27" fmla="*/ 219 h 1311"/>
                <a:gd name="T28" fmla="*/ 71 w 734"/>
                <a:gd name="T29" fmla="*/ 181 h 1311"/>
                <a:gd name="T30" fmla="*/ 34 w 734"/>
                <a:gd name="T31" fmla="*/ 121 h 1311"/>
                <a:gd name="T32" fmla="*/ 23 w 734"/>
                <a:gd name="T33" fmla="*/ 78 h 1311"/>
                <a:gd name="T34" fmla="*/ 16 w 734"/>
                <a:gd name="T35" fmla="*/ 60 h 1311"/>
                <a:gd name="T36" fmla="*/ 0 w 734"/>
                <a:gd name="T37" fmla="*/ 48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4" h="1311">
                  <a:moveTo>
                    <a:pt x="0" y="255"/>
                  </a:moveTo>
                  <a:lnTo>
                    <a:pt x="358" y="143"/>
                  </a:lnTo>
                  <a:lnTo>
                    <a:pt x="558" y="23"/>
                  </a:lnTo>
                  <a:lnTo>
                    <a:pt x="651" y="0"/>
                  </a:lnTo>
                  <a:lnTo>
                    <a:pt x="711" y="180"/>
                  </a:lnTo>
                  <a:lnTo>
                    <a:pt x="734" y="295"/>
                  </a:lnTo>
                  <a:lnTo>
                    <a:pt x="651" y="420"/>
                  </a:lnTo>
                  <a:lnTo>
                    <a:pt x="638" y="663"/>
                  </a:lnTo>
                  <a:lnTo>
                    <a:pt x="651" y="810"/>
                  </a:lnTo>
                  <a:lnTo>
                    <a:pt x="662" y="959"/>
                  </a:lnTo>
                  <a:lnTo>
                    <a:pt x="702" y="1143"/>
                  </a:lnTo>
                  <a:lnTo>
                    <a:pt x="734" y="1215"/>
                  </a:lnTo>
                  <a:lnTo>
                    <a:pt x="454" y="1311"/>
                  </a:lnTo>
                  <a:lnTo>
                    <a:pt x="406" y="1155"/>
                  </a:lnTo>
                  <a:lnTo>
                    <a:pt x="374" y="953"/>
                  </a:lnTo>
                  <a:lnTo>
                    <a:pt x="180" y="639"/>
                  </a:lnTo>
                  <a:lnTo>
                    <a:pt x="122" y="409"/>
                  </a:lnTo>
                  <a:lnTo>
                    <a:pt x="82" y="315"/>
                  </a:lnTo>
                  <a:lnTo>
                    <a:pt x="0" y="255"/>
                  </a:lnTo>
                  <a:close/>
                </a:path>
              </a:pathLst>
            </a:custGeom>
            <a:solidFill>
              <a:schemeClr val="accent5">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5" name="Utah">
              <a:extLst>
                <a:ext uri="{FF2B5EF4-FFF2-40B4-BE49-F238E27FC236}">
                  <a16:creationId xmlns:a16="http://schemas.microsoft.com/office/drawing/2014/main" id="{37500BD9-4CEB-4759-AF67-FF946C8EF1C3}"/>
                </a:ext>
              </a:extLst>
            </p:cNvPr>
            <p:cNvSpPr>
              <a:spLocks/>
            </p:cNvSpPr>
            <p:nvPr/>
          </p:nvSpPr>
          <p:spPr bwMode="auto">
            <a:xfrm>
              <a:off x="2802540" y="2720035"/>
              <a:ext cx="693106" cy="864038"/>
            </a:xfrm>
            <a:custGeom>
              <a:avLst/>
              <a:gdLst>
                <a:gd name="T0" fmla="*/ 71 w 2254"/>
                <a:gd name="T1" fmla="*/ 0 h 2808"/>
                <a:gd name="T2" fmla="*/ 181 w 2254"/>
                <a:gd name="T3" fmla="*/ 16 h 2808"/>
                <a:gd name="T4" fmla="*/ 279 w 2254"/>
                <a:gd name="T5" fmla="*/ 42 h 2808"/>
                <a:gd name="T6" fmla="*/ 273 w 2254"/>
                <a:gd name="T7" fmla="*/ 81 h 2808"/>
                <a:gd name="T8" fmla="*/ 270 w 2254"/>
                <a:gd name="T9" fmla="*/ 133 h 2808"/>
                <a:gd name="T10" fmla="*/ 365 w 2254"/>
                <a:gd name="T11" fmla="*/ 139 h 2808"/>
                <a:gd name="T12" fmla="*/ 427 w 2254"/>
                <a:gd name="T13" fmla="*/ 146 h 2808"/>
                <a:gd name="T14" fmla="*/ 405 w 2254"/>
                <a:gd name="T15" fmla="*/ 284 h 2808"/>
                <a:gd name="T16" fmla="*/ 383 w 2254"/>
                <a:gd name="T17" fmla="*/ 533 h 2808"/>
                <a:gd name="T18" fmla="*/ 0 w 2254"/>
                <a:gd name="T19" fmla="*/ 476 h 2808"/>
                <a:gd name="T20" fmla="*/ 11 w 2254"/>
                <a:gd name="T21" fmla="*/ 386 h 2808"/>
                <a:gd name="T22" fmla="*/ 36 w 2254"/>
                <a:gd name="T23" fmla="*/ 231 h 2808"/>
                <a:gd name="T24" fmla="*/ 44 w 2254"/>
                <a:gd name="T25" fmla="*/ 159 h 2808"/>
                <a:gd name="T26" fmla="*/ 50 w 2254"/>
                <a:gd name="T27" fmla="*/ 95 h 2808"/>
                <a:gd name="T28" fmla="*/ 65 w 2254"/>
                <a:gd name="T29" fmla="*/ 22 h 2808"/>
                <a:gd name="T30" fmla="*/ 71 w 2254"/>
                <a:gd name="T31" fmla="*/ 0 h 28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54" h="2808">
                  <a:moveTo>
                    <a:pt x="377" y="0"/>
                  </a:moveTo>
                  <a:lnTo>
                    <a:pt x="956" y="85"/>
                  </a:lnTo>
                  <a:lnTo>
                    <a:pt x="1472" y="220"/>
                  </a:lnTo>
                  <a:lnTo>
                    <a:pt x="1441" y="428"/>
                  </a:lnTo>
                  <a:lnTo>
                    <a:pt x="1423" y="702"/>
                  </a:lnTo>
                  <a:lnTo>
                    <a:pt x="1926" y="730"/>
                  </a:lnTo>
                  <a:lnTo>
                    <a:pt x="2254" y="767"/>
                  </a:lnTo>
                  <a:lnTo>
                    <a:pt x="2136" y="1498"/>
                  </a:lnTo>
                  <a:lnTo>
                    <a:pt x="2024" y="2808"/>
                  </a:lnTo>
                  <a:lnTo>
                    <a:pt x="0" y="2509"/>
                  </a:lnTo>
                  <a:lnTo>
                    <a:pt x="56" y="2032"/>
                  </a:lnTo>
                  <a:lnTo>
                    <a:pt x="189" y="1219"/>
                  </a:lnTo>
                  <a:lnTo>
                    <a:pt x="234" y="838"/>
                  </a:lnTo>
                  <a:lnTo>
                    <a:pt x="266" y="501"/>
                  </a:lnTo>
                  <a:lnTo>
                    <a:pt x="345" y="118"/>
                  </a:lnTo>
                  <a:lnTo>
                    <a:pt x="377" y="0"/>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96" name="Texas">
              <a:extLst>
                <a:ext uri="{FF2B5EF4-FFF2-40B4-BE49-F238E27FC236}">
                  <a16:creationId xmlns:a16="http://schemas.microsoft.com/office/drawing/2014/main" id="{C9078F4B-C348-40A0-9D6C-32E25614ECE9}"/>
                </a:ext>
              </a:extLst>
            </p:cNvPr>
            <p:cNvSpPr>
              <a:spLocks/>
            </p:cNvSpPr>
            <p:nvPr/>
          </p:nvSpPr>
          <p:spPr bwMode="auto">
            <a:xfrm>
              <a:off x="3674198" y="3700790"/>
              <a:ext cx="1770910" cy="1655126"/>
            </a:xfrm>
            <a:custGeom>
              <a:avLst/>
              <a:gdLst>
                <a:gd name="T0" fmla="*/ 11 w 5759"/>
                <a:gd name="T1" fmla="*/ 444 h 5383"/>
                <a:gd name="T2" fmla="*/ 68 w 5759"/>
                <a:gd name="T3" fmla="*/ 494 h 5383"/>
                <a:gd name="T4" fmla="*/ 108 w 5759"/>
                <a:gd name="T5" fmla="*/ 540 h 5383"/>
                <a:gd name="T6" fmla="*/ 137 w 5759"/>
                <a:gd name="T7" fmla="*/ 574 h 5383"/>
                <a:gd name="T8" fmla="*/ 163 w 5759"/>
                <a:gd name="T9" fmla="*/ 636 h 5383"/>
                <a:gd name="T10" fmla="*/ 205 w 5759"/>
                <a:gd name="T11" fmla="*/ 693 h 5383"/>
                <a:gd name="T12" fmla="*/ 271 w 5759"/>
                <a:gd name="T13" fmla="*/ 730 h 5383"/>
                <a:gd name="T14" fmla="*/ 313 w 5759"/>
                <a:gd name="T15" fmla="*/ 710 h 5383"/>
                <a:gd name="T16" fmla="*/ 353 w 5759"/>
                <a:gd name="T17" fmla="*/ 666 h 5383"/>
                <a:gd name="T18" fmla="*/ 412 w 5759"/>
                <a:gd name="T19" fmla="*/ 661 h 5383"/>
                <a:gd name="T20" fmla="*/ 488 w 5759"/>
                <a:gd name="T21" fmla="*/ 727 h 5383"/>
                <a:gd name="T22" fmla="*/ 563 w 5759"/>
                <a:gd name="T23" fmla="*/ 841 h 5383"/>
                <a:gd name="T24" fmla="*/ 606 w 5759"/>
                <a:gd name="T25" fmla="*/ 909 h 5383"/>
                <a:gd name="T26" fmla="*/ 637 w 5759"/>
                <a:gd name="T27" fmla="*/ 983 h 5383"/>
                <a:gd name="T28" fmla="*/ 745 w 5759"/>
                <a:gd name="T29" fmla="*/ 1018 h 5383"/>
                <a:gd name="T30" fmla="*/ 811 w 5759"/>
                <a:gd name="T31" fmla="*/ 1021 h 5383"/>
                <a:gd name="T32" fmla="*/ 794 w 5759"/>
                <a:gd name="T33" fmla="*/ 979 h 5383"/>
                <a:gd name="T34" fmla="*/ 768 w 5759"/>
                <a:gd name="T35" fmla="*/ 938 h 5383"/>
                <a:gd name="T36" fmla="*/ 773 w 5759"/>
                <a:gd name="T37" fmla="*/ 892 h 5383"/>
                <a:gd name="T38" fmla="*/ 777 w 5759"/>
                <a:gd name="T39" fmla="*/ 868 h 5383"/>
                <a:gd name="T40" fmla="*/ 762 w 5759"/>
                <a:gd name="T41" fmla="*/ 830 h 5383"/>
                <a:gd name="T42" fmla="*/ 779 w 5759"/>
                <a:gd name="T43" fmla="*/ 796 h 5383"/>
                <a:gd name="T44" fmla="*/ 830 w 5759"/>
                <a:gd name="T45" fmla="*/ 762 h 5383"/>
                <a:gd name="T46" fmla="*/ 859 w 5759"/>
                <a:gd name="T47" fmla="*/ 739 h 5383"/>
                <a:gd name="T48" fmla="*/ 930 w 5759"/>
                <a:gd name="T49" fmla="*/ 725 h 5383"/>
                <a:gd name="T50" fmla="*/ 955 w 5759"/>
                <a:gd name="T51" fmla="*/ 688 h 5383"/>
                <a:gd name="T52" fmla="*/ 967 w 5759"/>
                <a:gd name="T53" fmla="*/ 636 h 5383"/>
                <a:gd name="T54" fmla="*/ 1001 w 5759"/>
                <a:gd name="T55" fmla="*/ 653 h 5383"/>
                <a:gd name="T56" fmla="*/ 1080 w 5759"/>
                <a:gd name="T57" fmla="*/ 625 h 5383"/>
                <a:gd name="T58" fmla="*/ 1075 w 5759"/>
                <a:gd name="T59" fmla="*/ 523 h 5383"/>
                <a:gd name="T60" fmla="*/ 1083 w 5759"/>
                <a:gd name="T61" fmla="*/ 469 h 5383"/>
                <a:gd name="T62" fmla="*/ 1049 w 5759"/>
                <a:gd name="T63" fmla="*/ 422 h 5383"/>
                <a:gd name="T64" fmla="*/ 1038 w 5759"/>
                <a:gd name="T65" fmla="*/ 367 h 5383"/>
                <a:gd name="T66" fmla="*/ 1038 w 5759"/>
                <a:gd name="T67" fmla="*/ 317 h 5383"/>
                <a:gd name="T68" fmla="*/ 1036 w 5759"/>
                <a:gd name="T69" fmla="*/ 277 h 5383"/>
                <a:gd name="T70" fmla="*/ 991 w 5759"/>
                <a:gd name="T71" fmla="*/ 256 h 5383"/>
                <a:gd name="T72" fmla="*/ 940 w 5759"/>
                <a:gd name="T73" fmla="*/ 233 h 5383"/>
                <a:gd name="T74" fmla="*/ 895 w 5759"/>
                <a:gd name="T75" fmla="*/ 237 h 5383"/>
                <a:gd name="T76" fmla="*/ 797 w 5759"/>
                <a:gd name="T77" fmla="*/ 248 h 5383"/>
                <a:gd name="T78" fmla="*/ 744 w 5759"/>
                <a:gd name="T79" fmla="*/ 237 h 5383"/>
                <a:gd name="T80" fmla="*/ 686 w 5759"/>
                <a:gd name="T81" fmla="*/ 217 h 5383"/>
                <a:gd name="T82" fmla="*/ 611 w 5759"/>
                <a:gd name="T83" fmla="*/ 205 h 5383"/>
                <a:gd name="T84" fmla="*/ 566 w 5759"/>
                <a:gd name="T85" fmla="*/ 191 h 5383"/>
                <a:gd name="T86" fmla="*/ 535 w 5759"/>
                <a:gd name="T87" fmla="*/ 163 h 5383"/>
                <a:gd name="T88" fmla="*/ 535 w 5759"/>
                <a:gd name="T89" fmla="*/ 118 h 5383"/>
                <a:gd name="T90" fmla="*/ 539 w 5759"/>
                <a:gd name="T91" fmla="*/ 38 h 5383"/>
                <a:gd name="T92" fmla="*/ 473 w 5759"/>
                <a:gd name="T93" fmla="*/ 0 h 5383"/>
                <a:gd name="T94" fmla="*/ 305 w 5759"/>
                <a:gd name="T95" fmla="*/ 3 h 5383"/>
                <a:gd name="T96" fmla="*/ 303 w 5759"/>
                <a:gd name="T97" fmla="*/ 433 h 53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59" h="5383">
                  <a:moveTo>
                    <a:pt x="0" y="2219"/>
                  </a:moveTo>
                  <a:lnTo>
                    <a:pt x="60" y="2339"/>
                  </a:lnTo>
                  <a:lnTo>
                    <a:pt x="199" y="2439"/>
                  </a:lnTo>
                  <a:lnTo>
                    <a:pt x="361" y="2605"/>
                  </a:lnTo>
                  <a:lnTo>
                    <a:pt x="421" y="2755"/>
                  </a:lnTo>
                  <a:lnTo>
                    <a:pt x="571" y="2845"/>
                  </a:lnTo>
                  <a:lnTo>
                    <a:pt x="661" y="2875"/>
                  </a:lnTo>
                  <a:lnTo>
                    <a:pt x="721" y="3025"/>
                  </a:lnTo>
                  <a:lnTo>
                    <a:pt x="841" y="3175"/>
                  </a:lnTo>
                  <a:lnTo>
                    <a:pt x="863" y="3351"/>
                  </a:lnTo>
                  <a:lnTo>
                    <a:pt x="951" y="3519"/>
                  </a:lnTo>
                  <a:lnTo>
                    <a:pt x="1081" y="3655"/>
                  </a:lnTo>
                  <a:lnTo>
                    <a:pt x="1261" y="3685"/>
                  </a:lnTo>
                  <a:lnTo>
                    <a:pt x="1431" y="3847"/>
                  </a:lnTo>
                  <a:lnTo>
                    <a:pt x="1535" y="3815"/>
                  </a:lnTo>
                  <a:lnTo>
                    <a:pt x="1651" y="3745"/>
                  </a:lnTo>
                  <a:lnTo>
                    <a:pt x="1681" y="3595"/>
                  </a:lnTo>
                  <a:lnTo>
                    <a:pt x="1863" y="3511"/>
                  </a:lnTo>
                  <a:lnTo>
                    <a:pt x="1981" y="3415"/>
                  </a:lnTo>
                  <a:lnTo>
                    <a:pt x="2175" y="3487"/>
                  </a:lnTo>
                  <a:lnTo>
                    <a:pt x="2319" y="3567"/>
                  </a:lnTo>
                  <a:lnTo>
                    <a:pt x="2575" y="3831"/>
                  </a:lnTo>
                  <a:lnTo>
                    <a:pt x="2735" y="4095"/>
                  </a:lnTo>
                  <a:lnTo>
                    <a:pt x="2972" y="4435"/>
                  </a:lnTo>
                  <a:lnTo>
                    <a:pt x="3122" y="4555"/>
                  </a:lnTo>
                  <a:lnTo>
                    <a:pt x="3199" y="4791"/>
                  </a:lnTo>
                  <a:lnTo>
                    <a:pt x="3327" y="5023"/>
                  </a:lnTo>
                  <a:lnTo>
                    <a:pt x="3362" y="5185"/>
                  </a:lnTo>
                  <a:lnTo>
                    <a:pt x="3631" y="5279"/>
                  </a:lnTo>
                  <a:lnTo>
                    <a:pt x="3932" y="5365"/>
                  </a:lnTo>
                  <a:lnTo>
                    <a:pt x="4119" y="5383"/>
                  </a:lnTo>
                  <a:lnTo>
                    <a:pt x="4279" y="5383"/>
                  </a:lnTo>
                  <a:lnTo>
                    <a:pt x="4207" y="5271"/>
                  </a:lnTo>
                  <a:lnTo>
                    <a:pt x="4191" y="5159"/>
                  </a:lnTo>
                  <a:lnTo>
                    <a:pt x="4119" y="5079"/>
                  </a:lnTo>
                  <a:lnTo>
                    <a:pt x="4052" y="4945"/>
                  </a:lnTo>
                  <a:lnTo>
                    <a:pt x="4079" y="4839"/>
                  </a:lnTo>
                  <a:lnTo>
                    <a:pt x="4082" y="4705"/>
                  </a:lnTo>
                  <a:lnTo>
                    <a:pt x="3975" y="4639"/>
                  </a:lnTo>
                  <a:lnTo>
                    <a:pt x="4103" y="4575"/>
                  </a:lnTo>
                  <a:lnTo>
                    <a:pt x="4112" y="4435"/>
                  </a:lnTo>
                  <a:lnTo>
                    <a:pt x="4022" y="4375"/>
                  </a:lnTo>
                  <a:lnTo>
                    <a:pt x="4202" y="4345"/>
                  </a:lnTo>
                  <a:lnTo>
                    <a:pt x="4112" y="4195"/>
                  </a:lnTo>
                  <a:lnTo>
                    <a:pt x="4322" y="4165"/>
                  </a:lnTo>
                  <a:lnTo>
                    <a:pt x="4382" y="4015"/>
                  </a:lnTo>
                  <a:lnTo>
                    <a:pt x="4472" y="4015"/>
                  </a:lnTo>
                  <a:lnTo>
                    <a:pt x="4532" y="3895"/>
                  </a:lnTo>
                  <a:lnTo>
                    <a:pt x="4772" y="3895"/>
                  </a:lnTo>
                  <a:lnTo>
                    <a:pt x="4911" y="3823"/>
                  </a:lnTo>
                  <a:lnTo>
                    <a:pt x="5042" y="3745"/>
                  </a:lnTo>
                  <a:lnTo>
                    <a:pt x="5042" y="3625"/>
                  </a:lnTo>
                  <a:lnTo>
                    <a:pt x="5192" y="3535"/>
                  </a:lnTo>
                  <a:lnTo>
                    <a:pt x="5102" y="3355"/>
                  </a:lnTo>
                  <a:lnTo>
                    <a:pt x="5252" y="3325"/>
                  </a:lnTo>
                  <a:lnTo>
                    <a:pt x="5282" y="3445"/>
                  </a:lnTo>
                  <a:lnTo>
                    <a:pt x="5463" y="3391"/>
                  </a:lnTo>
                  <a:lnTo>
                    <a:pt x="5702" y="3295"/>
                  </a:lnTo>
                  <a:lnTo>
                    <a:pt x="5695" y="3031"/>
                  </a:lnTo>
                  <a:lnTo>
                    <a:pt x="5672" y="2755"/>
                  </a:lnTo>
                  <a:lnTo>
                    <a:pt x="5759" y="2671"/>
                  </a:lnTo>
                  <a:lnTo>
                    <a:pt x="5719" y="2471"/>
                  </a:lnTo>
                  <a:lnTo>
                    <a:pt x="5612" y="2305"/>
                  </a:lnTo>
                  <a:lnTo>
                    <a:pt x="5535" y="2223"/>
                  </a:lnTo>
                  <a:lnTo>
                    <a:pt x="5462" y="2035"/>
                  </a:lnTo>
                  <a:lnTo>
                    <a:pt x="5479" y="1935"/>
                  </a:lnTo>
                  <a:lnTo>
                    <a:pt x="5463" y="1799"/>
                  </a:lnTo>
                  <a:lnTo>
                    <a:pt x="5479" y="1671"/>
                  </a:lnTo>
                  <a:lnTo>
                    <a:pt x="5439" y="1559"/>
                  </a:lnTo>
                  <a:lnTo>
                    <a:pt x="5471" y="1463"/>
                  </a:lnTo>
                  <a:lnTo>
                    <a:pt x="5432" y="1345"/>
                  </a:lnTo>
                  <a:lnTo>
                    <a:pt x="5231" y="1351"/>
                  </a:lnTo>
                  <a:lnTo>
                    <a:pt x="5075" y="1317"/>
                  </a:lnTo>
                  <a:lnTo>
                    <a:pt x="4964" y="1226"/>
                  </a:lnTo>
                  <a:lnTo>
                    <a:pt x="4865" y="1271"/>
                  </a:lnTo>
                  <a:lnTo>
                    <a:pt x="4727" y="1251"/>
                  </a:lnTo>
                  <a:lnTo>
                    <a:pt x="4479" y="1350"/>
                  </a:lnTo>
                  <a:lnTo>
                    <a:pt x="4208" y="1305"/>
                  </a:lnTo>
                  <a:lnTo>
                    <a:pt x="4055" y="1319"/>
                  </a:lnTo>
                  <a:lnTo>
                    <a:pt x="3927" y="1251"/>
                  </a:lnTo>
                  <a:lnTo>
                    <a:pt x="3786" y="1287"/>
                  </a:lnTo>
                  <a:lnTo>
                    <a:pt x="3620" y="1143"/>
                  </a:lnTo>
                  <a:lnTo>
                    <a:pt x="3392" y="1179"/>
                  </a:lnTo>
                  <a:lnTo>
                    <a:pt x="3227" y="1079"/>
                  </a:lnTo>
                  <a:lnTo>
                    <a:pt x="3084" y="1068"/>
                  </a:lnTo>
                  <a:lnTo>
                    <a:pt x="2988" y="1005"/>
                  </a:lnTo>
                  <a:lnTo>
                    <a:pt x="2828" y="989"/>
                  </a:lnTo>
                  <a:lnTo>
                    <a:pt x="2823" y="858"/>
                  </a:lnTo>
                  <a:lnTo>
                    <a:pt x="2786" y="740"/>
                  </a:lnTo>
                  <a:lnTo>
                    <a:pt x="2823" y="620"/>
                  </a:lnTo>
                  <a:lnTo>
                    <a:pt x="2852" y="458"/>
                  </a:lnTo>
                  <a:lnTo>
                    <a:pt x="2843" y="198"/>
                  </a:lnTo>
                  <a:lnTo>
                    <a:pt x="2825" y="0"/>
                  </a:lnTo>
                  <a:lnTo>
                    <a:pt x="2498" y="0"/>
                  </a:lnTo>
                  <a:lnTo>
                    <a:pt x="2156" y="9"/>
                  </a:lnTo>
                  <a:lnTo>
                    <a:pt x="1611" y="18"/>
                  </a:lnTo>
                  <a:lnTo>
                    <a:pt x="1629" y="1167"/>
                  </a:lnTo>
                  <a:lnTo>
                    <a:pt x="1598" y="2282"/>
                  </a:lnTo>
                  <a:lnTo>
                    <a:pt x="0" y="2219"/>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7" name="Tennessee">
              <a:extLst>
                <a:ext uri="{FF2B5EF4-FFF2-40B4-BE49-F238E27FC236}">
                  <a16:creationId xmlns:a16="http://schemas.microsoft.com/office/drawing/2014/main" id="{9E4C40B6-9640-46F2-9116-B26AB49C2391}"/>
                </a:ext>
              </a:extLst>
            </p:cNvPr>
            <p:cNvSpPr>
              <a:spLocks/>
            </p:cNvSpPr>
            <p:nvPr/>
          </p:nvSpPr>
          <p:spPr bwMode="auto">
            <a:xfrm>
              <a:off x="5820066" y="3430881"/>
              <a:ext cx="1014499" cy="465251"/>
            </a:xfrm>
            <a:custGeom>
              <a:avLst/>
              <a:gdLst>
                <a:gd name="T0" fmla="*/ 27 w 3296"/>
                <a:gd name="T1" fmla="*/ 190 h 1514"/>
                <a:gd name="T2" fmla="*/ 28 w 3296"/>
                <a:gd name="T3" fmla="*/ 207 h 1514"/>
                <a:gd name="T4" fmla="*/ 17 w 3296"/>
                <a:gd name="T5" fmla="*/ 222 h 1514"/>
                <a:gd name="T6" fmla="*/ 16 w 3296"/>
                <a:gd name="T7" fmla="*/ 238 h 1514"/>
                <a:gd name="T8" fmla="*/ 5 w 3296"/>
                <a:gd name="T9" fmla="*/ 250 h 1514"/>
                <a:gd name="T10" fmla="*/ 0 w 3296"/>
                <a:gd name="T11" fmla="*/ 287 h 1514"/>
                <a:gd name="T12" fmla="*/ 10 w 3296"/>
                <a:gd name="T13" fmla="*/ 286 h 1514"/>
                <a:gd name="T14" fmla="*/ 44 w 3296"/>
                <a:gd name="T15" fmla="*/ 280 h 1514"/>
                <a:gd name="T16" fmla="*/ 77 w 3296"/>
                <a:gd name="T17" fmla="*/ 277 h 1514"/>
                <a:gd name="T18" fmla="*/ 97 w 3296"/>
                <a:gd name="T19" fmla="*/ 273 h 1514"/>
                <a:gd name="T20" fmla="*/ 114 w 3296"/>
                <a:gd name="T21" fmla="*/ 273 h 1514"/>
                <a:gd name="T22" fmla="*/ 143 w 3296"/>
                <a:gd name="T23" fmla="*/ 272 h 1514"/>
                <a:gd name="T24" fmla="*/ 157 w 3296"/>
                <a:gd name="T25" fmla="*/ 261 h 1514"/>
                <a:gd name="T26" fmla="*/ 162 w 3296"/>
                <a:gd name="T27" fmla="*/ 250 h 1514"/>
                <a:gd name="T28" fmla="*/ 181 w 3296"/>
                <a:gd name="T29" fmla="*/ 255 h 1514"/>
                <a:gd name="T30" fmla="*/ 196 w 3296"/>
                <a:gd name="T31" fmla="*/ 244 h 1514"/>
                <a:gd name="T32" fmla="*/ 208 w 3296"/>
                <a:gd name="T33" fmla="*/ 248 h 1514"/>
                <a:gd name="T34" fmla="*/ 211 w 3296"/>
                <a:gd name="T35" fmla="*/ 260 h 1514"/>
                <a:gd name="T36" fmla="*/ 236 w 3296"/>
                <a:gd name="T37" fmla="*/ 256 h 1514"/>
                <a:gd name="T38" fmla="*/ 275 w 3296"/>
                <a:gd name="T39" fmla="*/ 244 h 1514"/>
                <a:gd name="T40" fmla="*/ 302 w 3296"/>
                <a:gd name="T41" fmla="*/ 241 h 1514"/>
                <a:gd name="T42" fmla="*/ 338 w 3296"/>
                <a:gd name="T43" fmla="*/ 228 h 1514"/>
                <a:gd name="T44" fmla="*/ 373 w 3296"/>
                <a:gd name="T45" fmla="*/ 227 h 1514"/>
                <a:gd name="T46" fmla="*/ 396 w 3296"/>
                <a:gd name="T47" fmla="*/ 216 h 1514"/>
                <a:gd name="T48" fmla="*/ 426 w 3296"/>
                <a:gd name="T49" fmla="*/ 218 h 1514"/>
                <a:gd name="T50" fmla="*/ 447 w 3296"/>
                <a:gd name="T51" fmla="*/ 204 h 1514"/>
                <a:gd name="T52" fmla="*/ 447 w 3296"/>
                <a:gd name="T53" fmla="*/ 176 h 1514"/>
                <a:gd name="T54" fmla="*/ 464 w 3296"/>
                <a:gd name="T55" fmla="*/ 171 h 1514"/>
                <a:gd name="T56" fmla="*/ 479 w 3296"/>
                <a:gd name="T57" fmla="*/ 146 h 1514"/>
                <a:gd name="T58" fmla="*/ 550 w 3296"/>
                <a:gd name="T59" fmla="*/ 92 h 1514"/>
                <a:gd name="T60" fmla="*/ 543 w 3296"/>
                <a:gd name="T61" fmla="*/ 74 h 1514"/>
                <a:gd name="T62" fmla="*/ 612 w 3296"/>
                <a:gd name="T63" fmla="*/ 39 h 1514"/>
                <a:gd name="T64" fmla="*/ 625 w 3296"/>
                <a:gd name="T65" fmla="*/ 21 h 1514"/>
                <a:gd name="T66" fmla="*/ 624 w 3296"/>
                <a:gd name="T67" fmla="*/ 0 h 1514"/>
                <a:gd name="T68" fmla="*/ 598 w 3296"/>
                <a:gd name="T69" fmla="*/ 12 h 1514"/>
                <a:gd name="T70" fmla="*/ 551 w 3296"/>
                <a:gd name="T71" fmla="*/ 20 h 1514"/>
                <a:gd name="T72" fmla="*/ 491 w 3296"/>
                <a:gd name="T73" fmla="*/ 35 h 1514"/>
                <a:gd name="T74" fmla="*/ 450 w 3296"/>
                <a:gd name="T75" fmla="*/ 46 h 1514"/>
                <a:gd name="T76" fmla="*/ 396 w 3296"/>
                <a:gd name="T77" fmla="*/ 55 h 1514"/>
                <a:gd name="T78" fmla="*/ 352 w 3296"/>
                <a:gd name="T79" fmla="*/ 61 h 1514"/>
                <a:gd name="T80" fmla="*/ 279 w 3296"/>
                <a:gd name="T81" fmla="*/ 76 h 1514"/>
                <a:gd name="T82" fmla="*/ 228 w 3296"/>
                <a:gd name="T83" fmla="*/ 92 h 1514"/>
                <a:gd name="T84" fmla="*/ 193 w 3296"/>
                <a:gd name="T85" fmla="*/ 91 h 1514"/>
                <a:gd name="T86" fmla="*/ 131 w 3296"/>
                <a:gd name="T87" fmla="*/ 116 h 1514"/>
                <a:gd name="T88" fmla="*/ 104 w 3296"/>
                <a:gd name="T89" fmla="*/ 117 h 1514"/>
                <a:gd name="T90" fmla="*/ 82 w 3296"/>
                <a:gd name="T91" fmla="*/ 123 h 1514"/>
                <a:gd name="T92" fmla="*/ 60 w 3296"/>
                <a:gd name="T93" fmla="*/ 120 h 1514"/>
                <a:gd name="T94" fmla="*/ 43 w 3296"/>
                <a:gd name="T95" fmla="*/ 127 h 1514"/>
                <a:gd name="T96" fmla="*/ 36 w 3296"/>
                <a:gd name="T97" fmla="*/ 144 h 1514"/>
                <a:gd name="T98" fmla="*/ 27 w 3296"/>
                <a:gd name="T99" fmla="*/ 162 h 1514"/>
                <a:gd name="T100" fmla="*/ 32 w 3296"/>
                <a:gd name="T101" fmla="*/ 179 h 1514"/>
                <a:gd name="T102" fmla="*/ 27 w 3296"/>
                <a:gd name="T103" fmla="*/ 190 h 151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296" h="1514">
                  <a:moveTo>
                    <a:pt x="140" y="1004"/>
                  </a:moveTo>
                  <a:lnTo>
                    <a:pt x="150" y="1093"/>
                  </a:lnTo>
                  <a:lnTo>
                    <a:pt x="92" y="1169"/>
                  </a:lnTo>
                  <a:lnTo>
                    <a:pt x="86" y="1255"/>
                  </a:lnTo>
                  <a:lnTo>
                    <a:pt x="29" y="1321"/>
                  </a:lnTo>
                  <a:lnTo>
                    <a:pt x="0" y="1514"/>
                  </a:lnTo>
                  <a:lnTo>
                    <a:pt x="51" y="1511"/>
                  </a:lnTo>
                  <a:lnTo>
                    <a:pt x="231" y="1475"/>
                  </a:lnTo>
                  <a:lnTo>
                    <a:pt x="405" y="1463"/>
                  </a:lnTo>
                  <a:lnTo>
                    <a:pt x="513" y="1439"/>
                  </a:lnTo>
                  <a:lnTo>
                    <a:pt x="603" y="1439"/>
                  </a:lnTo>
                  <a:lnTo>
                    <a:pt x="753" y="1433"/>
                  </a:lnTo>
                  <a:lnTo>
                    <a:pt x="826" y="1378"/>
                  </a:lnTo>
                  <a:lnTo>
                    <a:pt x="856" y="1318"/>
                  </a:lnTo>
                  <a:lnTo>
                    <a:pt x="957" y="1343"/>
                  </a:lnTo>
                  <a:lnTo>
                    <a:pt x="1036" y="1288"/>
                  </a:lnTo>
                  <a:lnTo>
                    <a:pt x="1095" y="1307"/>
                  </a:lnTo>
                  <a:lnTo>
                    <a:pt x="1113" y="1373"/>
                  </a:lnTo>
                  <a:lnTo>
                    <a:pt x="1246" y="1348"/>
                  </a:lnTo>
                  <a:lnTo>
                    <a:pt x="1449" y="1289"/>
                  </a:lnTo>
                  <a:lnTo>
                    <a:pt x="1593" y="1271"/>
                  </a:lnTo>
                  <a:lnTo>
                    <a:pt x="1784" y="1205"/>
                  </a:lnTo>
                  <a:lnTo>
                    <a:pt x="1965" y="1198"/>
                  </a:lnTo>
                  <a:lnTo>
                    <a:pt x="2090" y="1139"/>
                  </a:lnTo>
                  <a:lnTo>
                    <a:pt x="2246" y="1151"/>
                  </a:lnTo>
                  <a:lnTo>
                    <a:pt x="2355" y="1078"/>
                  </a:lnTo>
                  <a:lnTo>
                    <a:pt x="2357" y="931"/>
                  </a:lnTo>
                  <a:lnTo>
                    <a:pt x="2445" y="903"/>
                  </a:lnTo>
                  <a:lnTo>
                    <a:pt x="2528" y="769"/>
                  </a:lnTo>
                  <a:lnTo>
                    <a:pt x="2900" y="483"/>
                  </a:lnTo>
                  <a:lnTo>
                    <a:pt x="2865" y="388"/>
                  </a:lnTo>
                  <a:lnTo>
                    <a:pt x="3225" y="208"/>
                  </a:lnTo>
                  <a:lnTo>
                    <a:pt x="3296" y="113"/>
                  </a:lnTo>
                  <a:lnTo>
                    <a:pt x="3293" y="0"/>
                  </a:lnTo>
                  <a:lnTo>
                    <a:pt x="3152" y="65"/>
                  </a:lnTo>
                  <a:lnTo>
                    <a:pt x="2906" y="107"/>
                  </a:lnTo>
                  <a:lnTo>
                    <a:pt x="2590" y="182"/>
                  </a:lnTo>
                  <a:lnTo>
                    <a:pt x="2372" y="245"/>
                  </a:lnTo>
                  <a:lnTo>
                    <a:pt x="2086" y="292"/>
                  </a:lnTo>
                  <a:lnTo>
                    <a:pt x="1856" y="322"/>
                  </a:lnTo>
                  <a:lnTo>
                    <a:pt x="1472" y="400"/>
                  </a:lnTo>
                  <a:lnTo>
                    <a:pt x="1200" y="485"/>
                  </a:lnTo>
                  <a:lnTo>
                    <a:pt x="1017" y="479"/>
                  </a:lnTo>
                  <a:lnTo>
                    <a:pt x="689" y="613"/>
                  </a:lnTo>
                  <a:lnTo>
                    <a:pt x="549" y="617"/>
                  </a:lnTo>
                  <a:lnTo>
                    <a:pt x="435" y="649"/>
                  </a:lnTo>
                  <a:lnTo>
                    <a:pt x="315" y="632"/>
                  </a:lnTo>
                  <a:lnTo>
                    <a:pt x="228" y="671"/>
                  </a:lnTo>
                  <a:lnTo>
                    <a:pt x="189" y="761"/>
                  </a:lnTo>
                  <a:lnTo>
                    <a:pt x="140" y="853"/>
                  </a:lnTo>
                  <a:lnTo>
                    <a:pt x="170" y="943"/>
                  </a:lnTo>
                  <a:lnTo>
                    <a:pt x="140" y="1004"/>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298" name="South Dakota">
              <a:extLst>
                <a:ext uri="{FF2B5EF4-FFF2-40B4-BE49-F238E27FC236}">
                  <a16:creationId xmlns:a16="http://schemas.microsoft.com/office/drawing/2014/main" id="{596DDE2A-BCE6-48D5-9FA6-EF44F730685A}"/>
                </a:ext>
              </a:extLst>
            </p:cNvPr>
            <p:cNvSpPr>
              <a:spLocks/>
            </p:cNvSpPr>
            <p:nvPr/>
          </p:nvSpPr>
          <p:spPr bwMode="auto">
            <a:xfrm>
              <a:off x="4079997" y="2269375"/>
              <a:ext cx="868411" cy="512263"/>
            </a:xfrm>
            <a:custGeom>
              <a:avLst/>
              <a:gdLst>
                <a:gd name="T0" fmla="*/ 0 w 2822"/>
                <a:gd name="T1" fmla="*/ 276 h 1670"/>
                <a:gd name="T2" fmla="*/ 108 w 2822"/>
                <a:gd name="T3" fmla="*/ 285 h 1670"/>
                <a:gd name="T4" fmla="*/ 217 w 2822"/>
                <a:gd name="T5" fmla="*/ 286 h 1670"/>
                <a:gd name="T6" fmla="*/ 295 w 2822"/>
                <a:gd name="T7" fmla="*/ 285 h 1670"/>
                <a:gd name="T8" fmla="*/ 349 w 2822"/>
                <a:gd name="T9" fmla="*/ 283 h 1670"/>
                <a:gd name="T10" fmla="*/ 376 w 2822"/>
                <a:gd name="T11" fmla="*/ 281 h 1670"/>
                <a:gd name="T12" fmla="*/ 422 w 2822"/>
                <a:gd name="T13" fmla="*/ 298 h 1670"/>
                <a:gd name="T14" fmla="*/ 439 w 2822"/>
                <a:gd name="T15" fmla="*/ 286 h 1670"/>
                <a:gd name="T16" fmla="*/ 473 w 2822"/>
                <a:gd name="T17" fmla="*/ 286 h 1670"/>
                <a:gd name="T18" fmla="*/ 485 w 2822"/>
                <a:gd name="T19" fmla="*/ 303 h 1670"/>
                <a:gd name="T20" fmla="*/ 535 w 2822"/>
                <a:gd name="T21" fmla="*/ 316 h 1670"/>
                <a:gd name="T22" fmla="*/ 535 w 2822"/>
                <a:gd name="T23" fmla="*/ 259 h 1670"/>
                <a:gd name="T24" fmla="*/ 528 w 2822"/>
                <a:gd name="T25" fmla="*/ 233 h 1670"/>
                <a:gd name="T26" fmla="*/ 533 w 2822"/>
                <a:gd name="T27" fmla="*/ 181 h 1670"/>
                <a:gd name="T28" fmla="*/ 526 w 2822"/>
                <a:gd name="T29" fmla="*/ 72 h 1670"/>
                <a:gd name="T30" fmla="*/ 502 w 2822"/>
                <a:gd name="T31" fmla="*/ 43 h 1670"/>
                <a:gd name="T32" fmla="*/ 509 w 2822"/>
                <a:gd name="T33" fmla="*/ 22 h 1670"/>
                <a:gd name="T34" fmla="*/ 507 w 2822"/>
                <a:gd name="T35" fmla="*/ 0 h 1670"/>
                <a:gd name="T36" fmla="*/ 388 w 2822"/>
                <a:gd name="T37" fmla="*/ 3 h 1670"/>
                <a:gd name="T38" fmla="*/ 10 w 2822"/>
                <a:gd name="T39" fmla="*/ 10 h 1670"/>
                <a:gd name="T40" fmla="*/ 5 w 2822"/>
                <a:gd name="T41" fmla="*/ 90 h 1670"/>
                <a:gd name="T42" fmla="*/ 0 w 2822"/>
                <a:gd name="T43" fmla="*/ 276 h 16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22" h="1670">
                  <a:moveTo>
                    <a:pt x="0" y="1456"/>
                  </a:moveTo>
                  <a:lnTo>
                    <a:pt x="570" y="1505"/>
                  </a:lnTo>
                  <a:lnTo>
                    <a:pt x="1143" y="1513"/>
                  </a:lnTo>
                  <a:lnTo>
                    <a:pt x="1558" y="1505"/>
                  </a:lnTo>
                  <a:lnTo>
                    <a:pt x="1842" y="1496"/>
                  </a:lnTo>
                  <a:lnTo>
                    <a:pt x="1985" y="1483"/>
                  </a:lnTo>
                  <a:lnTo>
                    <a:pt x="2225" y="1573"/>
                  </a:lnTo>
                  <a:lnTo>
                    <a:pt x="2315" y="1513"/>
                  </a:lnTo>
                  <a:lnTo>
                    <a:pt x="2496" y="1513"/>
                  </a:lnTo>
                  <a:lnTo>
                    <a:pt x="2556" y="1603"/>
                  </a:lnTo>
                  <a:lnTo>
                    <a:pt x="2822" y="1670"/>
                  </a:lnTo>
                  <a:lnTo>
                    <a:pt x="2822" y="1369"/>
                  </a:lnTo>
                  <a:lnTo>
                    <a:pt x="2785" y="1232"/>
                  </a:lnTo>
                  <a:lnTo>
                    <a:pt x="2813" y="957"/>
                  </a:lnTo>
                  <a:lnTo>
                    <a:pt x="2776" y="382"/>
                  </a:lnTo>
                  <a:lnTo>
                    <a:pt x="2646" y="226"/>
                  </a:lnTo>
                  <a:lnTo>
                    <a:pt x="2685" y="118"/>
                  </a:lnTo>
                  <a:lnTo>
                    <a:pt x="2674" y="0"/>
                  </a:lnTo>
                  <a:lnTo>
                    <a:pt x="2045" y="16"/>
                  </a:lnTo>
                  <a:lnTo>
                    <a:pt x="54" y="54"/>
                  </a:lnTo>
                  <a:lnTo>
                    <a:pt x="28" y="476"/>
                  </a:lnTo>
                  <a:lnTo>
                    <a:pt x="0" y="1456"/>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299" name="South Carolina">
              <a:extLst>
                <a:ext uri="{FF2B5EF4-FFF2-40B4-BE49-F238E27FC236}">
                  <a16:creationId xmlns:a16="http://schemas.microsoft.com/office/drawing/2014/main" id="{7CB13354-7B5D-4F94-ADC4-46157D246228}"/>
                </a:ext>
              </a:extLst>
            </p:cNvPr>
            <p:cNvSpPr>
              <a:spLocks/>
            </p:cNvSpPr>
            <p:nvPr/>
          </p:nvSpPr>
          <p:spPr bwMode="auto">
            <a:xfrm>
              <a:off x="6694971" y="3618926"/>
              <a:ext cx="608699" cy="486324"/>
            </a:xfrm>
            <a:custGeom>
              <a:avLst/>
              <a:gdLst>
                <a:gd name="T0" fmla="*/ 0 w 1978"/>
                <a:gd name="T1" fmla="*/ 68 h 1580"/>
                <a:gd name="T2" fmla="*/ 67 w 1978"/>
                <a:gd name="T3" fmla="*/ 37 h 1580"/>
                <a:gd name="T4" fmla="*/ 114 w 1978"/>
                <a:gd name="T5" fmla="*/ 23 h 1580"/>
                <a:gd name="T6" fmla="*/ 150 w 1978"/>
                <a:gd name="T7" fmla="*/ 13 h 1580"/>
                <a:gd name="T8" fmla="*/ 182 w 1978"/>
                <a:gd name="T9" fmla="*/ 17 h 1580"/>
                <a:gd name="T10" fmla="*/ 199 w 1978"/>
                <a:gd name="T11" fmla="*/ 34 h 1580"/>
                <a:gd name="T12" fmla="*/ 234 w 1978"/>
                <a:gd name="T13" fmla="*/ 23 h 1580"/>
                <a:gd name="T14" fmla="*/ 279 w 1978"/>
                <a:gd name="T15" fmla="*/ 0 h 1580"/>
                <a:gd name="T16" fmla="*/ 325 w 1978"/>
                <a:gd name="T17" fmla="*/ 40 h 1580"/>
                <a:gd name="T18" fmla="*/ 364 w 1978"/>
                <a:gd name="T19" fmla="*/ 63 h 1580"/>
                <a:gd name="T20" fmla="*/ 375 w 1978"/>
                <a:gd name="T21" fmla="*/ 85 h 1580"/>
                <a:gd name="T22" fmla="*/ 359 w 1978"/>
                <a:gd name="T23" fmla="*/ 119 h 1580"/>
                <a:gd name="T24" fmla="*/ 330 w 1978"/>
                <a:gd name="T25" fmla="*/ 148 h 1580"/>
                <a:gd name="T26" fmla="*/ 330 w 1978"/>
                <a:gd name="T27" fmla="*/ 176 h 1580"/>
                <a:gd name="T28" fmla="*/ 307 w 1978"/>
                <a:gd name="T29" fmla="*/ 193 h 1580"/>
                <a:gd name="T30" fmla="*/ 296 w 1978"/>
                <a:gd name="T31" fmla="*/ 222 h 1580"/>
                <a:gd name="T32" fmla="*/ 273 w 1978"/>
                <a:gd name="T33" fmla="*/ 249 h 1580"/>
                <a:gd name="T34" fmla="*/ 247 w 1978"/>
                <a:gd name="T35" fmla="*/ 246 h 1580"/>
                <a:gd name="T36" fmla="*/ 237 w 1978"/>
                <a:gd name="T37" fmla="*/ 257 h 1580"/>
                <a:gd name="T38" fmla="*/ 234 w 1978"/>
                <a:gd name="T39" fmla="*/ 275 h 1580"/>
                <a:gd name="T40" fmla="*/ 230 w 1978"/>
                <a:gd name="T41" fmla="*/ 300 h 1580"/>
                <a:gd name="T42" fmla="*/ 206 w 1978"/>
                <a:gd name="T43" fmla="*/ 274 h 1580"/>
                <a:gd name="T44" fmla="*/ 178 w 1978"/>
                <a:gd name="T45" fmla="*/ 249 h 1580"/>
                <a:gd name="T46" fmla="*/ 184 w 1978"/>
                <a:gd name="T47" fmla="*/ 232 h 1580"/>
                <a:gd name="T48" fmla="*/ 145 w 1978"/>
                <a:gd name="T49" fmla="*/ 198 h 1580"/>
                <a:gd name="T50" fmla="*/ 118 w 1978"/>
                <a:gd name="T51" fmla="*/ 185 h 1580"/>
                <a:gd name="T52" fmla="*/ 99 w 1978"/>
                <a:gd name="T53" fmla="*/ 166 h 1580"/>
                <a:gd name="T54" fmla="*/ 75 w 1978"/>
                <a:gd name="T55" fmla="*/ 152 h 1580"/>
                <a:gd name="T56" fmla="*/ 48 w 1978"/>
                <a:gd name="T57" fmla="*/ 141 h 1580"/>
                <a:gd name="T58" fmla="*/ 43 w 1978"/>
                <a:gd name="T59" fmla="*/ 122 h 1580"/>
                <a:gd name="T60" fmla="*/ 21 w 1978"/>
                <a:gd name="T61" fmla="*/ 114 h 1580"/>
                <a:gd name="T62" fmla="*/ 8 w 1978"/>
                <a:gd name="T63" fmla="*/ 95 h 1580"/>
                <a:gd name="T64" fmla="*/ 0 w 1978"/>
                <a:gd name="T65" fmla="*/ 68 h 15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78" h="1580">
                  <a:moveTo>
                    <a:pt x="0" y="359"/>
                  </a:moveTo>
                  <a:lnTo>
                    <a:pt x="352" y="195"/>
                  </a:lnTo>
                  <a:lnTo>
                    <a:pt x="599" y="120"/>
                  </a:lnTo>
                  <a:lnTo>
                    <a:pt x="793" y="67"/>
                  </a:lnTo>
                  <a:lnTo>
                    <a:pt x="960" y="90"/>
                  </a:lnTo>
                  <a:lnTo>
                    <a:pt x="1050" y="180"/>
                  </a:lnTo>
                  <a:lnTo>
                    <a:pt x="1233" y="123"/>
                  </a:lnTo>
                  <a:lnTo>
                    <a:pt x="1470" y="0"/>
                  </a:lnTo>
                  <a:lnTo>
                    <a:pt x="1714" y="211"/>
                  </a:lnTo>
                  <a:lnTo>
                    <a:pt x="1921" y="330"/>
                  </a:lnTo>
                  <a:lnTo>
                    <a:pt x="1978" y="450"/>
                  </a:lnTo>
                  <a:lnTo>
                    <a:pt x="1891" y="629"/>
                  </a:lnTo>
                  <a:lnTo>
                    <a:pt x="1741" y="779"/>
                  </a:lnTo>
                  <a:lnTo>
                    <a:pt x="1741" y="929"/>
                  </a:lnTo>
                  <a:lnTo>
                    <a:pt x="1621" y="1019"/>
                  </a:lnTo>
                  <a:lnTo>
                    <a:pt x="1561" y="1169"/>
                  </a:lnTo>
                  <a:lnTo>
                    <a:pt x="1441" y="1309"/>
                  </a:lnTo>
                  <a:lnTo>
                    <a:pt x="1305" y="1297"/>
                  </a:lnTo>
                  <a:lnTo>
                    <a:pt x="1249" y="1353"/>
                  </a:lnTo>
                  <a:lnTo>
                    <a:pt x="1233" y="1449"/>
                  </a:lnTo>
                  <a:lnTo>
                    <a:pt x="1211" y="1580"/>
                  </a:lnTo>
                  <a:lnTo>
                    <a:pt x="1088" y="1442"/>
                  </a:lnTo>
                  <a:lnTo>
                    <a:pt x="941" y="1311"/>
                  </a:lnTo>
                  <a:lnTo>
                    <a:pt x="971" y="1220"/>
                  </a:lnTo>
                  <a:lnTo>
                    <a:pt x="765" y="1042"/>
                  </a:lnTo>
                  <a:lnTo>
                    <a:pt x="621" y="973"/>
                  </a:lnTo>
                  <a:lnTo>
                    <a:pt x="521" y="874"/>
                  </a:lnTo>
                  <a:lnTo>
                    <a:pt x="397" y="798"/>
                  </a:lnTo>
                  <a:lnTo>
                    <a:pt x="253" y="742"/>
                  </a:lnTo>
                  <a:lnTo>
                    <a:pt x="228" y="641"/>
                  </a:lnTo>
                  <a:lnTo>
                    <a:pt x="109" y="598"/>
                  </a:lnTo>
                  <a:lnTo>
                    <a:pt x="43" y="500"/>
                  </a:lnTo>
                  <a:lnTo>
                    <a:pt x="0" y="359"/>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0" name="Rhode Island">
              <a:extLst>
                <a:ext uri="{FF2B5EF4-FFF2-40B4-BE49-F238E27FC236}">
                  <a16:creationId xmlns:a16="http://schemas.microsoft.com/office/drawing/2014/main" id="{C837170B-C8AB-4A07-B9FC-D31F740FB5FD}"/>
                </a:ext>
              </a:extLst>
            </p:cNvPr>
            <p:cNvSpPr>
              <a:spLocks/>
            </p:cNvSpPr>
            <p:nvPr/>
          </p:nvSpPr>
          <p:spPr bwMode="auto">
            <a:xfrm>
              <a:off x="7728949" y="2224795"/>
              <a:ext cx="95769" cy="110234"/>
            </a:xfrm>
            <a:custGeom>
              <a:avLst/>
              <a:gdLst>
                <a:gd name="T0" fmla="*/ 0 w 314"/>
                <a:gd name="T1" fmla="*/ 13 h 363"/>
                <a:gd name="T2" fmla="*/ 42 w 314"/>
                <a:gd name="T3" fmla="*/ 0 h 363"/>
                <a:gd name="T4" fmla="*/ 59 w 314"/>
                <a:gd name="T5" fmla="*/ 32 h 363"/>
                <a:gd name="T6" fmla="*/ 51 w 314"/>
                <a:gd name="T7" fmla="*/ 36 h 363"/>
                <a:gd name="T8" fmla="*/ 45 w 314"/>
                <a:gd name="T9" fmla="*/ 53 h 363"/>
                <a:gd name="T10" fmla="*/ 29 w 314"/>
                <a:gd name="T11" fmla="*/ 68 h 363"/>
                <a:gd name="T12" fmla="*/ 26 w 314"/>
                <a:gd name="T13" fmla="*/ 37 h 363"/>
                <a:gd name="T14" fmla="*/ 0 w 314"/>
                <a:gd name="T15" fmla="*/ 13 h 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4" h="363">
                  <a:moveTo>
                    <a:pt x="0" y="69"/>
                  </a:moveTo>
                  <a:lnTo>
                    <a:pt x="225" y="0"/>
                  </a:lnTo>
                  <a:lnTo>
                    <a:pt x="314" y="171"/>
                  </a:lnTo>
                  <a:lnTo>
                    <a:pt x="273" y="192"/>
                  </a:lnTo>
                  <a:lnTo>
                    <a:pt x="237" y="282"/>
                  </a:lnTo>
                  <a:lnTo>
                    <a:pt x="156" y="363"/>
                  </a:lnTo>
                  <a:lnTo>
                    <a:pt x="138" y="195"/>
                  </a:lnTo>
                  <a:lnTo>
                    <a:pt x="0" y="6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1" name="Pennsylvania">
              <a:extLst>
                <a:ext uri="{FF2B5EF4-FFF2-40B4-BE49-F238E27FC236}">
                  <a16:creationId xmlns:a16="http://schemas.microsoft.com/office/drawing/2014/main" id="{B6A346CF-6A29-4115-B371-C0AD64FE7623}"/>
                </a:ext>
              </a:extLst>
            </p:cNvPr>
            <p:cNvSpPr>
              <a:spLocks/>
            </p:cNvSpPr>
            <p:nvPr/>
          </p:nvSpPr>
          <p:spPr bwMode="auto">
            <a:xfrm>
              <a:off x="6784247" y="2403115"/>
              <a:ext cx="712584" cy="518746"/>
            </a:xfrm>
            <a:custGeom>
              <a:avLst/>
              <a:gdLst>
                <a:gd name="T0" fmla="*/ 0 w 2320"/>
                <a:gd name="T1" fmla="*/ 115 h 1689"/>
                <a:gd name="T2" fmla="*/ 21 w 2320"/>
                <a:gd name="T3" fmla="*/ 97 h 1689"/>
                <a:gd name="T4" fmla="*/ 45 w 2320"/>
                <a:gd name="T5" fmla="*/ 98 h 1689"/>
                <a:gd name="T6" fmla="*/ 118 w 2320"/>
                <a:gd name="T7" fmla="*/ 74 h 1689"/>
                <a:gd name="T8" fmla="*/ 226 w 2320"/>
                <a:gd name="T9" fmla="*/ 38 h 1689"/>
                <a:gd name="T10" fmla="*/ 350 w 2320"/>
                <a:gd name="T11" fmla="*/ 0 h 1689"/>
                <a:gd name="T12" fmla="*/ 399 w 2320"/>
                <a:gd name="T13" fmla="*/ 33 h 1689"/>
                <a:gd name="T14" fmla="*/ 417 w 2320"/>
                <a:gd name="T15" fmla="*/ 41 h 1689"/>
                <a:gd name="T16" fmla="*/ 402 w 2320"/>
                <a:gd name="T17" fmla="*/ 64 h 1689"/>
                <a:gd name="T18" fmla="*/ 392 w 2320"/>
                <a:gd name="T19" fmla="*/ 92 h 1689"/>
                <a:gd name="T20" fmla="*/ 412 w 2320"/>
                <a:gd name="T21" fmla="*/ 124 h 1689"/>
                <a:gd name="T22" fmla="*/ 438 w 2320"/>
                <a:gd name="T23" fmla="*/ 143 h 1689"/>
                <a:gd name="T24" fmla="*/ 439 w 2320"/>
                <a:gd name="T25" fmla="*/ 159 h 1689"/>
                <a:gd name="T26" fmla="*/ 429 w 2320"/>
                <a:gd name="T27" fmla="*/ 177 h 1689"/>
                <a:gd name="T28" fmla="*/ 422 w 2320"/>
                <a:gd name="T29" fmla="*/ 196 h 1689"/>
                <a:gd name="T30" fmla="*/ 408 w 2320"/>
                <a:gd name="T31" fmla="*/ 211 h 1689"/>
                <a:gd name="T32" fmla="*/ 386 w 2320"/>
                <a:gd name="T33" fmla="*/ 213 h 1689"/>
                <a:gd name="T34" fmla="*/ 374 w 2320"/>
                <a:gd name="T35" fmla="*/ 221 h 1689"/>
                <a:gd name="T36" fmla="*/ 362 w 2320"/>
                <a:gd name="T37" fmla="*/ 225 h 1689"/>
                <a:gd name="T38" fmla="*/ 338 w 2320"/>
                <a:gd name="T39" fmla="*/ 224 h 1689"/>
                <a:gd name="T40" fmla="*/ 325 w 2320"/>
                <a:gd name="T41" fmla="*/ 225 h 1689"/>
                <a:gd name="T42" fmla="*/ 298 w 2320"/>
                <a:gd name="T43" fmla="*/ 237 h 1689"/>
                <a:gd name="T44" fmla="*/ 277 w 2320"/>
                <a:gd name="T45" fmla="*/ 242 h 1689"/>
                <a:gd name="T46" fmla="*/ 262 w 2320"/>
                <a:gd name="T47" fmla="*/ 259 h 1689"/>
                <a:gd name="T48" fmla="*/ 229 w 2320"/>
                <a:gd name="T49" fmla="*/ 265 h 1689"/>
                <a:gd name="T50" fmla="*/ 204 w 2320"/>
                <a:gd name="T51" fmla="*/ 274 h 1689"/>
                <a:gd name="T52" fmla="*/ 164 w 2320"/>
                <a:gd name="T53" fmla="*/ 285 h 1689"/>
                <a:gd name="T54" fmla="*/ 130 w 2320"/>
                <a:gd name="T55" fmla="*/ 297 h 1689"/>
                <a:gd name="T56" fmla="*/ 113 w 2320"/>
                <a:gd name="T57" fmla="*/ 297 h 1689"/>
                <a:gd name="T58" fmla="*/ 93 w 2320"/>
                <a:gd name="T59" fmla="*/ 313 h 1689"/>
                <a:gd name="T60" fmla="*/ 56 w 2320"/>
                <a:gd name="T61" fmla="*/ 320 h 1689"/>
                <a:gd name="T62" fmla="*/ 44 w 2320"/>
                <a:gd name="T63" fmla="*/ 300 h 1689"/>
                <a:gd name="T64" fmla="*/ 39 w 2320"/>
                <a:gd name="T65" fmla="*/ 248 h 1689"/>
                <a:gd name="T66" fmla="*/ 26 w 2320"/>
                <a:gd name="T67" fmla="*/ 252 h 1689"/>
                <a:gd name="T68" fmla="*/ 23 w 2320"/>
                <a:gd name="T69" fmla="*/ 196 h 1689"/>
                <a:gd name="T70" fmla="*/ 0 w 2320"/>
                <a:gd name="T71" fmla="*/ 115 h 168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0" h="1689">
                  <a:moveTo>
                    <a:pt x="0" y="606"/>
                  </a:moveTo>
                  <a:lnTo>
                    <a:pt x="112" y="510"/>
                  </a:lnTo>
                  <a:lnTo>
                    <a:pt x="238" y="516"/>
                  </a:lnTo>
                  <a:lnTo>
                    <a:pt x="622" y="390"/>
                  </a:lnTo>
                  <a:lnTo>
                    <a:pt x="1192" y="198"/>
                  </a:lnTo>
                  <a:lnTo>
                    <a:pt x="1852" y="0"/>
                  </a:lnTo>
                  <a:lnTo>
                    <a:pt x="2110" y="174"/>
                  </a:lnTo>
                  <a:lnTo>
                    <a:pt x="2206" y="216"/>
                  </a:lnTo>
                  <a:lnTo>
                    <a:pt x="2122" y="336"/>
                  </a:lnTo>
                  <a:lnTo>
                    <a:pt x="2071" y="486"/>
                  </a:lnTo>
                  <a:lnTo>
                    <a:pt x="2176" y="654"/>
                  </a:lnTo>
                  <a:lnTo>
                    <a:pt x="2314" y="756"/>
                  </a:lnTo>
                  <a:lnTo>
                    <a:pt x="2320" y="840"/>
                  </a:lnTo>
                  <a:lnTo>
                    <a:pt x="2266" y="935"/>
                  </a:lnTo>
                  <a:lnTo>
                    <a:pt x="2230" y="1037"/>
                  </a:lnTo>
                  <a:lnTo>
                    <a:pt x="2156" y="1115"/>
                  </a:lnTo>
                  <a:lnTo>
                    <a:pt x="2042" y="1125"/>
                  </a:lnTo>
                  <a:lnTo>
                    <a:pt x="1978" y="1167"/>
                  </a:lnTo>
                  <a:lnTo>
                    <a:pt x="1912" y="1189"/>
                  </a:lnTo>
                  <a:lnTo>
                    <a:pt x="1786" y="1181"/>
                  </a:lnTo>
                  <a:lnTo>
                    <a:pt x="1718" y="1187"/>
                  </a:lnTo>
                  <a:lnTo>
                    <a:pt x="1574" y="1251"/>
                  </a:lnTo>
                  <a:lnTo>
                    <a:pt x="1462" y="1275"/>
                  </a:lnTo>
                  <a:lnTo>
                    <a:pt x="1382" y="1367"/>
                  </a:lnTo>
                  <a:lnTo>
                    <a:pt x="1208" y="1397"/>
                  </a:lnTo>
                  <a:lnTo>
                    <a:pt x="1080" y="1445"/>
                  </a:lnTo>
                  <a:lnTo>
                    <a:pt x="866" y="1505"/>
                  </a:lnTo>
                  <a:lnTo>
                    <a:pt x="687" y="1568"/>
                  </a:lnTo>
                  <a:lnTo>
                    <a:pt x="597" y="1568"/>
                  </a:lnTo>
                  <a:lnTo>
                    <a:pt x="489" y="1653"/>
                  </a:lnTo>
                  <a:lnTo>
                    <a:pt x="297" y="1689"/>
                  </a:lnTo>
                  <a:lnTo>
                    <a:pt x="234" y="1581"/>
                  </a:lnTo>
                  <a:lnTo>
                    <a:pt x="208" y="1307"/>
                  </a:lnTo>
                  <a:lnTo>
                    <a:pt x="136" y="1329"/>
                  </a:lnTo>
                  <a:lnTo>
                    <a:pt x="122" y="1035"/>
                  </a:lnTo>
                  <a:lnTo>
                    <a:pt x="0" y="606"/>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2" name="Oregon">
              <a:extLst>
                <a:ext uri="{FF2B5EF4-FFF2-40B4-BE49-F238E27FC236}">
                  <a16:creationId xmlns:a16="http://schemas.microsoft.com/office/drawing/2014/main" id="{08D8444A-1B34-41A4-8A30-204073D5BC4A}"/>
                </a:ext>
              </a:extLst>
            </p:cNvPr>
            <p:cNvSpPr>
              <a:spLocks/>
            </p:cNvSpPr>
            <p:nvPr/>
          </p:nvSpPr>
          <p:spPr bwMode="auto">
            <a:xfrm>
              <a:off x="1721490" y="1831681"/>
              <a:ext cx="1001514" cy="820267"/>
            </a:xfrm>
            <a:custGeom>
              <a:avLst/>
              <a:gdLst>
                <a:gd name="T0" fmla="*/ 150 w 3256"/>
                <a:gd name="T1" fmla="*/ 0 h 2669"/>
                <a:gd name="T2" fmla="*/ 127 w 3256"/>
                <a:gd name="T3" fmla="*/ 29 h 2669"/>
                <a:gd name="T4" fmla="*/ 132 w 3256"/>
                <a:gd name="T5" fmla="*/ 68 h 2669"/>
                <a:gd name="T6" fmla="*/ 109 w 3256"/>
                <a:gd name="T7" fmla="*/ 85 h 2669"/>
                <a:gd name="T8" fmla="*/ 103 w 3256"/>
                <a:gd name="T9" fmla="*/ 114 h 2669"/>
                <a:gd name="T10" fmla="*/ 91 w 3256"/>
                <a:gd name="T11" fmla="*/ 139 h 2669"/>
                <a:gd name="T12" fmla="*/ 79 w 3256"/>
                <a:gd name="T13" fmla="*/ 173 h 2669"/>
                <a:gd name="T14" fmla="*/ 58 w 3256"/>
                <a:gd name="T15" fmla="*/ 207 h 2669"/>
                <a:gd name="T16" fmla="*/ 30 w 3256"/>
                <a:gd name="T17" fmla="*/ 240 h 2669"/>
                <a:gd name="T18" fmla="*/ 29 w 3256"/>
                <a:gd name="T19" fmla="*/ 263 h 2669"/>
                <a:gd name="T20" fmla="*/ 12 w 3256"/>
                <a:gd name="T21" fmla="*/ 284 h 2669"/>
                <a:gd name="T22" fmla="*/ 17 w 3256"/>
                <a:gd name="T23" fmla="*/ 325 h 2669"/>
                <a:gd name="T24" fmla="*/ 0 w 3256"/>
                <a:gd name="T25" fmla="*/ 357 h 2669"/>
                <a:gd name="T26" fmla="*/ 9 w 3256"/>
                <a:gd name="T27" fmla="*/ 370 h 2669"/>
                <a:gd name="T28" fmla="*/ 46 w 3256"/>
                <a:gd name="T29" fmla="*/ 381 h 2669"/>
                <a:gd name="T30" fmla="*/ 302 w 3256"/>
                <a:gd name="T31" fmla="*/ 460 h 2669"/>
                <a:gd name="T32" fmla="*/ 524 w 3256"/>
                <a:gd name="T33" fmla="*/ 506 h 2669"/>
                <a:gd name="T34" fmla="*/ 547 w 3256"/>
                <a:gd name="T35" fmla="*/ 352 h 2669"/>
                <a:gd name="T36" fmla="*/ 569 w 3256"/>
                <a:gd name="T37" fmla="*/ 318 h 2669"/>
                <a:gd name="T38" fmla="*/ 552 w 3256"/>
                <a:gd name="T39" fmla="*/ 296 h 2669"/>
                <a:gd name="T40" fmla="*/ 552 w 3256"/>
                <a:gd name="T41" fmla="*/ 273 h 2669"/>
                <a:gd name="T42" fmla="*/ 581 w 3256"/>
                <a:gd name="T43" fmla="*/ 256 h 2669"/>
                <a:gd name="T44" fmla="*/ 586 w 3256"/>
                <a:gd name="T45" fmla="*/ 227 h 2669"/>
                <a:gd name="T46" fmla="*/ 586 w 3256"/>
                <a:gd name="T47" fmla="*/ 222 h 2669"/>
                <a:gd name="T48" fmla="*/ 592 w 3256"/>
                <a:gd name="T49" fmla="*/ 210 h 2669"/>
                <a:gd name="T50" fmla="*/ 615 w 3256"/>
                <a:gd name="T51" fmla="*/ 205 h 2669"/>
                <a:gd name="T52" fmla="*/ 617 w 3256"/>
                <a:gd name="T53" fmla="*/ 187 h 2669"/>
                <a:gd name="T54" fmla="*/ 615 w 3256"/>
                <a:gd name="T55" fmla="*/ 165 h 2669"/>
                <a:gd name="T56" fmla="*/ 598 w 3256"/>
                <a:gd name="T57" fmla="*/ 142 h 2669"/>
                <a:gd name="T58" fmla="*/ 571 w 3256"/>
                <a:gd name="T59" fmla="*/ 142 h 2669"/>
                <a:gd name="T60" fmla="*/ 514 w 3256"/>
                <a:gd name="T61" fmla="*/ 124 h 2669"/>
                <a:gd name="T62" fmla="*/ 496 w 3256"/>
                <a:gd name="T63" fmla="*/ 111 h 2669"/>
                <a:gd name="T64" fmla="*/ 466 w 3256"/>
                <a:gd name="T65" fmla="*/ 111 h 2669"/>
                <a:gd name="T66" fmla="*/ 446 w 3256"/>
                <a:gd name="T67" fmla="*/ 119 h 2669"/>
                <a:gd name="T68" fmla="*/ 428 w 3256"/>
                <a:gd name="T69" fmla="*/ 108 h 2669"/>
                <a:gd name="T70" fmla="*/ 377 w 3256"/>
                <a:gd name="T71" fmla="*/ 114 h 2669"/>
                <a:gd name="T72" fmla="*/ 337 w 3256"/>
                <a:gd name="T73" fmla="*/ 91 h 2669"/>
                <a:gd name="T74" fmla="*/ 314 w 3256"/>
                <a:gd name="T75" fmla="*/ 108 h 2669"/>
                <a:gd name="T76" fmla="*/ 286 w 3256"/>
                <a:gd name="T77" fmla="*/ 79 h 2669"/>
                <a:gd name="T78" fmla="*/ 252 w 3256"/>
                <a:gd name="T79" fmla="*/ 80 h 2669"/>
                <a:gd name="T80" fmla="*/ 218 w 3256"/>
                <a:gd name="T81" fmla="*/ 79 h 2669"/>
                <a:gd name="T82" fmla="*/ 206 w 3256"/>
                <a:gd name="T83" fmla="*/ 34 h 2669"/>
                <a:gd name="T84" fmla="*/ 191 w 3256"/>
                <a:gd name="T85" fmla="*/ 16 h 2669"/>
                <a:gd name="T86" fmla="*/ 171 w 3256"/>
                <a:gd name="T87" fmla="*/ 5 h 2669"/>
                <a:gd name="T88" fmla="*/ 150 w 3256"/>
                <a:gd name="T89" fmla="*/ 0 h 26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56" h="2669">
                  <a:moveTo>
                    <a:pt x="789" y="0"/>
                  </a:moveTo>
                  <a:lnTo>
                    <a:pt x="672" y="155"/>
                  </a:lnTo>
                  <a:lnTo>
                    <a:pt x="694" y="359"/>
                  </a:lnTo>
                  <a:lnTo>
                    <a:pt x="574" y="449"/>
                  </a:lnTo>
                  <a:lnTo>
                    <a:pt x="544" y="599"/>
                  </a:lnTo>
                  <a:lnTo>
                    <a:pt x="480" y="731"/>
                  </a:lnTo>
                  <a:lnTo>
                    <a:pt x="416" y="915"/>
                  </a:lnTo>
                  <a:lnTo>
                    <a:pt x="304" y="1091"/>
                  </a:lnTo>
                  <a:lnTo>
                    <a:pt x="160" y="1267"/>
                  </a:lnTo>
                  <a:lnTo>
                    <a:pt x="152" y="1387"/>
                  </a:lnTo>
                  <a:lnTo>
                    <a:pt x="64" y="1499"/>
                  </a:lnTo>
                  <a:lnTo>
                    <a:pt x="88" y="1715"/>
                  </a:lnTo>
                  <a:lnTo>
                    <a:pt x="0" y="1883"/>
                  </a:lnTo>
                  <a:lnTo>
                    <a:pt x="48" y="1952"/>
                  </a:lnTo>
                  <a:lnTo>
                    <a:pt x="244" y="2009"/>
                  </a:lnTo>
                  <a:lnTo>
                    <a:pt x="1594" y="2429"/>
                  </a:lnTo>
                  <a:lnTo>
                    <a:pt x="2765" y="2669"/>
                  </a:lnTo>
                  <a:lnTo>
                    <a:pt x="2885" y="1859"/>
                  </a:lnTo>
                  <a:lnTo>
                    <a:pt x="3005" y="1679"/>
                  </a:lnTo>
                  <a:lnTo>
                    <a:pt x="2915" y="1559"/>
                  </a:lnTo>
                  <a:lnTo>
                    <a:pt x="2915" y="1439"/>
                  </a:lnTo>
                  <a:lnTo>
                    <a:pt x="3065" y="1349"/>
                  </a:lnTo>
                  <a:lnTo>
                    <a:pt x="3095" y="1199"/>
                  </a:lnTo>
                  <a:lnTo>
                    <a:pt x="3095" y="1169"/>
                  </a:lnTo>
                  <a:lnTo>
                    <a:pt x="3125" y="1109"/>
                  </a:lnTo>
                  <a:lnTo>
                    <a:pt x="3245" y="1079"/>
                  </a:lnTo>
                  <a:lnTo>
                    <a:pt x="3256" y="987"/>
                  </a:lnTo>
                  <a:lnTo>
                    <a:pt x="3245" y="869"/>
                  </a:lnTo>
                  <a:lnTo>
                    <a:pt x="3158" y="749"/>
                  </a:lnTo>
                  <a:lnTo>
                    <a:pt x="3012" y="749"/>
                  </a:lnTo>
                  <a:lnTo>
                    <a:pt x="2715" y="653"/>
                  </a:lnTo>
                  <a:lnTo>
                    <a:pt x="2615" y="587"/>
                  </a:lnTo>
                  <a:lnTo>
                    <a:pt x="2460" y="587"/>
                  </a:lnTo>
                  <a:lnTo>
                    <a:pt x="2351" y="629"/>
                  </a:lnTo>
                  <a:lnTo>
                    <a:pt x="2259" y="569"/>
                  </a:lnTo>
                  <a:lnTo>
                    <a:pt x="1989" y="599"/>
                  </a:lnTo>
                  <a:lnTo>
                    <a:pt x="1779" y="480"/>
                  </a:lnTo>
                  <a:lnTo>
                    <a:pt x="1659" y="569"/>
                  </a:lnTo>
                  <a:lnTo>
                    <a:pt x="1508" y="419"/>
                  </a:lnTo>
                  <a:lnTo>
                    <a:pt x="1331" y="423"/>
                  </a:lnTo>
                  <a:lnTo>
                    <a:pt x="1148" y="419"/>
                  </a:lnTo>
                  <a:lnTo>
                    <a:pt x="1088" y="180"/>
                  </a:lnTo>
                  <a:lnTo>
                    <a:pt x="1010" y="87"/>
                  </a:lnTo>
                  <a:lnTo>
                    <a:pt x="905" y="29"/>
                  </a:lnTo>
                  <a:lnTo>
                    <a:pt x="789" y="0"/>
                  </a:lnTo>
                  <a:close/>
                </a:path>
              </a:pathLst>
            </a:custGeom>
            <a:solidFill>
              <a:srgbClr val="D7D3F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3" name="Oklahoma">
              <a:extLst>
                <a:ext uri="{FF2B5EF4-FFF2-40B4-BE49-F238E27FC236}">
                  <a16:creationId xmlns:a16="http://schemas.microsoft.com/office/drawing/2014/main" id="{06917B0F-42CA-409E-92F4-380D74292A88}"/>
                </a:ext>
              </a:extLst>
            </p:cNvPr>
            <p:cNvSpPr>
              <a:spLocks/>
            </p:cNvSpPr>
            <p:nvPr/>
          </p:nvSpPr>
          <p:spPr bwMode="auto">
            <a:xfrm>
              <a:off x="4169273" y="3585693"/>
              <a:ext cx="1113514" cy="530095"/>
            </a:xfrm>
            <a:custGeom>
              <a:avLst/>
              <a:gdLst>
                <a:gd name="T0" fmla="*/ 3 w 3616"/>
                <a:gd name="T1" fmla="*/ 24 h 1724"/>
                <a:gd name="T2" fmla="*/ 0 w 3616"/>
                <a:gd name="T3" fmla="*/ 74 h 1724"/>
                <a:gd name="T4" fmla="*/ 109 w 3616"/>
                <a:gd name="T5" fmla="*/ 73 h 1724"/>
                <a:gd name="T6" fmla="*/ 169 w 3616"/>
                <a:gd name="T7" fmla="*/ 71 h 1724"/>
                <a:gd name="T8" fmla="*/ 231 w 3616"/>
                <a:gd name="T9" fmla="*/ 71 h 1724"/>
                <a:gd name="T10" fmla="*/ 234 w 3616"/>
                <a:gd name="T11" fmla="*/ 106 h 1724"/>
                <a:gd name="T12" fmla="*/ 235 w 3616"/>
                <a:gd name="T13" fmla="*/ 158 h 1724"/>
                <a:gd name="T14" fmla="*/ 230 w 3616"/>
                <a:gd name="T15" fmla="*/ 187 h 1724"/>
                <a:gd name="T16" fmla="*/ 223 w 3616"/>
                <a:gd name="T17" fmla="*/ 211 h 1724"/>
                <a:gd name="T18" fmla="*/ 230 w 3616"/>
                <a:gd name="T19" fmla="*/ 234 h 1724"/>
                <a:gd name="T20" fmla="*/ 231 w 3616"/>
                <a:gd name="T21" fmla="*/ 259 h 1724"/>
                <a:gd name="T22" fmla="*/ 261 w 3616"/>
                <a:gd name="T23" fmla="*/ 262 h 1724"/>
                <a:gd name="T24" fmla="*/ 280 w 3616"/>
                <a:gd name="T25" fmla="*/ 274 h 1724"/>
                <a:gd name="T26" fmla="*/ 306 w 3616"/>
                <a:gd name="T27" fmla="*/ 276 h 1724"/>
                <a:gd name="T28" fmla="*/ 338 w 3616"/>
                <a:gd name="T29" fmla="*/ 295 h 1724"/>
                <a:gd name="T30" fmla="*/ 381 w 3616"/>
                <a:gd name="T31" fmla="*/ 288 h 1724"/>
                <a:gd name="T32" fmla="*/ 412 w 3616"/>
                <a:gd name="T33" fmla="*/ 315 h 1724"/>
                <a:gd name="T34" fmla="*/ 440 w 3616"/>
                <a:gd name="T35" fmla="*/ 309 h 1724"/>
                <a:gd name="T36" fmla="*/ 464 w 3616"/>
                <a:gd name="T37" fmla="*/ 321 h 1724"/>
                <a:gd name="T38" fmla="*/ 492 w 3616"/>
                <a:gd name="T39" fmla="*/ 319 h 1724"/>
                <a:gd name="T40" fmla="*/ 544 w 3616"/>
                <a:gd name="T41" fmla="*/ 327 h 1724"/>
                <a:gd name="T42" fmla="*/ 591 w 3616"/>
                <a:gd name="T43" fmla="*/ 309 h 1724"/>
                <a:gd name="T44" fmla="*/ 617 w 3616"/>
                <a:gd name="T45" fmla="*/ 312 h 1724"/>
                <a:gd name="T46" fmla="*/ 636 w 3616"/>
                <a:gd name="T47" fmla="*/ 303 h 1724"/>
                <a:gd name="T48" fmla="*/ 657 w 3616"/>
                <a:gd name="T49" fmla="*/ 321 h 1724"/>
                <a:gd name="T50" fmla="*/ 686 w 3616"/>
                <a:gd name="T51" fmla="*/ 327 h 1724"/>
                <a:gd name="T52" fmla="*/ 686 w 3616"/>
                <a:gd name="T53" fmla="*/ 173 h 1724"/>
                <a:gd name="T54" fmla="*/ 673 w 3616"/>
                <a:gd name="T55" fmla="*/ 112 h 1724"/>
                <a:gd name="T56" fmla="*/ 669 w 3616"/>
                <a:gd name="T57" fmla="*/ 74 h 1724"/>
                <a:gd name="T58" fmla="*/ 669 w 3616"/>
                <a:gd name="T59" fmla="*/ 48 h 1724"/>
                <a:gd name="T60" fmla="*/ 664 w 3616"/>
                <a:gd name="T61" fmla="*/ 26 h 1724"/>
                <a:gd name="T62" fmla="*/ 654 w 3616"/>
                <a:gd name="T63" fmla="*/ 0 h 1724"/>
                <a:gd name="T64" fmla="*/ 587 w 3616"/>
                <a:gd name="T65" fmla="*/ 5 h 1724"/>
                <a:gd name="T66" fmla="*/ 344 w 3616"/>
                <a:gd name="T67" fmla="*/ 25 h 1724"/>
                <a:gd name="T68" fmla="*/ 219 w 3616"/>
                <a:gd name="T69" fmla="*/ 25 h 1724"/>
                <a:gd name="T70" fmla="*/ 79 w 3616"/>
                <a:gd name="T71" fmla="*/ 25 h 1724"/>
                <a:gd name="T72" fmla="*/ 3 w 3616"/>
                <a:gd name="T73" fmla="*/ 24 h 17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16" h="1724">
                  <a:moveTo>
                    <a:pt x="14" y="124"/>
                  </a:moveTo>
                  <a:lnTo>
                    <a:pt x="0" y="392"/>
                  </a:lnTo>
                  <a:lnTo>
                    <a:pt x="573" y="383"/>
                  </a:lnTo>
                  <a:lnTo>
                    <a:pt x="893" y="374"/>
                  </a:lnTo>
                  <a:lnTo>
                    <a:pt x="1215" y="374"/>
                  </a:lnTo>
                  <a:lnTo>
                    <a:pt x="1231" y="557"/>
                  </a:lnTo>
                  <a:lnTo>
                    <a:pt x="1241" y="831"/>
                  </a:lnTo>
                  <a:lnTo>
                    <a:pt x="1213" y="987"/>
                  </a:lnTo>
                  <a:lnTo>
                    <a:pt x="1177" y="1115"/>
                  </a:lnTo>
                  <a:lnTo>
                    <a:pt x="1213" y="1233"/>
                  </a:lnTo>
                  <a:lnTo>
                    <a:pt x="1215" y="1364"/>
                  </a:lnTo>
                  <a:lnTo>
                    <a:pt x="1378" y="1380"/>
                  </a:lnTo>
                  <a:lnTo>
                    <a:pt x="1478" y="1444"/>
                  </a:lnTo>
                  <a:lnTo>
                    <a:pt x="1615" y="1453"/>
                  </a:lnTo>
                  <a:lnTo>
                    <a:pt x="1780" y="1553"/>
                  </a:lnTo>
                  <a:lnTo>
                    <a:pt x="2009" y="1517"/>
                  </a:lnTo>
                  <a:lnTo>
                    <a:pt x="2173" y="1663"/>
                  </a:lnTo>
                  <a:lnTo>
                    <a:pt x="2319" y="1627"/>
                  </a:lnTo>
                  <a:lnTo>
                    <a:pt x="2446" y="1694"/>
                  </a:lnTo>
                  <a:lnTo>
                    <a:pt x="2594" y="1681"/>
                  </a:lnTo>
                  <a:lnTo>
                    <a:pt x="2866" y="1724"/>
                  </a:lnTo>
                  <a:lnTo>
                    <a:pt x="3115" y="1627"/>
                  </a:lnTo>
                  <a:lnTo>
                    <a:pt x="3252" y="1645"/>
                  </a:lnTo>
                  <a:lnTo>
                    <a:pt x="3353" y="1599"/>
                  </a:lnTo>
                  <a:lnTo>
                    <a:pt x="3462" y="1691"/>
                  </a:lnTo>
                  <a:lnTo>
                    <a:pt x="3616" y="1724"/>
                  </a:lnTo>
                  <a:lnTo>
                    <a:pt x="3616" y="914"/>
                  </a:lnTo>
                  <a:lnTo>
                    <a:pt x="3545" y="593"/>
                  </a:lnTo>
                  <a:lnTo>
                    <a:pt x="3526" y="392"/>
                  </a:lnTo>
                  <a:lnTo>
                    <a:pt x="3526" y="254"/>
                  </a:lnTo>
                  <a:lnTo>
                    <a:pt x="3499" y="136"/>
                  </a:lnTo>
                  <a:lnTo>
                    <a:pt x="3446" y="0"/>
                  </a:lnTo>
                  <a:lnTo>
                    <a:pt x="3096" y="28"/>
                  </a:lnTo>
                  <a:lnTo>
                    <a:pt x="1814" y="134"/>
                  </a:lnTo>
                  <a:lnTo>
                    <a:pt x="1155" y="134"/>
                  </a:lnTo>
                  <a:lnTo>
                    <a:pt x="416" y="130"/>
                  </a:lnTo>
                  <a:lnTo>
                    <a:pt x="14" y="124"/>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4" name="Ohio">
              <a:extLst>
                <a:ext uri="{FF2B5EF4-FFF2-40B4-BE49-F238E27FC236}">
                  <a16:creationId xmlns:a16="http://schemas.microsoft.com/office/drawing/2014/main" id="{0607BFCD-E20E-4DCD-B14E-7CE6576A0FFD}"/>
                </a:ext>
              </a:extLst>
            </p:cNvPr>
            <p:cNvSpPr>
              <a:spLocks/>
            </p:cNvSpPr>
            <p:nvPr/>
          </p:nvSpPr>
          <p:spPr bwMode="auto">
            <a:xfrm>
              <a:off x="6305403" y="2587918"/>
              <a:ext cx="525917" cy="594938"/>
            </a:xfrm>
            <a:custGeom>
              <a:avLst/>
              <a:gdLst>
                <a:gd name="T0" fmla="*/ 0 w 1707"/>
                <a:gd name="T1" fmla="*/ 109 h 1934"/>
                <a:gd name="T2" fmla="*/ 23 w 1707"/>
                <a:gd name="T3" fmla="*/ 94 h 1934"/>
                <a:gd name="T4" fmla="*/ 60 w 1707"/>
                <a:gd name="T5" fmla="*/ 93 h 1934"/>
                <a:gd name="T6" fmla="*/ 60 w 1707"/>
                <a:gd name="T7" fmla="*/ 85 h 1934"/>
                <a:gd name="T8" fmla="*/ 96 w 1707"/>
                <a:gd name="T9" fmla="*/ 82 h 1934"/>
                <a:gd name="T10" fmla="*/ 122 w 1707"/>
                <a:gd name="T11" fmla="*/ 90 h 1934"/>
                <a:gd name="T12" fmla="*/ 153 w 1707"/>
                <a:gd name="T13" fmla="*/ 99 h 1934"/>
                <a:gd name="T14" fmla="*/ 218 w 1707"/>
                <a:gd name="T15" fmla="*/ 59 h 1934"/>
                <a:gd name="T16" fmla="*/ 295 w 1707"/>
                <a:gd name="T17" fmla="*/ 0 h 1934"/>
                <a:gd name="T18" fmla="*/ 318 w 1707"/>
                <a:gd name="T19" fmla="*/ 82 h 1934"/>
                <a:gd name="T20" fmla="*/ 321 w 1707"/>
                <a:gd name="T21" fmla="*/ 140 h 1934"/>
                <a:gd name="T22" fmla="*/ 324 w 1707"/>
                <a:gd name="T23" fmla="*/ 190 h 1934"/>
                <a:gd name="T24" fmla="*/ 312 w 1707"/>
                <a:gd name="T25" fmla="*/ 225 h 1934"/>
                <a:gd name="T26" fmla="*/ 292 w 1707"/>
                <a:gd name="T27" fmla="*/ 250 h 1934"/>
                <a:gd name="T28" fmla="*/ 272 w 1707"/>
                <a:gd name="T29" fmla="*/ 265 h 1934"/>
                <a:gd name="T30" fmla="*/ 275 w 1707"/>
                <a:gd name="T31" fmla="*/ 284 h 1934"/>
                <a:gd name="T32" fmla="*/ 268 w 1707"/>
                <a:gd name="T33" fmla="*/ 302 h 1934"/>
                <a:gd name="T34" fmla="*/ 250 w 1707"/>
                <a:gd name="T35" fmla="*/ 299 h 1934"/>
                <a:gd name="T36" fmla="*/ 250 w 1707"/>
                <a:gd name="T37" fmla="*/ 325 h 1934"/>
                <a:gd name="T38" fmla="*/ 244 w 1707"/>
                <a:gd name="T39" fmla="*/ 344 h 1934"/>
                <a:gd name="T40" fmla="*/ 221 w 1707"/>
                <a:gd name="T41" fmla="*/ 367 h 1934"/>
                <a:gd name="T42" fmla="*/ 206 w 1707"/>
                <a:gd name="T43" fmla="*/ 349 h 1934"/>
                <a:gd name="T44" fmla="*/ 184 w 1707"/>
                <a:gd name="T45" fmla="*/ 332 h 1934"/>
                <a:gd name="T46" fmla="*/ 168 w 1707"/>
                <a:gd name="T47" fmla="*/ 349 h 1934"/>
                <a:gd name="T48" fmla="*/ 147 w 1707"/>
                <a:gd name="T49" fmla="*/ 356 h 1934"/>
                <a:gd name="T50" fmla="*/ 113 w 1707"/>
                <a:gd name="T51" fmla="*/ 356 h 1934"/>
                <a:gd name="T52" fmla="*/ 83 w 1707"/>
                <a:gd name="T53" fmla="*/ 352 h 1934"/>
                <a:gd name="T54" fmla="*/ 52 w 1707"/>
                <a:gd name="T55" fmla="*/ 332 h 1934"/>
                <a:gd name="T56" fmla="*/ 46 w 1707"/>
                <a:gd name="T57" fmla="*/ 293 h 1934"/>
                <a:gd name="T58" fmla="*/ 32 w 1707"/>
                <a:gd name="T59" fmla="*/ 258 h 1934"/>
                <a:gd name="T60" fmla="*/ 29 w 1707"/>
                <a:gd name="T61" fmla="*/ 206 h 1934"/>
                <a:gd name="T62" fmla="*/ 20 w 1707"/>
                <a:gd name="T63" fmla="*/ 189 h 1934"/>
                <a:gd name="T64" fmla="*/ 7 w 1707"/>
                <a:gd name="T65" fmla="*/ 150 h 1934"/>
                <a:gd name="T66" fmla="*/ 13 w 1707"/>
                <a:gd name="T67" fmla="*/ 135 h 1934"/>
                <a:gd name="T68" fmla="*/ 0 w 1707"/>
                <a:gd name="T69" fmla="*/ 109 h 19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7" h="1934">
                  <a:moveTo>
                    <a:pt x="0" y="575"/>
                  </a:moveTo>
                  <a:lnTo>
                    <a:pt x="123" y="496"/>
                  </a:lnTo>
                  <a:lnTo>
                    <a:pt x="315" y="488"/>
                  </a:lnTo>
                  <a:lnTo>
                    <a:pt x="315" y="448"/>
                  </a:lnTo>
                  <a:lnTo>
                    <a:pt x="507" y="432"/>
                  </a:lnTo>
                  <a:lnTo>
                    <a:pt x="643" y="472"/>
                  </a:lnTo>
                  <a:lnTo>
                    <a:pt x="805" y="523"/>
                  </a:lnTo>
                  <a:lnTo>
                    <a:pt x="1147" y="312"/>
                  </a:lnTo>
                  <a:lnTo>
                    <a:pt x="1555" y="0"/>
                  </a:lnTo>
                  <a:lnTo>
                    <a:pt x="1675" y="433"/>
                  </a:lnTo>
                  <a:lnTo>
                    <a:pt x="1691" y="736"/>
                  </a:lnTo>
                  <a:lnTo>
                    <a:pt x="1707" y="1000"/>
                  </a:lnTo>
                  <a:lnTo>
                    <a:pt x="1645" y="1184"/>
                  </a:lnTo>
                  <a:lnTo>
                    <a:pt x="1539" y="1320"/>
                  </a:lnTo>
                  <a:lnTo>
                    <a:pt x="1435" y="1394"/>
                  </a:lnTo>
                  <a:lnTo>
                    <a:pt x="1451" y="1496"/>
                  </a:lnTo>
                  <a:lnTo>
                    <a:pt x="1411" y="1592"/>
                  </a:lnTo>
                  <a:lnTo>
                    <a:pt x="1315" y="1574"/>
                  </a:lnTo>
                  <a:lnTo>
                    <a:pt x="1315" y="1712"/>
                  </a:lnTo>
                  <a:lnTo>
                    <a:pt x="1285" y="1814"/>
                  </a:lnTo>
                  <a:lnTo>
                    <a:pt x="1165" y="1934"/>
                  </a:lnTo>
                  <a:lnTo>
                    <a:pt x="1083" y="1840"/>
                  </a:lnTo>
                  <a:lnTo>
                    <a:pt x="971" y="1752"/>
                  </a:lnTo>
                  <a:lnTo>
                    <a:pt x="883" y="1840"/>
                  </a:lnTo>
                  <a:lnTo>
                    <a:pt x="775" y="1874"/>
                  </a:lnTo>
                  <a:lnTo>
                    <a:pt x="595" y="1874"/>
                  </a:lnTo>
                  <a:lnTo>
                    <a:pt x="435" y="1856"/>
                  </a:lnTo>
                  <a:lnTo>
                    <a:pt x="275" y="1750"/>
                  </a:lnTo>
                  <a:lnTo>
                    <a:pt x="242" y="1544"/>
                  </a:lnTo>
                  <a:lnTo>
                    <a:pt x="170" y="1361"/>
                  </a:lnTo>
                  <a:lnTo>
                    <a:pt x="153" y="1085"/>
                  </a:lnTo>
                  <a:lnTo>
                    <a:pt x="107" y="998"/>
                  </a:lnTo>
                  <a:lnTo>
                    <a:pt x="35" y="791"/>
                  </a:lnTo>
                  <a:lnTo>
                    <a:pt x="66" y="710"/>
                  </a:lnTo>
                  <a:lnTo>
                    <a:pt x="0" y="575"/>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5" name="North Dakota">
              <a:extLst>
                <a:ext uri="{FF2B5EF4-FFF2-40B4-BE49-F238E27FC236}">
                  <a16:creationId xmlns:a16="http://schemas.microsoft.com/office/drawing/2014/main" id="{F42D4F28-C6E7-4FAD-8E0A-60A690397A30}"/>
                </a:ext>
              </a:extLst>
            </p:cNvPr>
            <p:cNvSpPr>
              <a:spLocks/>
            </p:cNvSpPr>
            <p:nvPr/>
          </p:nvSpPr>
          <p:spPr bwMode="auto">
            <a:xfrm>
              <a:off x="4096230" y="1807366"/>
              <a:ext cx="805106" cy="478219"/>
            </a:xfrm>
            <a:custGeom>
              <a:avLst/>
              <a:gdLst>
                <a:gd name="T0" fmla="*/ 14 w 2622"/>
                <a:gd name="T1" fmla="*/ 7 h 1560"/>
                <a:gd name="T2" fmla="*/ 0 w 2622"/>
                <a:gd name="T3" fmla="*/ 295 h 1560"/>
                <a:gd name="T4" fmla="*/ 496 w 2622"/>
                <a:gd name="T5" fmla="*/ 284 h 1560"/>
                <a:gd name="T6" fmla="*/ 486 w 2622"/>
                <a:gd name="T7" fmla="*/ 217 h 1560"/>
                <a:gd name="T8" fmla="*/ 477 w 2622"/>
                <a:gd name="T9" fmla="*/ 130 h 1560"/>
                <a:gd name="T10" fmla="*/ 454 w 2622"/>
                <a:gd name="T11" fmla="*/ 99 h 1560"/>
                <a:gd name="T12" fmla="*/ 447 w 2622"/>
                <a:gd name="T13" fmla="*/ 58 h 1560"/>
                <a:gd name="T14" fmla="*/ 443 w 2622"/>
                <a:gd name="T15" fmla="*/ 0 h 1560"/>
                <a:gd name="T16" fmla="*/ 355 w 2622"/>
                <a:gd name="T17" fmla="*/ 3 h 1560"/>
                <a:gd name="T18" fmla="*/ 310 w 2622"/>
                <a:gd name="T19" fmla="*/ 12 h 1560"/>
                <a:gd name="T20" fmla="*/ 236 w 2622"/>
                <a:gd name="T21" fmla="*/ 9 h 1560"/>
                <a:gd name="T22" fmla="*/ 140 w 2622"/>
                <a:gd name="T23" fmla="*/ 10 h 1560"/>
                <a:gd name="T24" fmla="*/ 14 w 2622"/>
                <a:gd name="T25" fmla="*/ 7 h 15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22" h="1560">
                  <a:moveTo>
                    <a:pt x="72" y="35"/>
                  </a:moveTo>
                  <a:lnTo>
                    <a:pt x="0" y="1560"/>
                  </a:lnTo>
                  <a:lnTo>
                    <a:pt x="2622" y="1503"/>
                  </a:lnTo>
                  <a:lnTo>
                    <a:pt x="2568" y="1149"/>
                  </a:lnTo>
                  <a:lnTo>
                    <a:pt x="2520" y="690"/>
                  </a:lnTo>
                  <a:lnTo>
                    <a:pt x="2400" y="525"/>
                  </a:lnTo>
                  <a:lnTo>
                    <a:pt x="2364" y="309"/>
                  </a:lnTo>
                  <a:lnTo>
                    <a:pt x="2340" y="0"/>
                  </a:lnTo>
                  <a:lnTo>
                    <a:pt x="1878" y="15"/>
                  </a:lnTo>
                  <a:lnTo>
                    <a:pt x="1638" y="63"/>
                  </a:lnTo>
                  <a:lnTo>
                    <a:pt x="1248" y="45"/>
                  </a:lnTo>
                  <a:lnTo>
                    <a:pt x="738" y="51"/>
                  </a:lnTo>
                  <a:lnTo>
                    <a:pt x="72" y="35"/>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6" name="North Carolina">
              <a:extLst>
                <a:ext uri="{FF2B5EF4-FFF2-40B4-BE49-F238E27FC236}">
                  <a16:creationId xmlns:a16="http://schemas.microsoft.com/office/drawing/2014/main" id="{35611E12-87FF-47EB-9152-D7BCB8553182}"/>
                </a:ext>
              </a:extLst>
            </p:cNvPr>
            <p:cNvSpPr>
              <a:spLocks/>
            </p:cNvSpPr>
            <p:nvPr/>
          </p:nvSpPr>
          <p:spPr bwMode="auto">
            <a:xfrm>
              <a:off x="6545636" y="3221762"/>
              <a:ext cx="1051833" cy="539820"/>
            </a:xfrm>
            <a:custGeom>
              <a:avLst/>
              <a:gdLst>
                <a:gd name="T0" fmla="*/ 0 w 3422"/>
                <a:gd name="T1" fmla="*/ 333 h 1760"/>
                <a:gd name="T2" fmla="*/ 32 w 3422"/>
                <a:gd name="T3" fmla="*/ 329 h 1760"/>
                <a:gd name="T4" fmla="*/ 70 w 3422"/>
                <a:gd name="T5" fmla="*/ 317 h 1760"/>
                <a:gd name="T6" fmla="*/ 92 w 3422"/>
                <a:gd name="T7" fmla="*/ 314 h 1760"/>
                <a:gd name="T8" fmla="*/ 161 w 3422"/>
                <a:gd name="T9" fmla="*/ 282 h 1760"/>
                <a:gd name="T10" fmla="*/ 205 w 3422"/>
                <a:gd name="T11" fmla="*/ 268 h 1760"/>
                <a:gd name="T12" fmla="*/ 243 w 3422"/>
                <a:gd name="T13" fmla="*/ 258 h 1760"/>
                <a:gd name="T14" fmla="*/ 275 w 3422"/>
                <a:gd name="T15" fmla="*/ 262 h 1760"/>
                <a:gd name="T16" fmla="*/ 292 w 3422"/>
                <a:gd name="T17" fmla="*/ 280 h 1760"/>
                <a:gd name="T18" fmla="*/ 327 w 3422"/>
                <a:gd name="T19" fmla="*/ 268 h 1760"/>
                <a:gd name="T20" fmla="*/ 371 w 3422"/>
                <a:gd name="T21" fmla="*/ 246 h 1760"/>
                <a:gd name="T22" fmla="*/ 418 w 3422"/>
                <a:gd name="T23" fmla="*/ 286 h 1760"/>
                <a:gd name="T24" fmla="*/ 457 w 3422"/>
                <a:gd name="T25" fmla="*/ 308 h 1760"/>
                <a:gd name="T26" fmla="*/ 467 w 3422"/>
                <a:gd name="T27" fmla="*/ 331 h 1760"/>
                <a:gd name="T28" fmla="*/ 506 w 3422"/>
                <a:gd name="T29" fmla="*/ 301 h 1760"/>
                <a:gd name="T30" fmla="*/ 525 w 3422"/>
                <a:gd name="T31" fmla="*/ 276 h 1760"/>
                <a:gd name="T32" fmla="*/ 537 w 3422"/>
                <a:gd name="T33" fmla="*/ 246 h 1760"/>
                <a:gd name="T34" fmla="*/ 554 w 3422"/>
                <a:gd name="T35" fmla="*/ 217 h 1760"/>
                <a:gd name="T36" fmla="*/ 582 w 3422"/>
                <a:gd name="T37" fmla="*/ 202 h 1760"/>
                <a:gd name="T38" fmla="*/ 603 w 3422"/>
                <a:gd name="T39" fmla="*/ 187 h 1760"/>
                <a:gd name="T40" fmla="*/ 614 w 3422"/>
                <a:gd name="T41" fmla="*/ 176 h 1760"/>
                <a:gd name="T42" fmla="*/ 603 w 3422"/>
                <a:gd name="T43" fmla="*/ 165 h 1760"/>
                <a:gd name="T44" fmla="*/ 568 w 3422"/>
                <a:gd name="T45" fmla="*/ 182 h 1760"/>
                <a:gd name="T46" fmla="*/ 563 w 3422"/>
                <a:gd name="T47" fmla="*/ 165 h 1760"/>
                <a:gd name="T48" fmla="*/ 582 w 3422"/>
                <a:gd name="T49" fmla="*/ 160 h 1760"/>
                <a:gd name="T50" fmla="*/ 592 w 3422"/>
                <a:gd name="T51" fmla="*/ 148 h 1760"/>
                <a:gd name="T52" fmla="*/ 591 w 3422"/>
                <a:gd name="T53" fmla="*/ 125 h 1760"/>
                <a:gd name="T54" fmla="*/ 625 w 3422"/>
                <a:gd name="T55" fmla="*/ 114 h 1760"/>
                <a:gd name="T56" fmla="*/ 645 w 3422"/>
                <a:gd name="T57" fmla="*/ 90 h 1760"/>
                <a:gd name="T58" fmla="*/ 648 w 3422"/>
                <a:gd name="T59" fmla="*/ 68 h 1760"/>
                <a:gd name="T60" fmla="*/ 625 w 3422"/>
                <a:gd name="T61" fmla="*/ 45 h 1760"/>
                <a:gd name="T62" fmla="*/ 620 w 3422"/>
                <a:gd name="T63" fmla="*/ 68 h 1760"/>
                <a:gd name="T64" fmla="*/ 602 w 3422"/>
                <a:gd name="T65" fmla="*/ 63 h 1760"/>
                <a:gd name="T66" fmla="*/ 570 w 3422"/>
                <a:gd name="T67" fmla="*/ 70 h 1760"/>
                <a:gd name="T68" fmla="*/ 551 w 3422"/>
                <a:gd name="T69" fmla="*/ 51 h 1760"/>
                <a:gd name="T70" fmla="*/ 564 w 3422"/>
                <a:gd name="T71" fmla="*/ 39 h 1760"/>
                <a:gd name="T72" fmla="*/ 586 w 3422"/>
                <a:gd name="T73" fmla="*/ 49 h 1760"/>
                <a:gd name="T74" fmla="*/ 599 w 3422"/>
                <a:gd name="T75" fmla="*/ 34 h 1760"/>
                <a:gd name="T76" fmla="*/ 620 w 3422"/>
                <a:gd name="T77" fmla="*/ 28 h 1760"/>
                <a:gd name="T78" fmla="*/ 591 w 3422"/>
                <a:gd name="T79" fmla="*/ 0 h 1760"/>
                <a:gd name="T80" fmla="*/ 554 w 3422"/>
                <a:gd name="T81" fmla="*/ 17 h 1760"/>
                <a:gd name="T82" fmla="*/ 512 w 3422"/>
                <a:gd name="T83" fmla="*/ 23 h 1760"/>
                <a:gd name="T84" fmla="*/ 351 w 3422"/>
                <a:gd name="T85" fmla="*/ 70 h 1760"/>
                <a:gd name="T86" fmla="*/ 280 w 3422"/>
                <a:gd name="T87" fmla="*/ 101 h 1760"/>
                <a:gd name="T88" fmla="*/ 178 w 3422"/>
                <a:gd name="T89" fmla="*/ 129 h 1760"/>
                <a:gd name="T90" fmla="*/ 178 w 3422"/>
                <a:gd name="T91" fmla="*/ 151 h 1760"/>
                <a:gd name="T92" fmla="*/ 165 w 3422"/>
                <a:gd name="T93" fmla="*/ 169 h 1760"/>
                <a:gd name="T94" fmla="*/ 97 w 3422"/>
                <a:gd name="T95" fmla="*/ 202 h 1760"/>
                <a:gd name="T96" fmla="*/ 103 w 3422"/>
                <a:gd name="T97" fmla="*/ 220 h 1760"/>
                <a:gd name="T98" fmla="*/ 32 w 3422"/>
                <a:gd name="T99" fmla="*/ 275 h 1760"/>
                <a:gd name="T100" fmla="*/ 18 w 3422"/>
                <a:gd name="T101" fmla="*/ 300 h 1760"/>
                <a:gd name="T102" fmla="*/ 1 w 3422"/>
                <a:gd name="T103" fmla="*/ 305 h 1760"/>
                <a:gd name="T104" fmla="*/ 0 w 3422"/>
                <a:gd name="T105" fmla="*/ 333 h 17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22" h="1760">
                  <a:moveTo>
                    <a:pt x="0" y="1760"/>
                  </a:moveTo>
                  <a:lnTo>
                    <a:pt x="168" y="1738"/>
                  </a:lnTo>
                  <a:lnTo>
                    <a:pt x="369" y="1675"/>
                  </a:lnTo>
                  <a:lnTo>
                    <a:pt x="487" y="1657"/>
                  </a:lnTo>
                  <a:lnTo>
                    <a:pt x="848" y="1490"/>
                  </a:lnTo>
                  <a:lnTo>
                    <a:pt x="1082" y="1419"/>
                  </a:lnTo>
                  <a:lnTo>
                    <a:pt x="1283" y="1365"/>
                  </a:lnTo>
                  <a:lnTo>
                    <a:pt x="1452" y="1386"/>
                  </a:lnTo>
                  <a:lnTo>
                    <a:pt x="1542" y="1478"/>
                  </a:lnTo>
                  <a:lnTo>
                    <a:pt x="1726" y="1418"/>
                  </a:lnTo>
                  <a:lnTo>
                    <a:pt x="1961" y="1298"/>
                  </a:lnTo>
                  <a:lnTo>
                    <a:pt x="2209" y="1511"/>
                  </a:lnTo>
                  <a:lnTo>
                    <a:pt x="2411" y="1626"/>
                  </a:lnTo>
                  <a:lnTo>
                    <a:pt x="2468" y="1748"/>
                  </a:lnTo>
                  <a:lnTo>
                    <a:pt x="2672" y="1590"/>
                  </a:lnTo>
                  <a:lnTo>
                    <a:pt x="2772" y="1460"/>
                  </a:lnTo>
                  <a:lnTo>
                    <a:pt x="2836" y="1300"/>
                  </a:lnTo>
                  <a:lnTo>
                    <a:pt x="2924" y="1148"/>
                  </a:lnTo>
                  <a:lnTo>
                    <a:pt x="3076" y="1068"/>
                  </a:lnTo>
                  <a:lnTo>
                    <a:pt x="3182" y="990"/>
                  </a:lnTo>
                  <a:lnTo>
                    <a:pt x="3244" y="932"/>
                  </a:lnTo>
                  <a:lnTo>
                    <a:pt x="3182" y="870"/>
                  </a:lnTo>
                  <a:lnTo>
                    <a:pt x="3002" y="960"/>
                  </a:lnTo>
                  <a:lnTo>
                    <a:pt x="2972" y="870"/>
                  </a:lnTo>
                  <a:lnTo>
                    <a:pt x="3076" y="844"/>
                  </a:lnTo>
                  <a:lnTo>
                    <a:pt x="3124" y="780"/>
                  </a:lnTo>
                  <a:lnTo>
                    <a:pt x="3122" y="660"/>
                  </a:lnTo>
                  <a:lnTo>
                    <a:pt x="3302" y="600"/>
                  </a:lnTo>
                  <a:lnTo>
                    <a:pt x="3404" y="476"/>
                  </a:lnTo>
                  <a:lnTo>
                    <a:pt x="3422" y="360"/>
                  </a:lnTo>
                  <a:lnTo>
                    <a:pt x="3302" y="240"/>
                  </a:lnTo>
                  <a:lnTo>
                    <a:pt x="3272" y="360"/>
                  </a:lnTo>
                  <a:lnTo>
                    <a:pt x="3180" y="332"/>
                  </a:lnTo>
                  <a:lnTo>
                    <a:pt x="3012" y="372"/>
                  </a:lnTo>
                  <a:lnTo>
                    <a:pt x="2912" y="270"/>
                  </a:lnTo>
                  <a:lnTo>
                    <a:pt x="2980" y="204"/>
                  </a:lnTo>
                  <a:lnTo>
                    <a:pt x="3092" y="260"/>
                  </a:lnTo>
                  <a:lnTo>
                    <a:pt x="3164" y="180"/>
                  </a:lnTo>
                  <a:lnTo>
                    <a:pt x="3272" y="150"/>
                  </a:lnTo>
                  <a:lnTo>
                    <a:pt x="3122" y="0"/>
                  </a:lnTo>
                  <a:lnTo>
                    <a:pt x="2924" y="92"/>
                  </a:lnTo>
                  <a:lnTo>
                    <a:pt x="2702" y="120"/>
                  </a:lnTo>
                  <a:lnTo>
                    <a:pt x="1852" y="372"/>
                  </a:lnTo>
                  <a:lnTo>
                    <a:pt x="1477" y="532"/>
                  </a:lnTo>
                  <a:lnTo>
                    <a:pt x="939" y="683"/>
                  </a:lnTo>
                  <a:lnTo>
                    <a:pt x="942" y="797"/>
                  </a:lnTo>
                  <a:lnTo>
                    <a:pt x="871" y="892"/>
                  </a:lnTo>
                  <a:lnTo>
                    <a:pt x="513" y="1070"/>
                  </a:lnTo>
                  <a:lnTo>
                    <a:pt x="545" y="1164"/>
                  </a:lnTo>
                  <a:lnTo>
                    <a:pt x="171" y="1451"/>
                  </a:lnTo>
                  <a:lnTo>
                    <a:pt x="93" y="1583"/>
                  </a:lnTo>
                  <a:lnTo>
                    <a:pt x="3" y="1614"/>
                  </a:lnTo>
                  <a:lnTo>
                    <a:pt x="0" y="176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07" name="New York">
              <a:extLst>
                <a:ext uri="{FF2B5EF4-FFF2-40B4-BE49-F238E27FC236}">
                  <a16:creationId xmlns:a16="http://schemas.microsoft.com/office/drawing/2014/main" id="{2BF1179B-9F71-445B-B20D-48D3DDA8D359}"/>
                </a:ext>
              </a:extLst>
            </p:cNvPr>
            <p:cNvSpPr>
              <a:spLocks/>
            </p:cNvSpPr>
            <p:nvPr/>
          </p:nvSpPr>
          <p:spPr bwMode="auto">
            <a:xfrm>
              <a:off x="6816710" y="1876262"/>
              <a:ext cx="800238" cy="684098"/>
            </a:xfrm>
            <a:custGeom>
              <a:avLst/>
              <a:gdLst>
                <a:gd name="T0" fmla="*/ 0 w 2597"/>
                <a:gd name="T1" fmla="*/ 421 h 2224"/>
                <a:gd name="T2" fmla="*/ 24 w 2597"/>
                <a:gd name="T3" fmla="*/ 422 h 2224"/>
                <a:gd name="T4" fmla="*/ 207 w 2597"/>
                <a:gd name="T5" fmla="*/ 361 h 2224"/>
                <a:gd name="T6" fmla="*/ 330 w 2597"/>
                <a:gd name="T7" fmla="*/ 324 h 2224"/>
                <a:gd name="T8" fmla="*/ 380 w 2597"/>
                <a:gd name="T9" fmla="*/ 357 h 2224"/>
                <a:gd name="T10" fmla="*/ 398 w 2597"/>
                <a:gd name="T11" fmla="*/ 365 h 2224"/>
                <a:gd name="T12" fmla="*/ 436 w 2597"/>
                <a:gd name="T13" fmla="*/ 367 h 2224"/>
                <a:gd name="T14" fmla="*/ 474 w 2597"/>
                <a:gd name="T15" fmla="*/ 373 h 2224"/>
                <a:gd name="T16" fmla="*/ 493 w 2597"/>
                <a:gd name="T17" fmla="*/ 346 h 2224"/>
                <a:gd name="T18" fmla="*/ 483 w 2597"/>
                <a:gd name="T19" fmla="*/ 334 h 2224"/>
                <a:gd name="T20" fmla="*/ 482 w 2597"/>
                <a:gd name="T21" fmla="*/ 314 h 2224"/>
                <a:gd name="T22" fmla="*/ 465 w 2597"/>
                <a:gd name="T23" fmla="*/ 301 h 2224"/>
                <a:gd name="T24" fmla="*/ 459 w 2597"/>
                <a:gd name="T25" fmla="*/ 278 h 2224"/>
                <a:gd name="T26" fmla="*/ 454 w 2597"/>
                <a:gd name="T27" fmla="*/ 241 h 2224"/>
                <a:gd name="T28" fmla="*/ 447 w 2597"/>
                <a:gd name="T29" fmla="*/ 198 h 2224"/>
                <a:gd name="T30" fmla="*/ 439 w 2597"/>
                <a:gd name="T31" fmla="*/ 170 h 2224"/>
                <a:gd name="T32" fmla="*/ 433 w 2597"/>
                <a:gd name="T33" fmla="*/ 132 h 2224"/>
                <a:gd name="T34" fmla="*/ 396 w 2597"/>
                <a:gd name="T35" fmla="*/ 73 h 2224"/>
                <a:gd name="T36" fmla="*/ 385 w 2597"/>
                <a:gd name="T37" fmla="*/ 28 h 2224"/>
                <a:gd name="T38" fmla="*/ 377 w 2597"/>
                <a:gd name="T39" fmla="*/ 11 h 2224"/>
                <a:gd name="T40" fmla="*/ 362 w 2597"/>
                <a:gd name="T41" fmla="*/ 0 h 2224"/>
                <a:gd name="T42" fmla="*/ 351 w 2597"/>
                <a:gd name="T43" fmla="*/ 11 h 2224"/>
                <a:gd name="T44" fmla="*/ 328 w 2597"/>
                <a:gd name="T45" fmla="*/ 16 h 2224"/>
                <a:gd name="T46" fmla="*/ 301 w 2597"/>
                <a:gd name="T47" fmla="*/ 29 h 2224"/>
                <a:gd name="T48" fmla="*/ 260 w 2597"/>
                <a:gd name="T49" fmla="*/ 39 h 2224"/>
                <a:gd name="T50" fmla="*/ 243 w 2597"/>
                <a:gd name="T51" fmla="*/ 61 h 2224"/>
                <a:gd name="T52" fmla="*/ 225 w 2597"/>
                <a:gd name="T53" fmla="*/ 85 h 2224"/>
                <a:gd name="T54" fmla="*/ 227 w 2597"/>
                <a:gd name="T55" fmla="*/ 108 h 2224"/>
                <a:gd name="T56" fmla="*/ 233 w 2597"/>
                <a:gd name="T57" fmla="*/ 123 h 2224"/>
                <a:gd name="T58" fmla="*/ 197 w 2597"/>
                <a:gd name="T59" fmla="*/ 159 h 2224"/>
                <a:gd name="T60" fmla="*/ 211 w 2597"/>
                <a:gd name="T61" fmla="*/ 165 h 2224"/>
                <a:gd name="T62" fmla="*/ 225 w 2597"/>
                <a:gd name="T63" fmla="*/ 159 h 2224"/>
                <a:gd name="T64" fmla="*/ 228 w 2597"/>
                <a:gd name="T65" fmla="*/ 173 h 2224"/>
                <a:gd name="T66" fmla="*/ 214 w 2597"/>
                <a:gd name="T67" fmla="*/ 187 h 2224"/>
                <a:gd name="T68" fmla="*/ 237 w 2597"/>
                <a:gd name="T69" fmla="*/ 198 h 2224"/>
                <a:gd name="T70" fmla="*/ 242 w 2597"/>
                <a:gd name="T71" fmla="*/ 216 h 2224"/>
                <a:gd name="T72" fmla="*/ 213 w 2597"/>
                <a:gd name="T73" fmla="*/ 225 h 2224"/>
                <a:gd name="T74" fmla="*/ 183 w 2597"/>
                <a:gd name="T75" fmla="*/ 243 h 2224"/>
                <a:gd name="T76" fmla="*/ 151 w 2597"/>
                <a:gd name="T77" fmla="*/ 267 h 2224"/>
                <a:gd name="T78" fmla="*/ 120 w 2597"/>
                <a:gd name="T79" fmla="*/ 261 h 2224"/>
                <a:gd name="T80" fmla="*/ 88 w 2597"/>
                <a:gd name="T81" fmla="*/ 273 h 2224"/>
                <a:gd name="T82" fmla="*/ 60 w 2597"/>
                <a:gd name="T83" fmla="*/ 291 h 2224"/>
                <a:gd name="T84" fmla="*/ 58 w 2597"/>
                <a:gd name="T85" fmla="*/ 310 h 2224"/>
                <a:gd name="T86" fmla="*/ 77 w 2597"/>
                <a:gd name="T87" fmla="*/ 329 h 2224"/>
                <a:gd name="T88" fmla="*/ 76 w 2597"/>
                <a:gd name="T89" fmla="*/ 351 h 2224"/>
                <a:gd name="T90" fmla="*/ 60 w 2597"/>
                <a:gd name="T91" fmla="*/ 369 h 2224"/>
                <a:gd name="T92" fmla="*/ 0 w 2597"/>
                <a:gd name="T93" fmla="*/ 421 h 222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97" h="2224">
                  <a:moveTo>
                    <a:pt x="0" y="2218"/>
                  </a:moveTo>
                  <a:lnTo>
                    <a:pt x="128" y="2224"/>
                  </a:lnTo>
                  <a:lnTo>
                    <a:pt x="1088" y="1905"/>
                  </a:lnTo>
                  <a:lnTo>
                    <a:pt x="1737" y="1708"/>
                  </a:lnTo>
                  <a:lnTo>
                    <a:pt x="2003" y="1884"/>
                  </a:lnTo>
                  <a:lnTo>
                    <a:pt x="2094" y="1924"/>
                  </a:lnTo>
                  <a:lnTo>
                    <a:pt x="2298" y="1936"/>
                  </a:lnTo>
                  <a:lnTo>
                    <a:pt x="2498" y="1968"/>
                  </a:lnTo>
                  <a:lnTo>
                    <a:pt x="2597" y="1826"/>
                  </a:lnTo>
                  <a:lnTo>
                    <a:pt x="2546" y="1760"/>
                  </a:lnTo>
                  <a:lnTo>
                    <a:pt x="2538" y="1656"/>
                  </a:lnTo>
                  <a:lnTo>
                    <a:pt x="2450" y="1584"/>
                  </a:lnTo>
                  <a:lnTo>
                    <a:pt x="2417" y="1466"/>
                  </a:lnTo>
                  <a:lnTo>
                    <a:pt x="2394" y="1272"/>
                  </a:lnTo>
                  <a:lnTo>
                    <a:pt x="2357" y="1046"/>
                  </a:lnTo>
                  <a:lnTo>
                    <a:pt x="2314" y="896"/>
                  </a:lnTo>
                  <a:lnTo>
                    <a:pt x="2282" y="696"/>
                  </a:lnTo>
                  <a:lnTo>
                    <a:pt x="2087" y="386"/>
                  </a:lnTo>
                  <a:lnTo>
                    <a:pt x="2027" y="146"/>
                  </a:lnTo>
                  <a:lnTo>
                    <a:pt x="1986" y="56"/>
                  </a:lnTo>
                  <a:lnTo>
                    <a:pt x="1906" y="0"/>
                  </a:lnTo>
                  <a:lnTo>
                    <a:pt x="1847" y="56"/>
                  </a:lnTo>
                  <a:lnTo>
                    <a:pt x="1727" y="86"/>
                  </a:lnTo>
                  <a:lnTo>
                    <a:pt x="1586" y="152"/>
                  </a:lnTo>
                  <a:lnTo>
                    <a:pt x="1367" y="206"/>
                  </a:lnTo>
                  <a:lnTo>
                    <a:pt x="1282" y="320"/>
                  </a:lnTo>
                  <a:lnTo>
                    <a:pt x="1186" y="446"/>
                  </a:lnTo>
                  <a:lnTo>
                    <a:pt x="1194" y="568"/>
                  </a:lnTo>
                  <a:lnTo>
                    <a:pt x="1226" y="648"/>
                  </a:lnTo>
                  <a:lnTo>
                    <a:pt x="1036" y="836"/>
                  </a:lnTo>
                  <a:lnTo>
                    <a:pt x="1114" y="872"/>
                  </a:lnTo>
                  <a:lnTo>
                    <a:pt x="1186" y="836"/>
                  </a:lnTo>
                  <a:lnTo>
                    <a:pt x="1202" y="912"/>
                  </a:lnTo>
                  <a:lnTo>
                    <a:pt x="1126" y="986"/>
                  </a:lnTo>
                  <a:lnTo>
                    <a:pt x="1247" y="1046"/>
                  </a:lnTo>
                  <a:lnTo>
                    <a:pt x="1277" y="1136"/>
                  </a:lnTo>
                  <a:lnTo>
                    <a:pt x="1122" y="1184"/>
                  </a:lnTo>
                  <a:lnTo>
                    <a:pt x="962" y="1280"/>
                  </a:lnTo>
                  <a:lnTo>
                    <a:pt x="796" y="1406"/>
                  </a:lnTo>
                  <a:lnTo>
                    <a:pt x="634" y="1376"/>
                  </a:lnTo>
                  <a:lnTo>
                    <a:pt x="466" y="1440"/>
                  </a:lnTo>
                  <a:lnTo>
                    <a:pt x="314" y="1536"/>
                  </a:lnTo>
                  <a:lnTo>
                    <a:pt x="306" y="1632"/>
                  </a:lnTo>
                  <a:lnTo>
                    <a:pt x="406" y="1736"/>
                  </a:lnTo>
                  <a:lnTo>
                    <a:pt x="402" y="1848"/>
                  </a:lnTo>
                  <a:lnTo>
                    <a:pt x="316" y="1946"/>
                  </a:lnTo>
                  <a:lnTo>
                    <a:pt x="0" y="2218"/>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08" name="New Mexico">
              <a:extLst>
                <a:ext uri="{FF2B5EF4-FFF2-40B4-BE49-F238E27FC236}">
                  <a16:creationId xmlns:a16="http://schemas.microsoft.com/office/drawing/2014/main" id="{75C84904-9DA3-4B8B-BDAF-4D857EFFB23D}"/>
                </a:ext>
              </a:extLst>
            </p:cNvPr>
            <p:cNvSpPr>
              <a:spLocks/>
            </p:cNvSpPr>
            <p:nvPr/>
          </p:nvSpPr>
          <p:spPr bwMode="auto">
            <a:xfrm>
              <a:off x="3357674" y="3584073"/>
              <a:ext cx="816469" cy="893217"/>
            </a:xfrm>
            <a:custGeom>
              <a:avLst/>
              <a:gdLst>
                <a:gd name="T0" fmla="*/ 41 w 2655"/>
                <a:gd name="T1" fmla="*/ 0 h 2904"/>
                <a:gd name="T2" fmla="*/ 261 w 2655"/>
                <a:gd name="T3" fmla="*/ 16 h 2904"/>
                <a:gd name="T4" fmla="*/ 411 w 2655"/>
                <a:gd name="T5" fmla="*/ 23 h 2904"/>
                <a:gd name="T6" fmla="*/ 503 w 2655"/>
                <a:gd name="T7" fmla="*/ 25 h 2904"/>
                <a:gd name="T8" fmla="*/ 500 w 2655"/>
                <a:gd name="T9" fmla="*/ 75 h 2904"/>
                <a:gd name="T10" fmla="*/ 503 w 2655"/>
                <a:gd name="T11" fmla="*/ 283 h 2904"/>
                <a:gd name="T12" fmla="*/ 497 w 2655"/>
                <a:gd name="T13" fmla="*/ 505 h 2904"/>
                <a:gd name="T14" fmla="*/ 194 w 2655"/>
                <a:gd name="T15" fmla="*/ 494 h 2904"/>
                <a:gd name="T16" fmla="*/ 206 w 2655"/>
                <a:gd name="T17" fmla="*/ 516 h 2904"/>
                <a:gd name="T18" fmla="*/ 171 w 2655"/>
                <a:gd name="T19" fmla="*/ 510 h 2904"/>
                <a:gd name="T20" fmla="*/ 130 w 2655"/>
                <a:gd name="T21" fmla="*/ 512 h 2904"/>
                <a:gd name="T22" fmla="*/ 80 w 2655"/>
                <a:gd name="T23" fmla="*/ 505 h 2904"/>
                <a:gd name="T24" fmla="*/ 78 w 2655"/>
                <a:gd name="T25" fmla="*/ 532 h 2904"/>
                <a:gd name="T26" fmla="*/ 73 w 2655"/>
                <a:gd name="T27" fmla="*/ 551 h 2904"/>
                <a:gd name="T28" fmla="*/ 0 w 2655"/>
                <a:gd name="T29" fmla="*/ 549 h 2904"/>
                <a:gd name="T30" fmla="*/ 41 w 2655"/>
                <a:gd name="T31" fmla="*/ 0 h 29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55" h="2904">
                  <a:moveTo>
                    <a:pt x="217" y="0"/>
                  </a:moveTo>
                  <a:lnTo>
                    <a:pt x="1377" y="84"/>
                  </a:lnTo>
                  <a:lnTo>
                    <a:pt x="2169" y="122"/>
                  </a:lnTo>
                  <a:lnTo>
                    <a:pt x="2653" y="132"/>
                  </a:lnTo>
                  <a:lnTo>
                    <a:pt x="2637" y="396"/>
                  </a:lnTo>
                  <a:lnTo>
                    <a:pt x="2655" y="1494"/>
                  </a:lnTo>
                  <a:lnTo>
                    <a:pt x="2625" y="2664"/>
                  </a:lnTo>
                  <a:lnTo>
                    <a:pt x="1026" y="2601"/>
                  </a:lnTo>
                  <a:lnTo>
                    <a:pt x="1086" y="2721"/>
                  </a:lnTo>
                  <a:lnTo>
                    <a:pt x="903" y="2688"/>
                  </a:lnTo>
                  <a:lnTo>
                    <a:pt x="687" y="2700"/>
                  </a:lnTo>
                  <a:lnTo>
                    <a:pt x="423" y="2664"/>
                  </a:lnTo>
                  <a:lnTo>
                    <a:pt x="411" y="2802"/>
                  </a:lnTo>
                  <a:lnTo>
                    <a:pt x="387" y="2904"/>
                  </a:lnTo>
                  <a:lnTo>
                    <a:pt x="0" y="2892"/>
                  </a:lnTo>
                  <a:lnTo>
                    <a:pt x="217" y="0"/>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09" name="New Jersey">
              <a:extLst>
                <a:ext uri="{FF2B5EF4-FFF2-40B4-BE49-F238E27FC236}">
                  <a16:creationId xmlns:a16="http://schemas.microsoft.com/office/drawing/2014/main" id="{74763C71-9DD9-45E7-B191-913201B09860}"/>
                </a:ext>
              </a:extLst>
            </p:cNvPr>
            <p:cNvSpPr>
              <a:spLocks/>
            </p:cNvSpPr>
            <p:nvPr/>
          </p:nvSpPr>
          <p:spPr bwMode="auto">
            <a:xfrm>
              <a:off x="7420541" y="2467958"/>
              <a:ext cx="185044" cy="366365"/>
            </a:xfrm>
            <a:custGeom>
              <a:avLst/>
              <a:gdLst>
                <a:gd name="T0" fmla="*/ 10 w 601"/>
                <a:gd name="T1" fmla="*/ 23 h 1190"/>
                <a:gd name="T2" fmla="*/ 0 w 601"/>
                <a:gd name="T3" fmla="*/ 51 h 1190"/>
                <a:gd name="T4" fmla="*/ 20 w 601"/>
                <a:gd name="T5" fmla="*/ 84 h 1190"/>
                <a:gd name="T6" fmla="*/ 46 w 601"/>
                <a:gd name="T7" fmla="*/ 103 h 1190"/>
                <a:gd name="T8" fmla="*/ 47 w 601"/>
                <a:gd name="T9" fmla="*/ 119 h 1190"/>
                <a:gd name="T10" fmla="*/ 38 w 601"/>
                <a:gd name="T11" fmla="*/ 136 h 1190"/>
                <a:gd name="T12" fmla="*/ 30 w 601"/>
                <a:gd name="T13" fmla="*/ 156 h 1190"/>
                <a:gd name="T14" fmla="*/ 17 w 601"/>
                <a:gd name="T15" fmla="*/ 171 h 1190"/>
                <a:gd name="T16" fmla="*/ 27 w 601"/>
                <a:gd name="T17" fmla="*/ 201 h 1190"/>
                <a:gd name="T18" fmla="*/ 48 w 601"/>
                <a:gd name="T19" fmla="*/ 198 h 1190"/>
                <a:gd name="T20" fmla="*/ 66 w 601"/>
                <a:gd name="T21" fmla="*/ 216 h 1190"/>
                <a:gd name="T22" fmla="*/ 85 w 601"/>
                <a:gd name="T23" fmla="*/ 226 h 1190"/>
                <a:gd name="T24" fmla="*/ 91 w 601"/>
                <a:gd name="T25" fmla="*/ 188 h 1190"/>
                <a:gd name="T26" fmla="*/ 97 w 601"/>
                <a:gd name="T27" fmla="*/ 165 h 1190"/>
                <a:gd name="T28" fmla="*/ 102 w 601"/>
                <a:gd name="T29" fmla="*/ 137 h 1190"/>
                <a:gd name="T30" fmla="*/ 114 w 601"/>
                <a:gd name="T31" fmla="*/ 108 h 1190"/>
                <a:gd name="T32" fmla="*/ 108 w 601"/>
                <a:gd name="T33" fmla="*/ 74 h 1190"/>
                <a:gd name="T34" fmla="*/ 86 w 601"/>
                <a:gd name="T35" fmla="*/ 57 h 1190"/>
                <a:gd name="T36" fmla="*/ 86 w 601"/>
                <a:gd name="T37" fmla="*/ 33 h 1190"/>
                <a:gd name="T38" fmla="*/ 102 w 601"/>
                <a:gd name="T39" fmla="*/ 9 h 1190"/>
                <a:gd name="T40" fmla="*/ 64 w 601"/>
                <a:gd name="T41" fmla="*/ 2 h 1190"/>
                <a:gd name="T42" fmla="*/ 26 w 601"/>
                <a:gd name="T43" fmla="*/ 0 h 1190"/>
                <a:gd name="T44" fmla="*/ 10 w 601"/>
                <a:gd name="T45" fmla="*/ 23 h 1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1" h="1190">
                  <a:moveTo>
                    <a:pt x="54" y="119"/>
                  </a:moveTo>
                  <a:lnTo>
                    <a:pt x="0" y="269"/>
                  </a:lnTo>
                  <a:lnTo>
                    <a:pt x="106" y="440"/>
                  </a:lnTo>
                  <a:lnTo>
                    <a:pt x="244" y="540"/>
                  </a:lnTo>
                  <a:lnTo>
                    <a:pt x="250" y="624"/>
                  </a:lnTo>
                  <a:lnTo>
                    <a:pt x="199" y="716"/>
                  </a:lnTo>
                  <a:lnTo>
                    <a:pt x="159" y="821"/>
                  </a:lnTo>
                  <a:lnTo>
                    <a:pt x="87" y="902"/>
                  </a:lnTo>
                  <a:lnTo>
                    <a:pt x="141" y="1059"/>
                  </a:lnTo>
                  <a:lnTo>
                    <a:pt x="254" y="1044"/>
                  </a:lnTo>
                  <a:lnTo>
                    <a:pt x="346" y="1135"/>
                  </a:lnTo>
                  <a:lnTo>
                    <a:pt x="446" y="1190"/>
                  </a:lnTo>
                  <a:lnTo>
                    <a:pt x="481" y="989"/>
                  </a:lnTo>
                  <a:lnTo>
                    <a:pt x="511" y="869"/>
                  </a:lnTo>
                  <a:lnTo>
                    <a:pt x="538" y="724"/>
                  </a:lnTo>
                  <a:lnTo>
                    <a:pt x="601" y="569"/>
                  </a:lnTo>
                  <a:lnTo>
                    <a:pt x="571" y="389"/>
                  </a:lnTo>
                  <a:lnTo>
                    <a:pt x="451" y="299"/>
                  </a:lnTo>
                  <a:lnTo>
                    <a:pt x="455" y="175"/>
                  </a:lnTo>
                  <a:lnTo>
                    <a:pt x="540" y="45"/>
                  </a:lnTo>
                  <a:lnTo>
                    <a:pt x="340" y="12"/>
                  </a:lnTo>
                  <a:lnTo>
                    <a:pt x="135" y="0"/>
                  </a:lnTo>
                  <a:lnTo>
                    <a:pt x="54" y="119"/>
                  </a:lnTo>
                  <a:close/>
                </a:path>
              </a:pathLst>
            </a:custGeom>
            <a:grp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0" name="New Hampshire">
              <a:extLst>
                <a:ext uri="{FF2B5EF4-FFF2-40B4-BE49-F238E27FC236}">
                  <a16:creationId xmlns:a16="http://schemas.microsoft.com/office/drawing/2014/main" id="{C54092B6-87CE-4543-A102-BA1BCA282B90}"/>
                </a:ext>
              </a:extLst>
            </p:cNvPr>
            <p:cNvSpPr>
              <a:spLocks/>
            </p:cNvSpPr>
            <p:nvPr/>
          </p:nvSpPr>
          <p:spPr bwMode="auto">
            <a:xfrm>
              <a:off x="7602339" y="1769271"/>
              <a:ext cx="188291" cy="402029"/>
            </a:xfrm>
            <a:custGeom>
              <a:avLst/>
              <a:gdLst>
                <a:gd name="T0" fmla="*/ 66 w 615"/>
                <a:gd name="T1" fmla="*/ 233 h 1311"/>
                <a:gd name="T2" fmla="*/ 96 w 615"/>
                <a:gd name="T3" fmla="*/ 224 h 1311"/>
                <a:gd name="T4" fmla="*/ 107 w 615"/>
                <a:gd name="T5" fmla="*/ 201 h 1311"/>
                <a:gd name="T6" fmla="*/ 107 w 615"/>
                <a:gd name="T7" fmla="*/ 184 h 1311"/>
                <a:gd name="T8" fmla="*/ 116 w 615"/>
                <a:gd name="T9" fmla="*/ 170 h 1311"/>
                <a:gd name="T10" fmla="*/ 96 w 615"/>
                <a:gd name="T11" fmla="*/ 162 h 1311"/>
                <a:gd name="T12" fmla="*/ 89 w 615"/>
                <a:gd name="T13" fmla="*/ 136 h 1311"/>
                <a:gd name="T14" fmla="*/ 54 w 615"/>
                <a:gd name="T15" fmla="*/ 74 h 1311"/>
                <a:gd name="T16" fmla="*/ 25 w 615"/>
                <a:gd name="T17" fmla="*/ 0 h 1311"/>
                <a:gd name="T18" fmla="*/ 9 w 615"/>
                <a:gd name="T19" fmla="*/ 6 h 1311"/>
                <a:gd name="T20" fmla="*/ 2 w 615"/>
                <a:gd name="T21" fmla="*/ 18 h 1311"/>
                <a:gd name="T22" fmla="*/ 14 w 615"/>
                <a:gd name="T23" fmla="*/ 52 h 1311"/>
                <a:gd name="T24" fmla="*/ 18 w 615"/>
                <a:gd name="T25" fmla="*/ 74 h 1311"/>
                <a:gd name="T26" fmla="*/ 2 w 615"/>
                <a:gd name="T27" fmla="*/ 97 h 1311"/>
                <a:gd name="T28" fmla="*/ 0 w 615"/>
                <a:gd name="T29" fmla="*/ 145 h 1311"/>
                <a:gd name="T30" fmla="*/ 5 w 615"/>
                <a:gd name="T31" fmla="*/ 200 h 1311"/>
                <a:gd name="T32" fmla="*/ 12 w 615"/>
                <a:gd name="T33" fmla="*/ 234 h 1311"/>
                <a:gd name="T34" fmla="*/ 18 w 615"/>
                <a:gd name="T35" fmla="*/ 248 h 1311"/>
                <a:gd name="T36" fmla="*/ 66 w 615"/>
                <a:gd name="T37" fmla="*/ 233 h 13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15" h="1311">
                  <a:moveTo>
                    <a:pt x="349" y="1231"/>
                  </a:moveTo>
                  <a:lnTo>
                    <a:pt x="507" y="1183"/>
                  </a:lnTo>
                  <a:lnTo>
                    <a:pt x="567" y="1063"/>
                  </a:lnTo>
                  <a:lnTo>
                    <a:pt x="567" y="975"/>
                  </a:lnTo>
                  <a:lnTo>
                    <a:pt x="615" y="900"/>
                  </a:lnTo>
                  <a:lnTo>
                    <a:pt x="508" y="859"/>
                  </a:lnTo>
                  <a:lnTo>
                    <a:pt x="472" y="721"/>
                  </a:lnTo>
                  <a:lnTo>
                    <a:pt x="285" y="390"/>
                  </a:lnTo>
                  <a:lnTo>
                    <a:pt x="135" y="0"/>
                  </a:lnTo>
                  <a:lnTo>
                    <a:pt x="46" y="31"/>
                  </a:lnTo>
                  <a:lnTo>
                    <a:pt x="13" y="97"/>
                  </a:lnTo>
                  <a:lnTo>
                    <a:pt x="75" y="277"/>
                  </a:lnTo>
                  <a:lnTo>
                    <a:pt x="96" y="393"/>
                  </a:lnTo>
                  <a:lnTo>
                    <a:pt x="12" y="514"/>
                  </a:lnTo>
                  <a:lnTo>
                    <a:pt x="0" y="766"/>
                  </a:lnTo>
                  <a:lnTo>
                    <a:pt x="24" y="1056"/>
                  </a:lnTo>
                  <a:lnTo>
                    <a:pt x="64" y="1239"/>
                  </a:lnTo>
                  <a:lnTo>
                    <a:pt x="96" y="1311"/>
                  </a:lnTo>
                  <a:lnTo>
                    <a:pt x="349" y="1231"/>
                  </a:lnTo>
                  <a:close/>
                </a:path>
              </a:pathLst>
            </a:custGeom>
            <a:solidFill>
              <a:schemeClr val="accent5">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1" name="Nevada">
              <a:extLst>
                <a:ext uri="{FF2B5EF4-FFF2-40B4-BE49-F238E27FC236}">
                  <a16:creationId xmlns:a16="http://schemas.microsoft.com/office/drawing/2014/main" id="{FB55C3F2-1883-4239-9113-FE5C643EC162}"/>
                </a:ext>
              </a:extLst>
            </p:cNvPr>
            <p:cNvSpPr>
              <a:spLocks/>
            </p:cNvSpPr>
            <p:nvPr/>
          </p:nvSpPr>
          <p:spPr bwMode="auto">
            <a:xfrm>
              <a:off x="2130536" y="2577379"/>
              <a:ext cx="788875" cy="1189874"/>
            </a:xfrm>
            <a:custGeom>
              <a:avLst/>
              <a:gdLst>
                <a:gd name="T0" fmla="*/ 49 w 2565"/>
                <a:gd name="T1" fmla="*/ 0 h 3871"/>
                <a:gd name="T2" fmla="*/ 272 w 2565"/>
                <a:gd name="T3" fmla="*/ 46 h 3871"/>
                <a:gd name="T4" fmla="*/ 486 w 2565"/>
                <a:gd name="T5" fmla="*/ 88 h 3871"/>
                <a:gd name="T6" fmla="*/ 480 w 2565"/>
                <a:gd name="T7" fmla="*/ 110 h 3871"/>
                <a:gd name="T8" fmla="*/ 465 w 2565"/>
                <a:gd name="T9" fmla="*/ 183 h 3871"/>
                <a:gd name="T10" fmla="*/ 458 w 2565"/>
                <a:gd name="T11" fmla="*/ 251 h 3871"/>
                <a:gd name="T12" fmla="*/ 450 w 2565"/>
                <a:gd name="T13" fmla="*/ 318 h 3871"/>
                <a:gd name="T14" fmla="*/ 425 w 2565"/>
                <a:gd name="T15" fmla="*/ 472 h 3871"/>
                <a:gd name="T16" fmla="*/ 414 w 2565"/>
                <a:gd name="T17" fmla="*/ 569 h 3871"/>
                <a:gd name="T18" fmla="*/ 409 w 2565"/>
                <a:gd name="T19" fmla="*/ 587 h 3871"/>
                <a:gd name="T20" fmla="*/ 409 w 2565"/>
                <a:gd name="T21" fmla="*/ 612 h 3871"/>
                <a:gd name="T22" fmla="*/ 399 w 2565"/>
                <a:gd name="T23" fmla="*/ 624 h 3871"/>
                <a:gd name="T24" fmla="*/ 404 w 2565"/>
                <a:gd name="T25" fmla="*/ 652 h 3871"/>
                <a:gd name="T26" fmla="*/ 376 w 2565"/>
                <a:gd name="T27" fmla="*/ 642 h 3871"/>
                <a:gd name="T28" fmla="*/ 357 w 2565"/>
                <a:gd name="T29" fmla="*/ 637 h 3871"/>
                <a:gd name="T30" fmla="*/ 342 w 2565"/>
                <a:gd name="T31" fmla="*/ 646 h 3871"/>
                <a:gd name="T32" fmla="*/ 341 w 2565"/>
                <a:gd name="T33" fmla="*/ 662 h 3871"/>
                <a:gd name="T34" fmla="*/ 348 w 2565"/>
                <a:gd name="T35" fmla="*/ 695 h 3871"/>
                <a:gd name="T36" fmla="*/ 346 w 2565"/>
                <a:gd name="T37" fmla="*/ 718 h 3871"/>
                <a:gd name="T38" fmla="*/ 333 w 2565"/>
                <a:gd name="T39" fmla="*/ 734 h 3871"/>
                <a:gd name="T40" fmla="*/ 214 w 2565"/>
                <a:gd name="T41" fmla="*/ 579 h 3871"/>
                <a:gd name="T42" fmla="*/ 170 w 2565"/>
                <a:gd name="T43" fmla="*/ 523 h 3871"/>
                <a:gd name="T44" fmla="*/ 108 w 2565"/>
                <a:gd name="T45" fmla="*/ 424 h 3871"/>
                <a:gd name="T46" fmla="*/ 27 w 2565"/>
                <a:gd name="T47" fmla="*/ 323 h 3871"/>
                <a:gd name="T48" fmla="*/ 0 w 2565"/>
                <a:gd name="T49" fmla="*/ 277 h 3871"/>
                <a:gd name="T50" fmla="*/ 49 w 2565"/>
                <a:gd name="T51" fmla="*/ 0 h 38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5" h="3871">
                  <a:moveTo>
                    <a:pt x="261" y="0"/>
                  </a:moveTo>
                  <a:lnTo>
                    <a:pt x="1437" y="241"/>
                  </a:lnTo>
                  <a:lnTo>
                    <a:pt x="2565" y="465"/>
                  </a:lnTo>
                  <a:lnTo>
                    <a:pt x="2532" y="580"/>
                  </a:lnTo>
                  <a:lnTo>
                    <a:pt x="2454" y="964"/>
                  </a:lnTo>
                  <a:lnTo>
                    <a:pt x="2418" y="1324"/>
                  </a:lnTo>
                  <a:lnTo>
                    <a:pt x="2376" y="1678"/>
                  </a:lnTo>
                  <a:lnTo>
                    <a:pt x="2243" y="2489"/>
                  </a:lnTo>
                  <a:lnTo>
                    <a:pt x="2183" y="2999"/>
                  </a:lnTo>
                  <a:lnTo>
                    <a:pt x="2160" y="3094"/>
                  </a:lnTo>
                  <a:lnTo>
                    <a:pt x="2160" y="3226"/>
                  </a:lnTo>
                  <a:lnTo>
                    <a:pt x="2106" y="3292"/>
                  </a:lnTo>
                  <a:lnTo>
                    <a:pt x="2130" y="3436"/>
                  </a:lnTo>
                  <a:lnTo>
                    <a:pt x="1986" y="3388"/>
                  </a:lnTo>
                  <a:lnTo>
                    <a:pt x="1883" y="3359"/>
                  </a:lnTo>
                  <a:lnTo>
                    <a:pt x="1806" y="3406"/>
                  </a:lnTo>
                  <a:lnTo>
                    <a:pt x="1800" y="3490"/>
                  </a:lnTo>
                  <a:lnTo>
                    <a:pt x="1836" y="3664"/>
                  </a:lnTo>
                  <a:lnTo>
                    <a:pt x="1824" y="3784"/>
                  </a:lnTo>
                  <a:lnTo>
                    <a:pt x="1757" y="3871"/>
                  </a:lnTo>
                  <a:lnTo>
                    <a:pt x="1130" y="3054"/>
                  </a:lnTo>
                  <a:lnTo>
                    <a:pt x="899" y="2758"/>
                  </a:lnTo>
                  <a:lnTo>
                    <a:pt x="569" y="2236"/>
                  </a:lnTo>
                  <a:lnTo>
                    <a:pt x="144" y="1702"/>
                  </a:lnTo>
                  <a:lnTo>
                    <a:pt x="0" y="1459"/>
                  </a:lnTo>
                  <a:lnTo>
                    <a:pt x="261" y="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2" name="Nebraska">
              <a:extLst>
                <a:ext uri="{FF2B5EF4-FFF2-40B4-BE49-F238E27FC236}">
                  <a16:creationId xmlns:a16="http://schemas.microsoft.com/office/drawing/2014/main" id="{4CD41F56-4266-4913-87E2-3A58772F6A60}"/>
                </a:ext>
              </a:extLst>
            </p:cNvPr>
            <p:cNvSpPr>
              <a:spLocks/>
            </p:cNvSpPr>
            <p:nvPr/>
          </p:nvSpPr>
          <p:spPr bwMode="auto">
            <a:xfrm>
              <a:off x="4070258" y="2718415"/>
              <a:ext cx="1020992" cy="455525"/>
            </a:xfrm>
            <a:custGeom>
              <a:avLst/>
              <a:gdLst>
                <a:gd name="T0" fmla="*/ 7 w 3321"/>
                <a:gd name="T1" fmla="*/ 0 h 1486"/>
                <a:gd name="T2" fmla="*/ 0 w 3321"/>
                <a:gd name="T3" fmla="*/ 197 h 1486"/>
                <a:gd name="T4" fmla="*/ 123 w 3321"/>
                <a:gd name="T5" fmla="*/ 200 h 1486"/>
                <a:gd name="T6" fmla="*/ 146 w 3321"/>
                <a:gd name="T7" fmla="*/ 196 h 1486"/>
                <a:gd name="T8" fmla="*/ 144 w 3321"/>
                <a:gd name="T9" fmla="*/ 218 h 1486"/>
                <a:gd name="T10" fmla="*/ 147 w 3321"/>
                <a:gd name="T11" fmla="*/ 252 h 1486"/>
                <a:gd name="T12" fmla="*/ 150 w 3321"/>
                <a:gd name="T13" fmla="*/ 281 h 1486"/>
                <a:gd name="T14" fmla="*/ 413 w 3321"/>
                <a:gd name="T15" fmla="*/ 281 h 1486"/>
                <a:gd name="T16" fmla="*/ 529 w 3321"/>
                <a:gd name="T17" fmla="*/ 275 h 1486"/>
                <a:gd name="T18" fmla="*/ 557 w 3321"/>
                <a:gd name="T19" fmla="*/ 272 h 1486"/>
                <a:gd name="T20" fmla="*/ 588 w 3321"/>
                <a:gd name="T21" fmla="*/ 271 h 1486"/>
                <a:gd name="T22" fmla="*/ 629 w 3321"/>
                <a:gd name="T23" fmla="*/ 269 h 1486"/>
                <a:gd name="T24" fmla="*/ 607 w 3321"/>
                <a:gd name="T25" fmla="*/ 225 h 1486"/>
                <a:gd name="T26" fmla="*/ 607 w 3321"/>
                <a:gd name="T27" fmla="*/ 179 h 1486"/>
                <a:gd name="T28" fmla="*/ 556 w 3321"/>
                <a:gd name="T29" fmla="*/ 78 h 1486"/>
                <a:gd name="T30" fmla="*/ 540 w 3321"/>
                <a:gd name="T31" fmla="*/ 40 h 1486"/>
                <a:gd name="T32" fmla="*/ 490 w 3321"/>
                <a:gd name="T33" fmla="*/ 28 h 1486"/>
                <a:gd name="T34" fmla="*/ 480 w 3321"/>
                <a:gd name="T35" fmla="*/ 11 h 1486"/>
                <a:gd name="T36" fmla="*/ 445 w 3321"/>
                <a:gd name="T37" fmla="*/ 11 h 1486"/>
                <a:gd name="T38" fmla="*/ 428 w 3321"/>
                <a:gd name="T39" fmla="*/ 22 h 1486"/>
                <a:gd name="T40" fmla="*/ 382 w 3321"/>
                <a:gd name="T41" fmla="*/ 5 h 1486"/>
                <a:gd name="T42" fmla="*/ 353 w 3321"/>
                <a:gd name="T43" fmla="*/ 8 h 1486"/>
                <a:gd name="T44" fmla="*/ 301 w 3321"/>
                <a:gd name="T45" fmla="*/ 9 h 1486"/>
                <a:gd name="T46" fmla="*/ 220 w 3321"/>
                <a:gd name="T47" fmla="*/ 11 h 1486"/>
                <a:gd name="T48" fmla="*/ 115 w 3321"/>
                <a:gd name="T49" fmla="*/ 9 h 1486"/>
                <a:gd name="T50" fmla="*/ 7 w 3321"/>
                <a:gd name="T51" fmla="*/ 0 h 14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21" h="1486">
                  <a:moveTo>
                    <a:pt x="35" y="0"/>
                  </a:moveTo>
                  <a:lnTo>
                    <a:pt x="0" y="1044"/>
                  </a:lnTo>
                  <a:lnTo>
                    <a:pt x="651" y="1058"/>
                  </a:lnTo>
                  <a:lnTo>
                    <a:pt x="769" y="1034"/>
                  </a:lnTo>
                  <a:lnTo>
                    <a:pt x="761" y="1152"/>
                  </a:lnTo>
                  <a:lnTo>
                    <a:pt x="775" y="1332"/>
                  </a:lnTo>
                  <a:lnTo>
                    <a:pt x="793" y="1486"/>
                  </a:lnTo>
                  <a:lnTo>
                    <a:pt x="2181" y="1486"/>
                  </a:lnTo>
                  <a:lnTo>
                    <a:pt x="2791" y="1454"/>
                  </a:lnTo>
                  <a:lnTo>
                    <a:pt x="2939" y="1436"/>
                  </a:lnTo>
                  <a:lnTo>
                    <a:pt x="3107" y="1432"/>
                  </a:lnTo>
                  <a:lnTo>
                    <a:pt x="3321" y="1424"/>
                  </a:lnTo>
                  <a:lnTo>
                    <a:pt x="3203" y="1190"/>
                  </a:lnTo>
                  <a:lnTo>
                    <a:pt x="3203" y="946"/>
                  </a:lnTo>
                  <a:lnTo>
                    <a:pt x="2937" y="414"/>
                  </a:lnTo>
                  <a:lnTo>
                    <a:pt x="2849" y="212"/>
                  </a:lnTo>
                  <a:lnTo>
                    <a:pt x="2587" y="146"/>
                  </a:lnTo>
                  <a:lnTo>
                    <a:pt x="2533" y="56"/>
                  </a:lnTo>
                  <a:lnTo>
                    <a:pt x="2348" y="58"/>
                  </a:lnTo>
                  <a:lnTo>
                    <a:pt x="2259" y="116"/>
                  </a:lnTo>
                  <a:lnTo>
                    <a:pt x="2017" y="24"/>
                  </a:lnTo>
                  <a:lnTo>
                    <a:pt x="1862" y="42"/>
                  </a:lnTo>
                  <a:lnTo>
                    <a:pt x="1587" y="50"/>
                  </a:lnTo>
                  <a:lnTo>
                    <a:pt x="1159" y="56"/>
                  </a:lnTo>
                  <a:lnTo>
                    <a:pt x="607" y="48"/>
                  </a:lnTo>
                  <a:lnTo>
                    <a:pt x="35" y="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3" name="Montana">
              <a:extLst>
                <a:ext uri="{FF2B5EF4-FFF2-40B4-BE49-F238E27FC236}">
                  <a16:creationId xmlns:a16="http://schemas.microsoft.com/office/drawing/2014/main" id="{01133ED6-92DE-4C77-8BAC-C375AF285CB4}"/>
                </a:ext>
              </a:extLst>
            </p:cNvPr>
            <p:cNvSpPr>
              <a:spLocks/>
            </p:cNvSpPr>
            <p:nvPr/>
          </p:nvSpPr>
          <p:spPr bwMode="auto">
            <a:xfrm>
              <a:off x="2864222" y="1640393"/>
              <a:ext cx="1253110" cy="752182"/>
            </a:xfrm>
            <a:custGeom>
              <a:avLst/>
              <a:gdLst>
                <a:gd name="T0" fmla="*/ 6 w 4076"/>
                <a:gd name="T1" fmla="*/ 0 h 2449"/>
                <a:gd name="T2" fmla="*/ 221 w 4076"/>
                <a:gd name="T3" fmla="*/ 36 h 2449"/>
                <a:gd name="T4" fmla="*/ 511 w 4076"/>
                <a:gd name="T5" fmla="*/ 70 h 2449"/>
                <a:gd name="T6" fmla="*/ 772 w 4076"/>
                <a:gd name="T7" fmla="*/ 88 h 2449"/>
                <a:gd name="T8" fmla="*/ 755 w 4076"/>
                <a:gd name="T9" fmla="*/ 457 h 2449"/>
                <a:gd name="T10" fmla="*/ 385 w 4076"/>
                <a:gd name="T11" fmla="*/ 429 h 2449"/>
                <a:gd name="T12" fmla="*/ 277 w 4076"/>
                <a:gd name="T13" fmla="*/ 417 h 2449"/>
                <a:gd name="T14" fmla="*/ 267 w 4076"/>
                <a:gd name="T15" fmla="*/ 452 h 2449"/>
                <a:gd name="T16" fmla="*/ 239 w 4076"/>
                <a:gd name="T17" fmla="*/ 441 h 2449"/>
                <a:gd name="T18" fmla="*/ 239 w 4076"/>
                <a:gd name="T19" fmla="*/ 459 h 2449"/>
                <a:gd name="T20" fmla="*/ 217 w 4076"/>
                <a:gd name="T21" fmla="*/ 464 h 2449"/>
                <a:gd name="T22" fmla="*/ 199 w 4076"/>
                <a:gd name="T23" fmla="*/ 453 h 2449"/>
                <a:gd name="T24" fmla="*/ 154 w 4076"/>
                <a:gd name="T25" fmla="*/ 453 h 2449"/>
                <a:gd name="T26" fmla="*/ 136 w 4076"/>
                <a:gd name="T27" fmla="*/ 444 h 2449"/>
                <a:gd name="T28" fmla="*/ 120 w 4076"/>
                <a:gd name="T29" fmla="*/ 426 h 2449"/>
                <a:gd name="T30" fmla="*/ 110 w 4076"/>
                <a:gd name="T31" fmla="*/ 409 h 2449"/>
                <a:gd name="T32" fmla="*/ 108 w 4076"/>
                <a:gd name="T33" fmla="*/ 380 h 2449"/>
                <a:gd name="T34" fmla="*/ 92 w 4076"/>
                <a:gd name="T35" fmla="*/ 327 h 2449"/>
                <a:gd name="T36" fmla="*/ 60 w 4076"/>
                <a:gd name="T37" fmla="*/ 329 h 2449"/>
                <a:gd name="T38" fmla="*/ 60 w 4076"/>
                <a:gd name="T39" fmla="*/ 287 h 2449"/>
                <a:gd name="T40" fmla="*/ 80 w 4076"/>
                <a:gd name="T41" fmla="*/ 231 h 2449"/>
                <a:gd name="T42" fmla="*/ 57 w 4076"/>
                <a:gd name="T43" fmla="*/ 219 h 2449"/>
                <a:gd name="T44" fmla="*/ 46 w 4076"/>
                <a:gd name="T45" fmla="*/ 197 h 2449"/>
                <a:gd name="T46" fmla="*/ 18 w 4076"/>
                <a:gd name="T47" fmla="*/ 167 h 2449"/>
                <a:gd name="T48" fmla="*/ 0 w 4076"/>
                <a:gd name="T49" fmla="*/ 140 h 2449"/>
                <a:gd name="T50" fmla="*/ 0 w 4076"/>
                <a:gd name="T51" fmla="*/ 87 h 2449"/>
                <a:gd name="T52" fmla="*/ 1 w 4076"/>
                <a:gd name="T53" fmla="*/ 49 h 2449"/>
                <a:gd name="T54" fmla="*/ 6 w 4076"/>
                <a:gd name="T55" fmla="*/ 0 h 24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076" h="2449">
                  <a:moveTo>
                    <a:pt x="31" y="0"/>
                  </a:moveTo>
                  <a:lnTo>
                    <a:pt x="1165" y="192"/>
                  </a:lnTo>
                  <a:lnTo>
                    <a:pt x="2696" y="372"/>
                  </a:lnTo>
                  <a:lnTo>
                    <a:pt x="4076" y="462"/>
                  </a:lnTo>
                  <a:lnTo>
                    <a:pt x="3986" y="2412"/>
                  </a:lnTo>
                  <a:lnTo>
                    <a:pt x="2035" y="2262"/>
                  </a:lnTo>
                  <a:lnTo>
                    <a:pt x="1465" y="2202"/>
                  </a:lnTo>
                  <a:lnTo>
                    <a:pt x="1410" y="2388"/>
                  </a:lnTo>
                  <a:lnTo>
                    <a:pt x="1264" y="2329"/>
                  </a:lnTo>
                  <a:lnTo>
                    <a:pt x="1262" y="2421"/>
                  </a:lnTo>
                  <a:lnTo>
                    <a:pt x="1146" y="2449"/>
                  </a:lnTo>
                  <a:lnTo>
                    <a:pt x="1053" y="2390"/>
                  </a:lnTo>
                  <a:lnTo>
                    <a:pt x="811" y="2390"/>
                  </a:lnTo>
                  <a:lnTo>
                    <a:pt x="720" y="2341"/>
                  </a:lnTo>
                  <a:lnTo>
                    <a:pt x="632" y="2251"/>
                  </a:lnTo>
                  <a:lnTo>
                    <a:pt x="583" y="2159"/>
                  </a:lnTo>
                  <a:lnTo>
                    <a:pt x="572" y="2005"/>
                  </a:lnTo>
                  <a:lnTo>
                    <a:pt x="486" y="1727"/>
                  </a:lnTo>
                  <a:lnTo>
                    <a:pt x="319" y="1736"/>
                  </a:lnTo>
                  <a:lnTo>
                    <a:pt x="318" y="1515"/>
                  </a:lnTo>
                  <a:lnTo>
                    <a:pt x="421" y="1220"/>
                  </a:lnTo>
                  <a:lnTo>
                    <a:pt x="303" y="1154"/>
                  </a:lnTo>
                  <a:lnTo>
                    <a:pt x="241" y="1040"/>
                  </a:lnTo>
                  <a:lnTo>
                    <a:pt x="94" y="881"/>
                  </a:lnTo>
                  <a:lnTo>
                    <a:pt x="1" y="737"/>
                  </a:lnTo>
                  <a:lnTo>
                    <a:pt x="0" y="461"/>
                  </a:lnTo>
                  <a:lnTo>
                    <a:pt x="6" y="257"/>
                  </a:lnTo>
                  <a:lnTo>
                    <a:pt x="31" y="0"/>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4" name="Missouri">
              <a:extLst>
                <a:ext uri="{FF2B5EF4-FFF2-40B4-BE49-F238E27FC236}">
                  <a16:creationId xmlns:a16="http://schemas.microsoft.com/office/drawing/2014/main" id="{F1E375D0-A3B6-4463-A783-E1D4B68E278E}"/>
                </a:ext>
              </a:extLst>
            </p:cNvPr>
            <p:cNvSpPr>
              <a:spLocks/>
            </p:cNvSpPr>
            <p:nvPr/>
          </p:nvSpPr>
          <p:spPr bwMode="auto">
            <a:xfrm>
              <a:off x="5055540" y="3075864"/>
              <a:ext cx="861918" cy="677613"/>
            </a:xfrm>
            <a:custGeom>
              <a:avLst/>
              <a:gdLst>
                <a:gd name="T0" fmla="*/ 0 w 2800"/>
                <a:gd name="T1" fmla="*/ 29 h 2206"/>
                <a:gd name="T2" fmla="*/ 22 w 2800"/>
                <a:gd name="T3" fmla="*/ 73 h 2206"/>
                <a:gd name="T4" fmla="*/ 47 w 2800"/>
                <a:gd name="T5" fmla="*/ 86 h 2206"/>
                <a:gd name="T6" fmla="*/ 69 w 2800"/>
                <a:gd name="T7" fmla="*/ 98 h 2206"/>
                <a:gd name="T8" fmla="*/ 63 w 2800"/>
                <a:gd name="T9" fmla="*/ 115 h 2206"/>
                <a:gd name="T10" fmla="*/ 74 w 2800"/>
                <a:gd name="T11" fmla="*/ 146 h 2206"/>
                <a:gd name="T12" fmla="*/ 97 w 2800"/>
                <a:gd name="T13" fmla="*/ 160 h 2206"/>
                <a:gd name="T14" fmla="*/ 101 w 2800"/>
                <a:gd name="T15" fmla="*/ 211 h 2206"/>
                <a:gd name="T16" fmla="*/ 101 w 2800"/>
                <a:gd name="T17" fmla="*/ 271 h 2206"/>
                <a:gd name="T18" fmla="*/ 107 w 2800"/>
                <a:gd name="T19" fmla="*/ 324 h 2206"/>
                <a:gd name="T20" fmla="*/ 107 w 2800"/>
                <a:gd name="T21" fmla="*/ 359 h 2206"/>
                <a:gd name="T22" fmla="*/ 117 w 2800"/>
                <a:gd name="T23" fmla="*/ 385 h 2206"/>
                <a:gd name="T24" fmla="*/ 122 w 2800"/>
                <a:gd name="T25" fmla="*/ 409 h 2206"/>
                <a:gd name="T26" fmla="*/ 335 w 2800"/>
                <a:gd name="T27" fmla="*/ 382 h 2206"/>
                <a:gd name="T28" fmla="*/ 393 w 2800"/>
                <a:gd name="T29" fmla="*/ 376 h 2206"/>
                <a:gd name="T30" fmla="*/ 452 w 2800"/>
                <a:gd name="T31" fmla="*/ 364 h 2206"/>
                <a:gd name="T32" fmla="*/ 463 w 2800"/>
                <a:gd name="T33" fmla="*/ 375 h 2206"/>
                <a:gd name="T34" fmla="*/ 446 w 2800"/>
                <a:gd name="T35" fmla="*/ 398 h 2206"/>
                <a:gd name="T36" fmla="*/ 458 w 2800"/>
                <a:gd name="T37" fmla="*/ 409 h 2206"/>
                <a:gd name="T38" fmla="*/ 478 w 2800"/>
                <a:gd name="T39" fmla="*/ 418 h 2206"/>
                <a:gd name="T40" fmla="*/ 497 w 2800"/>
                <a:gd name="T41" fmla="*/ 409 h 2206"/>
                <a:gd name="T42" fmla="*/ 503 w 2800"/>
                <a:gd name="T43" fmla="*/ 398 h 2206"/>
                <a:gd name="T44" fmla="*/ 497 w 2800"/>
                <a:gd name="T45" fmla="*/ 381 h 2206"/>
                <a:gd name="T46" fmla="*/ 507 w 2800"/>
                <a:gd name="T47" fmla="*/ 363 h 2206"/>
                <a:gd name="T48" fmla="*/ 515 w 2800"/>
                <a:gd name="T49" fmla="*/ 347 h 2206"/>
                <a:gd name="T50" fmla="*/ 531 w 2800"/>
                <a:gd name="T51" fmla="*/ 339 h 2206"/>
                <a:gd name="T52" fmla="*/ 529 w 2800"/>
                <a:gd name="T53" fmla="*/ 324 h 2206"/>
                <a:gd name="T54" fmla="*/ 528 w 2800"/>
                <a:gd name="T55" fmla="*/ 306 h 2206"/>
                <a:gd name="T56" fmla="*/ 509 w 2800"/>
                <a:gd name="T57" fmla="*/ 296 h 2206"/>
                <a:gd name="T58" fmla="*/ 492 w 2800"/>
                <a:gd name="T59" fmla="*/ 273 h 2206"/>
                <a:gd name="T60" fmla="*/ 486 w 2800"/>
                <a:gd name="T61" fmla="*/ 244 h 2206"/>
                <a:gd name="T62" fmla="*/ 458 w 2800"/>
                <a:gd name="T63" fmla="*/ 222 h 2206"/>
                <a:gd name="T64" fmla="*/ 435 w 2800"/>
                <a:gd name="T65" fmla="*/ 210 h 2206"/>
                <a:gd name="T66" fmla="*/ 418 w 2800"/>
                <a:gd name="T67" fmla="*/ 187 h 2206"/>
                <a:gd name="T68" fmla="*/ 426 w 2800"/>
                <a:gd name="T69" fmla="*/ 166 h 2206"/>
                <a:gd name="T70" fmla="*/ 429 w 2800"/>
                <a:gd name="T71" fmla="*/ 142 h 2206"/>
                <a:gd name="T72" fmla="*/ 414 w 2800"/>
                <a:gd name="T73" fmla="*/ 133 h 2206"/>
                <a:gd name="T74" fmla="*/ 396 w 2800"/>
                <a:gd name="T75" fmla="*/ 128 h 2206"/>
                <a:gd name="T76" fmla="*/ 378 w 2800"/>
                <a:gd name="T77" fmla="*/ 114 h 2206"/>
                <a:gd name="T78" fmla="*/ 355 w 2800"/>
                <a:gd name="T79" fmla="*/ 85 h 2206"/>
                <a:gd name="T80" fmla="*/ 337 w 2800"/>
                <a:gd name="T81" fmla="*/ 74 h 2206"/>
                <a:gd name="T82" fmla="*/ 321 w 2800"/>
                <a:gd name="T83" fmla="*/ 51 h 2206"/>
                <a:gd name="T84" fmla="*/ 315 w 2800"/>
                <a:gd name="T85" fmla="*/ 21 h 2206"/>
                <a:gd name="T86" fmla="*/ 287 w 2800"/>
                <a:gd name="T87" fmla="*/ 0 h 2206"/>
                <a:gd name="T88" fmla="*/ 260 w 2800"/>
                <a:gd name="T89" fmla="*/ 4 h 2206"/>
                <a:gd name="T90" fmla="*/ 200 w 2800"/>
                <a:gd name="T91" fmla="*/ 15 h 2206"/>
                <a:gd name="T92" fmla="*/ 122 w 2800"/>
                <a:gd name="T93" fmla="*/ 22 h 2206"/>
                <a:gd name="T94" fmla="*/ 58 w 2800"/>
                <a:gd name="T95" fmla="*/ 26 h 2206"/>
                <a:gd name="T96" fmla="*/ 0 w 2800"/>
                <a:gd name="T97" fmla="*/ 29 h 22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00" h="2206">
                  <a:moveTo>
                    <a:pt x="0" y="152"/>
                  </a:moveTo>
                  <a:lnTo>
                    <a:pt x="118" y="387"/>
                  </a:lnTo>
                  <a:lnTo>
                    <a:pt x="247" y="452"/>
                  </a:lnTo>
                  <a:lnTo>
                    <a:pt x="363" y="518"/>
                  </a:lnTo>
                  <a:lnTo>
                    <a:pt x="333" y="608"/>
                  </a:lnTo>
                  <a:lnTo>
                    <a:pt x="388" y="771"/>
                  </a:lnTo>
                  <a:lnTo>
                    <a:pt x="513" y="845"/>
                  </a:lnTo>
                  <a:lnTo>
                    <a:pt x="535" y="1115"/>
                  </a:lnTo>
                  <a:lnTo>
                    <a:pt x="535" y="1431"/>
                  </a:lnTo>
                  <a:lnTo>
                    <a:pt x="562" y="1710"/>
                  </a:lnTo>
                  <a:lnTo>
                    <a:pt x="562" y="1895"/>
                  </a:lnTo>
                  <a:lnTo>
                    <a:pt x="618" y="2034"/>
                  </a:lnTo>
                  <a:lnTo>
                    <a:pt x="645" y="2160"/>
                  </a:lnTo>
                  <a:lnTo>
                    <a:pt x="1769" y="2014"/>
                  </a:lnTo>
                  <a:lnTo>
                    <a:pt x="2073" y="1982"/>
                  </a:lnTo>
                  <a:lnTo>
                    <a:pt x="2383" y="1920"/>
                  </a:lnTo>
                  <a:lnTo>
                    <a:pt x="2443" y="1980"/>
                  </a:lnTo>
                  <a:lnTo>
                    <a:pt x="2353" y="2100"/>
                  </a:lnTo>
                  <a:lnTo>
                    <a:pt x="2413" y="2160"/>
                  </a:lnTo>
                  <a:lnTo>
                    <a:pt x="2520" y="2206"/>
                  </a:lnTo>
                  <a:lnTo>
                    <a:pt x="2623" y="2160"/>
                  </a:lnTo>
                  <a:lnTo>
                    <a:pt x="2653" y="2100"/>
                  </a:lnTo>
                  <a:lnTo>
                    <a:pt x="2623" y="2010"/>
                  </a:lnTo>
                  <a:lnTo>
                    <a:pt x="2672" y="1918"/>
                  </a:lnTo>
                  <a:lnTo>
                    <a:pt x="2713" y="1830"/>
                  </a:lnTo>
                  <a:lnTo>
                    <a:pt x="2800" y="1790"/>
                  </a:lnTo>
                  <a:lnTo>
                    <a:pt x="2792" y="1710"/>
                  </a:lnTo>
                  <a:lnTo>
                    <a:pt x="2784" y="1614"/>
                  </a:lnTo>
                  <a:lnTo>
                    <a:pt x="2683" y="1560"/>
                  </a:lnTo>
                  <a:lnTo>
                    <a:pt x="2593" y="1440"/>
                  </a:lnTo>
                  <a:lnTo>
                    <a:pt x="2563" y="1290"/>
                  </a:lnTo>
                  <a:lnTo>
                    <a:pt x="2413" y="1170"/>
                  </a:lnTo>
                  <a:lnTo>
                    <a:pt x="2293" y="1110"/>
                  </a:lnTo>
                  <a:lnTo>
                    <a:pt x="2203" y="989"/>
                  </a:lnTo>
                  <a:lnTo>
                    <a:pt x="2248" y="878"/>
                  </a:lnTo>
                  <a:lnTo>
                    <a:pt x="2263" y="749"/>
                  </a:lnTo>
                  <a:lnTo>
                    <a:pt x="2184" y="702"/>
                  </a:lnTo>
                  <a:lnTo>
                    <a:pt x="2089" y="678"/>
                  </a:lnTo>
                  <a:lnTo>
                    <a:pt x="1994" y="599"/>
                  </a:lnTo>
                  <a:lnTo>
                    <a:pt x="1874" y="449"/>
                  </a:lnTo>
                  <a:lnTo>
                    <a:pt x="1777" y="390"/>
                  </a:lnTo>
                  <a:lnTo>
                    <a:pt x="1694" y="269"/>
                  </a:lnTo>
                  <a:lnTo>
                    <a:pt x="1659" y="110"/>
                  </a:lnTo>
                  <a:lnTo>
                    <a:pt x="1511" y="0"/>
                  </a:lnTo>
                  <a:lnTo>
                    <a:pt x="1373" y="23"/>
                  </a:lnTo>
                  <a:lnTo>
                    <a:pt x="1055" y="80"/>
                  </a:lnTo>
                  <a:lnTo>
                    <a:pt x="643" y="117"/>
                  </a:lnTo>
                  <a:lnTo>
                    <a:pt x="306" y="135"/>
                  </a:lnTo>
                  <a:lnTo>
                    <a:pt x="0" y="152"/>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5" name="Mississippi">
              <a:extLst>
                <a:ext uri="{FF2B5EF4-FFF2-40B4-BE49-F238E27FC236}">
                  <a16:creationId xmlns:a16="http://schemas.microsoft.com/office/drawing/2014/main" id="{33609F5B-03C1-4CBE-A7B1-09061D81DDD7}"/>
                </a:ext>
              </a:extLst>
            </p:cNvPr>
            <p:cNvSpPr>
              <a:spLocks/>
            </p:cNvSpPr>
            <p:nvPr/>
          </p:nvSpPr>
          <p:spPr bwMode="auto">
            <a:xfrm>
              <a:off x="5699950" y="3871816"/>
              <a:ext cx="431771" cy="748941"/>
            </a:xfrm>
            <a:custGeom>
              <a:avLst/>
              <a:gdLst>
                <a:gd name="T0" fmla="*/ 74 w 1400"/>
                <a:gd name="T1" fmla="*/ 16 h 2439"/>
                <a:gd name="T2" fmla="*/ 63 w 1400"/>
                <a:gd name="T3" fmla="*/ 36 h 2439"/>
                <a:gd name="T4" fmla="*/ 46 w 1400"/>
                <a:gd name="T5" fmla="*/ 82 h 2439"/>
                <a:gd name="T6" fmla="*/ 25 w 1400"/>
                <a:gd name="T7" fmla="*/ 110 h 2439"/>
                <a:gd name="T8" fmla="*/ 17 w 1400"/>
                <a:gd name="T9" fmla="*/ 147 h 2439"/>
                <a:gd name="T10" fmla="*/ 20 w 1400"/>
                <a:gd name="T11" fmla="*/ 200 h 2439"/>
                <a:gd name="T12" fmla="*/ 17 w 1400"/>
                <a:gd name="T13" fmla="*/ 231 h 2439"/>
                <a:gd name="T14" fmla="*/ 26 w 1400"/>
                <a:gd name="T15" fmla="*/ 252 h 2439"/>
                <a:gd name="T16" fmla="*/ 34 w 1400"/>
                <a:gd name="T17" fmla="*/ 265 h 2439"/>
                <a:gd name="T18" fmla="*/ 29 w 1400"/>
                <a:gd name="T19" fmla="*/ 279 h 2439"/>
                <a:gd name="T20" fmla="*/ 34 w 1400"/>
                <a:gd name="T21" fmla="*/ 293 h 2439"/>
                <a:gd name="T22" fmla="*/ 23 w 1400"/>
                <a:gd name="T23" fmla="*/ 311 h 2439"/>
                <a:gd name="T24" fmla="*/ 23 w 1400"/>
                <a:gd name="T25" fmla="*/ 333 h 2439"/>
                <a:gd name="T26" fmla="*/ 5 w 1400"/>
                <a:gd name="T27" fmla="*/ 359 h 2439"/>
                <a:gd name="T28" fmla="*/ 0 w 1400"/>
                <a:gd name="T29" fmla="*/ 384 h 2439"/>
                <a:gd name="T30" fmla="*/ 1 w 1400"/>
                <a:gd name="T31" fmla="*/ 407 h 2439"/>
                <a:gd name="T32" fmla="*/ 84 w 1400"/>
                <a:gd name="T33" fmla="*/ 407 h 2439"/>
                <a:gd name="T34" fmla="*/ 111 w 1400"/>
                <a:gd name="T35" fmla="*/ 402 h 2439"/>
                <a:gd name="T36" fmla="*/ 139 w 1400"/>
                <a:gd name="T37" fmla="*/ 397 h 2439"/>
                <a:gd name="T38" fmla="*/ 154 w 1400"/>
                <a:gd name="T39" fmla="*/ 401 h 2439"/>
                <a:gd name="T40" fmla="*/ 151 w 1400"/>
                <a:gd name="T41" fmla="*/ 421 h 2439"/>
                <a:gd name="T42" fmla="*/ 161 w 1400"/>
                <a:gd name="T43" fmla="*/ 446 h 2439"/>
                <a:gd name="T44" fmla="*/ 173 w 1400"/>
                <a:gd name="T45" fmla="*/ 462 h 2439"/>
                <a:gd name="T46" fmla="*/ 218 w 1400"/>
                <a:gd name="T47" fmla="*/ 437 h 2439"/>
                <a:gd name="T48" fmla="*/ 258 w 1400"/>
                <a:gd name="T49" fmla="*/ 437 h 2439"/>
                <a:gd name="T50" fmla="*/ 264 w 1400"/>
                <a:gd name="T51" fmla="*/ 426 h 2439"/>
                <a:gd name="T52" fmla="*/ 266 w 1400"/>
                <a:gd name="T53" fmla="*/ 386 h 2439"/>
                <a:gd name="T54" fmla="*/ 259 w 1400"/>
                <a:gd name="T55" fmla="*/ 336 h 2439"/>
                <a:gd name="T56" fmla="*/ 252 w 1400"/>
                <a:gd name="T57" fmla="*/ 278 h 2439"/>
                <a:gd name="T58" fmla="*/ 243 w 1400"/>
                <a:gd name="T59" fmla="*/ 159 h 2439"/>
                <a:gd name="T60" fmla="*/ 235 w 1400"/>
                <a:gd name="T61" fmla="*/ 96 h 2439"/>
                <a:gd name="T62" fmla="*/ 236 w 1400"/>
                <a:gd name="T63" fmla="*/ 52 h 2439"/>
                <a:gd name="T64" fmla="*/ 218 w 1400"/>
                <a:gd name="T65" fmla="*/ 0 h 2439"/>
                <a:gd name="T66" fmla="*/ 188 w 1400"/>
                <a:gd name="T67" fmla="*/ 1 h 2439"/>
                <a:gd name="T68" fmla="*/ 171 w 1400"/>
                <a:gd name="T69" fmla="*/ 1 h 2439"/>
                <a:gd name="T70" fmla="*/ 149 w 1400"/>
                <a:gd name="T71" fmla="*/ 6 h 2439"/>
                <a:gd name="T72" fmla="*/ 118 w 1400"/>
                <a:gd name="T73" fmla="*/ 8 h 2439"/>
                <a:gd name="T74" fmla="*/ 84 w 1400"/>
                <a:gd name="T75" fmla="*/ 15 h 2439"/>
                <a:gd name="T76" fmla="*/ 74 w 1400"/>
                <a:gd name="T77" fmla="*/ 16 h 24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400" h="2439">
                  <a:moveTo>
                    <a:pt x="390" y="83"/>
                  </a:moveTo>
                  <a:lnTo>
                    <a:pt x="330" y="189"/>
                  </a:lnTo>
                  <a:lnTo>
                    <a:pt x="241" y="431"/>
                  </a:lnTo>
                  <a:lnTo>
                    <a:pt x="129" y="582"/>
                  </a:lnTo>
                  <a:lnTo>
                    <a:pt x="87" y="774"/>
                  </a:lnTo>
                  <a:lnTo>
                    <a:pt x="106" y="1056"/>
                  </a:lnTo>
                  <a:lnTo>
                    <a:pt x="90" y="1221"/>
                  </a:lnTo>
                  <a:lnTo>
                    <a:pt x="139" y="1329"/>
                  </a:lnTo>
                  <a:lnTo>
                    <a:pt x="180" y="1398"/>
                  </a:lnTo>
                  <a:lnTo>
                    <a:pt x="151" y="1472"/>
                  </a:lnTo>
                  <a:lnTo>
                    <a:pt x="180" y="1548"/>
                  </a:lnTo>
                  <a:lnTo>
                    <a:pt x="120" y="1640"/>
                  </a:lnTo>
                  <a:lnTo>
                    <a:pt x="121" y="1758"/>
                  </a:lnTo>
                  <a:lnTo>
                    <a:pt x="25" y="1893"/>
                  </a:lnTo>
                  <a:lnTo>
                    <a:pt x="0" y="2027"/>
                  </a:lnTo>
                  <a:lnTo>
                    <a:pt x="3" y="2147"/>
                  </a:lnTo>
                  <a:lnTo>
                    <a:pt x="444" y="2151"/>
                  </a:lnTo>
                  <a:lnTo>
                    <a:pt x="585" y="2121"/>
                  </a:lnTo>
                  <a:lnTo>
                    <a:pt x="732" y="2097"/>
                  </a:lnTo>
                  <a:lnTo>
                    <a:pt x="811" y="2117"/>
                  </a:lnTo>
                  <a:lnTo>
                    <a:pt x="793" y="2223"/>
                  </a:lnTo>
                  <a:lnTo>
                    <a:pt x="847" y="2357"/>
                  </a:lnTo>
                  <a:lnTo>
                    <a:pt x="910" y="2439"/>
                  </a:lnTo>
                  <a:lnTo>
                    <a:pt x="1148" y="2309"/>
                  </a:lnTo>
                  <a:lnTo>
                    <a:pt x="1358" y="2309"/>
                  </a:lnTo>
                  <a:lnTo>
                    <a:pt x="1388" y="2249"/>
                  </a:lnTo>
                  <a:lnTo>
                    <a:pt x="1400" y="2037"/>
                  </a:lnTo>
                  <a:lnTo>
                    <a:pt x="1363" y="1772"/>
                  </a:lnTo>
                  <a:lnTo>
                    <a:pt x="1327" y="1470"/>
                  </a:lnTo>
                  <a:lnTo>
                    <a:pt x="1281" y="839"/>
                  </a:lnTo>
                  <a:lnTo>
                    <a:pt x="1238" y="509"/>
                  </a:lnTo>
                  <a:lnTo>
                    <a:pt x="1244" y="272"/>
                  </a:lnTo>
                  <a:lnTo>
                    <a:pt x="1146" y="0"/>
                  </a:lnTo>
                  <a:lnTo>
                    <a:pt x="988" y="5"/>
                  </a:lnTo>
                  <a:lnTo>
                    <a:pt x="900" y="6"/>
                  </a:lnTo>
                  <a:lnTo>
                    <a:pt x="786" y="30"/>
                  </a:lnTo>
                  <a:lnTo>
                    <a:pt x="621" y="42"/>
                  </a:lnTo>
                  <a:lnTo>
                    <a:pt x="444" y="77"/>
                  </a:lnTo>
                  <a:lnTo>
                    <a:pt x="390" y="83"/>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6" name="Minnesota">
              <a:extLst>
                <a:ext uri="{FF2B5EF4-FFF2-40B4-BE49-F238E27FC236}">
                  <a16:creationId xmlns:a16="http://schemas.microsoft.com/office/drawing/2014/main" id="{8B3A8132-DA00-499E-BD6A-ABE793F7D992}"/>
                </a:ext>
              </a:extLst>
            </p:cNvPr>
            <p:cNvSpPr>
              <a:spLocks/>
            </p:cNvSpPr>
            <p:nvPr/>
          </p:nvSpPr>
          <p:spPr bwMode="auto">
            <a:xfrm>
              <a:off x="4813683" y="1770891"/>
              <a:ext cx="801861" cy="915912"/>
            </a:xfrm>
            <a:custGeom>
              <a:avLst/>
              <a:gdLst>
                <a:gd name="T0" fmla="*/ 0 w 2604"/>
                <a:gd name="T1" fmla="*/ 45 h 2977"/>
                <a:gd name="T2" fmla="*/ 31 w 2604"/>
                <a:gd name="T3" fmla="*/ 46 h 2977"/>
                <a:gd name="T4" fmla="*/ 64 w 2604"/>
                <a:gd name="T5" fmla="*/ 43 h 2977"/>
                <a:gd name="T6" fmla="*/ 91 w 2604"/>
                <a:gd name="T7" fmla="*/ 46 h 2977"/>
                <a:gd name="T8" fmla="*/ 117 w 2604"/>
                <a:gd name="T9" fmla="*/ 40 h 2977"/>
                <a:gd name="T10" fmla="*/ 117 w 2604"/>
                <a:gd name="T11" fmla="*/ 0 h 2977"/>
                <a:gd name="T12" fmla="*/ 137 w 2604"/>
                <a:gd name="T13" fmla="*/ 5 h 2977"/>
                <a:gd name="T14" fmla="*/ 125 w 2604"/>
                <a:gd name="T15" fmla="*/ 25 h 2977"/>
                <a:gd name="T16" fmla="*/ 134 w 2604"/>
                <a:gd name="T17" fmla="*/ 40 h 2977"/>
                <a:gd name="T18" fmla="*/ 163 w 2604"/>
                <a:gd name="T19" fmla="*/ 51 h 2977"/>
                <a:gd name="T20" fmla="*/ 184 w 2604"/>
                <a:gd name="T21" fmla="*/ 61 h 2977"/>
                <a:gd name="T22" fmla="*/ 225 w 2604"/>
                <a:gd name="T23" fmla="*/ 68 h 2977"/>
                <a:gd name="T24" fmla="*/ 265 w 2604"/>
                <a:gd name="T25" fmla="*/ 68 h 2977"/>
                <a:gd name="T26" fmla="*/ 282 w 2604"/>
                <a:gd name="T27" fmla="*/ 57 h 2977"/>
                <a:gd name="T28" fmla="*/ 305 w 2604"/>
                <a:gd name="T29" fmla="*/ 74 h 2977"/>
                <a:gd name="T30" fmla="*/ 339 w 2604"/>
                <a:gd name="T31" fmla="*/ 80 h 2977"/>
                <a:gd name="T32" fmla="*/ 373 w 2604"/>
                <a:gd name="T33" fmla="*/ 97 h 2977"/>
                <a:gd name="T34" fmla="*/ 407 w 2604"/>
                <a:gd name="T35" fmla="*/ 85 h 2977"/>
                <a:gd name="T36" fmla="*/ 419 w 2604"/>
                <a:gd name="T37" fmla="*/ 93 h 2977"/>
                <a:gd name="T38" fmla="*/ 447 w 2604"/>
                <a:gd name="T39" fmla="*/ 91 h 2977"/>
                <a:gd name="T40" fmla="*/ 469 w 2604"/>
                <a:gd name="T41" fmla="*/ 91 h 2977"/>
                <a:gd name="T42" fmla="*/ 494 w 2604"/>
                <a:gd name="T43" fmla="*/ 90 h 2977"/>
                <a:gd name="T44" fmla="*/ 492 w 2604"/>
                <a:gd name="T45" fmla="*/ 94 h 2977"/>
                <a:gd name="T46" fmla="*/ 428 w 2604"/>
                <a:gd name="T47" fmla="*/ 136 h 2977"/>
                <a:gd name="T48" fmla="*/ 402 w 2604"/>
                <a:gd name="T49" fmla="*/ 160 h 2977"/>
                <a:gd name="T50" fmla="*/ 390 w 2604"/>
                <a:gd name="T51" fmla="*/ 188 h 2977"/>
                <a:gd name="T52" fmla="*/ 351 w 2604"/>
                <a:gd name="T53" fmla="*/ 216 h 2977"/>
                <a:gd name="T54" fmla="*/ 328 w 2604"/>
                <a:gd name="T55" fmla="*/ 245 h 2977"/>
                <a:gd name="T56" fmla="*/ 339 w 2604"/>
                <a:gd name="T57" fmla="*/ 279 h 2977"/>
                <a:gd name="T58" fmla="*/ 319 w 2604"/>
                <a:gd name="T59" fmla="*/ 307 h 2977"/>
                <a:gd name="T60" fmla="*/ 299 w 2604"/>
                <a:gd name="T61" fmla="*/ 330 h 2977"/>
                <a:gd name="T62" fmla="*/ 322 w 2604"/>
                <a:gd name="T63" fmla="*/ 359 h 2977"/>
                <a:gd name="T64" fmla="*/ 319 w 2604"/>
                <a:gd name="T65" fmla="*/ 400 h 2977"/>
                <a:gd name="T66" fmla="*/ 311 w 2604"/>
                <a:gd name="T67" fmla="*/ 421 h 2977"/>
                <a:gd name="T68" fmla="*/ 330 w 2604"/>
                <a:gd name="T69" fmla="*/ 430 h 2977"/>
                <a:gd name="T70" fmla="*/ 356 w 2604"/>
                <a:gd name="T71" fmla="*/ 427 h 2977"/>
                <a:gd name="T72" fmla="*/ 393 w 2604"/>
                <a:gd name="T73" fmla="*/ 460 h 2977"/>
                <a:gd name="T74" fmla="*/ 453 w 2604"/>
                <a:gd name="T75" fmla="*/ 501 h 2977"/>
                <a:gd name="T76" fmla="*/ 442 w 2604"/>
                <a:gd name="T77" fmla="*/ 530 h 2977"/>
                <a:gd name="T78" fmla="*/ 75 w 2604"/>
                <a:gd name="T79" fmla="*/ 565 h 2977"/>
                <a:gd name="T80" fmla="*/ 80 w 2604"/>
                <a:gd name="T81" fmla="*/ 513 h 2977"/>
                <a:gd name="T82" fmla="*/ 73 w 2604"/>
                <a:gd name="T83" fmla="*/ 403 h 2977"/>
                <a:gd name="T84" fmla="*/ 49 w 2604"/>
                <a:gd name="T85" fmla="*/ 374 h 2977"/>
                <a:gd name="T86" fmla="*/ 56 w 2604"/>
                <a:gd name="T87" fmla="*/ 353 h 2977"/>
                <a:gd name="T88" fmla="*/ 53 w 2604"/>
                <a:gd name="T89" fmla="*/ 330 h 2977"/>
                <a:gd name="T90" fmla="*/ 43 w 2604"/>
                <a:gd name="T91" fmla="*/ 263 h 2977"/>
                <a:gd name="T92" fmla="*/ 34 w 2604"/>
                <a:gd name="T93" fmla="*/ 176 h 2977"/>
                <a:gd name="T94" fmla="*/ 11 w 2604"/>
                <a:gd name="T95" fmla="*/ 145 h 2977"/>
                <a:gd name="T96" fmla="*/ 5 w 2604"/>
                <a:gd name="T97" fmla="*/ 106 h 2977"/>
                <a:gd name="T98" fmla="*/ 0 w 2604"/>
                <a:gd name="T99" fmla="*/ 45 h 29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604" h="2977">
                  <a:moveTo>
                    <a:pt x="0" y="239"/>
                  </a:moveTo>
                  <a:lnTo>
                    <a:pt x="161" y="242"/>
                  </a:lnTo>
                  <a:lnTo>
                    <a:pt x="337" y="226"/>
                  </a:lnTo>
                  <a:lnTo>
                    <a:pt x="481" y="242"/>
                  </a:lnTo>
                  <a:lnTo>
                    <a:pt x="617" y="210"/>
                  </a:lnTo>
                  <a:lnTo>
                    <a:pt x="617" y="0"/>
                  </a:lnTo>
                  <a:lnTo>
                    <a:pt x="721" y="26"/>
                  </a:lnTo>
                  <a:lnTo>
                    <a:pt x="657" y="130"/>
                  </a:lnTo>
                  <a:lnTo>
                    <a:pt x="705" y="210"/>
                  </a:lnTo>
                  <a:lnTo>
                    <a:pt x="857" y="270"/>
                  </a:lnTo>
                  <a:lnTo>
                    <a:pt x="969" y="322"/>
                  </a:lnTo>
                  <a:lnTo>
                    <a:pt x="1187" y="360"/>
                  </a:lnTo>
                  <a:lnTo>
                    <a:pt x="1398" y="360"/>
                  </a:lnTo>
                  <a:lnTo>
                    <a:pt x="1488" y="300"/>
                  </a:lnTo>
                  <a:lnTo>
                    <a:pt x="1608" y="390"/>
                  </a:lnTo>
                  <a:lnTo>
                    <a:pt x="1788" y="420"/>
                  </a:lnTo>
                  <a:lnTo>
                    <a:pt x="1968" y="510"/>
                  </a:lnTo>
                  <a:lnTo>
                    <a:pt x="2148" y="450"/>
                  </a:lnTo>
                  <a:lnTo>
                    <a:pt x="2209" y="490"/>
                  </a:lnTo>
                  <a:lnTo>
                    <a:pt x="2358" y="480"/>
                  </a:lnTo>
                  <a:lnTo>
                    <a:pt x="2473" y="482"/>
                  </a:lnTo>
                  <a:lnTo>
                    <a:pt x="2604" y="476"/>
                  </a:lnTo>
                  <a:lnTo>
                    <a:pt x="2596" y="497"/>
                  </a:lnTo>
                  <a:lnTo>
                    <a:pt x="2257" y="714"/>
                  </a:lnTo>
                  <a:lnTo>
                    <a:pt x="2121" y="842"/>
                  </a:lnTo>
                  <a:lnTo>
                    <a:pt x="2058" y="990"/>
                  </a:lnTo>
                  <a:lnTo>
                    <a:pt x="1848" y="1140"/>
                  </a:lnTo>
                  <a:lnTo>
                    <a:pt x="1728" y="1290"/>
                  </a:lnTo>
                  <a:lnTo>
                    <a:pt x="1788" y="1470"/>
                  </a:lnTo>
                  <a:lnTo>
                    <a:pt x="1681" y="1618"/>
                  </a:lnTo>
                  <a:lnTo>
                    <a:pt x="1578" y="1740"/>
                  </a:lnTo>
                  <a:lnTo>
                    <a:pt x="1698" y="1890"/>
                  </a:lnTo>
                  <a:lnTo>
                    <a:pt x="1681" y="2106"/>
                  </a:lnTo>
                  <a:lnTo>
                    <a:pt x="1638" y="2220"/>
                  </a:lnTo>
                  <a:lnTo>
                    <a:pt x="1737" y="2266"/>
                  </a:lnTo>
                  <a:lnTo>
                    <a:pt x="1878" y="2250"/>
                  </a:lnTo>
                  <a:lnTo>
                    <a:pt x="2073" y="2426"/>
                  </a:lnTo>
                  <a:lnTo>
                    <a:pt x="2388" y="2640"/>
                  </a:lnTo>
                  <a:lnTo>
                    <a:pt x="2329" y="2794"/>
                  </a:lnTo>
                  <a:lnTo>
                    <a:pt x="394" y="2977"/>
                  </a:lnTo>
                  <a:lnTo>
                    <a:pt x="421" y="2701"/>
                  </a:lnTo>
                  <a:lnTo>
                    <a:pt x="385" y="2123"/>
                  </a:lnTo>
                  <a:lnTo>
                    <a:pt x="256" y="1969"/>
                  </a:lnTo>
                  <a:lnTo>
                    <a:pt x="294" y="1862"/>
                  </a:lnTo>
                  <a:lnTo>
                    <a:pt x="282" y="1741"/>
                  </a:lnTo>
                  <a:lnTo>
                    <a:pt x="229" y="1387"/>
                  </a:lnTo>
                  <a:lnTo>
                    <a:pt x="181" y="928"/>
                  </a:lnTo>
                  <a:lnTo>
                    <a:pt x="60" y="763"/>
                  </a:lnTo>
                  <a:lnTo>
                    <a:pt x="25" y="556"/>
                  </a:lnTo>
                  <a:lnTo>
                    <a:pt x="0" y="239"/>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17" name="Michigan">
              <a:extLst>
                <a:ext uri="{FF2B5EF4-FFF2-40B4-BE49-F238E27FC236}">
                  <a16:creationId xmlns:a16="http://schemas.microsoft.com/office/drawing/2014/main" id="{C77FD254-0681-462E-861E-053AD79E6D80}"/>
                </a:ext>
              </a:extLst>
            </p:cNvPr>
            <p:cNvSpPr>
              <a:spLocks/>
            </p:cNvSpPr>
            <p:nvPr/>
          </p:nvSpPr>
          <p:spPr bwMode="auto">
            <a:xfrm>
              <a:off x="6044068" y="2155088"/>
              <a:ext cx="486960" cy="627360"/>
            </a:xfrm>
            <a:custGeom>
              <a:avLst/>
              <a:gdLst>
                <a:gd name="T0" fmla="*/ 96 w 1586"/>
                <a:gd name="T1" fmla="*/ 0 h 2040"/>
                <a:gd name="T2" fmla="*/ 74 w 1586"/>
                <a:gd name="T3" fmla="*/ 9 h 2040"/>
                <a:gd name="T4" fmla="*/ 70 w 1586"/>
                <a:gd name="T5" fmla="*/ 25 h 2040"/>
                <a:gd name="T6" fmla="*/ 82 w 1586"/>
                <a:gd name="T7" fmla="*/ 39 h 2040"/>
                <a:gd name="T8" fmla="*/ 69 w 1586"/>
                <a:gd name="T9" fmla="*/ 56 h 2040"/>
                <a:gd name="T10" fmla="*/ 73 w 1586"/>
                <a:gd name="T11" fmla="*/ 72 h 2040"/>
                <a:gd name="T12" fmla="*/ 63 w 1586"/>
                <a:gd name="T13" fmla="*/ 89 h 2040"/>
                <a:gd name="T14" fmla="*/ 50 w 1586"/>
                <a:gd name="T15" fmla="*/ 79 h 2040"/>
                <a:gd name="T16" fmla="*/ 42 w 1586"/>
                <a:gd name="T17" fmla="*/ 63 h 2040"/>
                <a:gd name="T18" fmla="*/ 24 w 1586"/>
                <a:gd name="T19" fmla="*/ 88 h 2040"/>
                <a:gd name="T20" fmla="*/ 13 w 1586"/>
                <a:gd name="T21" fmla="*/ 91 h 2040"/>
                <a:gd name="T22" fmla="*/ 5 w 1586"/>
                <a:gd name="T23" fmla="*/ 123 h 2040"/>
                <a:gd name="T24" fmla="*/ 13 w 1586"/>
                <a:gd name="T25" fmla="*/ 142 h 2040"/>
                <a:gd name="T26" fmla="*/ 0 w 1586"/>
                <a:gd name="T27" fmla="*/ 168 h 2040"/>
                <a:gd name="T28" fmla="*/ 7 w 1586"/>
                <a:gd name="T29" fmla="*/ 186 h 2040"/>
                <a:gd name="T30" fmla="*/ 12 w 1586"/>
                <a:gd name="T31" fmla="*/ 213 h 2040"/>
                <a:gd name="T32" fmla="*/ 34 w 1586"/>
                <a:gd name="T33" fmla="*/ 241 h 2040"/>
                <a:gd name="T34" fmla="*/ 40 w 1586"/>
                <a:gd name="T35" fmla="*/ 271 h 2040"/>
                <a:gd name="T36" fmla="*/ 45 w 1586"/>
                <a:gd name="T37" fmla="*/ 300 h 2040"/>
                <a:gd name="T38" fmla="*/ 26 w 1586"/>
                <a:gd name="T39" fmla="*/ 387 h 2040"/>
                <a:gd name="T40" fmla="*/ 58 w 1586"/>
                <a:gd name="T41" fmla="*/ 382 h 2040"/>
                <a:gd name="T42" fmla="*/ 145 w 1586"/>
                <a:gd name="T43" fmla="*/ 365 h 2040"/>
                <a:gd name="T44" fmla="*/ 161 w 1586"/>
                <a:gd name="T45" fmla="*/ 376 h 2040"/>
                <a:gd name="T46" fmla="*/ 184 w 1586"/>
                <a:gd name="T47" fmla="*/ 361 h 2040"/>
                <a:gd name="T48" fmla="*/ 221 w 1586"/>
                <a:gd name="T49" fmla="*/ 359 h 2040"/>
                <a:gd name="T50" fmla="*/ 221 w 1586"/>
                <a:gd name="T51" fmla="*/ 352 h 2040"/>
                <a:gd name="T52" fmla="*/ 257 w 1586"/>
                <a:gd name="T53" fmla="*/ 349 h 2040"/>
                <a:gd name="T54" fmla="*/ 266 w 1586"/>
                <a:gd name="T55" fmla="*/ 332 h 2040"/>
                <a:gd name="T56" fmla="*/ 276 w 1586"/>
                <a:gd name="T57" fmla="*/ 323 h 2040"/>
                <a:gd name="T58" fmla="*/ 277 w 1586"/>
                <a:gd name="T59" fmla="*/ 313 h 2040"/>
                <a:gd name="T60" fmla="*/ 267 w 1586"/>
                <a:gd name="T61" fmla="*/ 308 h 2040"/>
                <a:gd name="T62" fmla="*/ 278 w 1586"/>
                <a:gd name="T63" fmla="*/ 278 h 2040"/>
                <a:gd name="T64" fmla="*/ 292 w 1586"/>
                <a:gd name="T65" fmla="*/ 266 h 2040"/>
                <a:gd name="T66" fmla="*/ 298 w 1586"/>
                <a:gd name="T67" fmla="*/ 246 h 2040"/>
                <a:gd name="T68" fmla="*/ 300 w 1586"/>
                <a:gd name="T69" fmla="*/ 201 h 2040"/>
                <a:gd name="T70" fmla="*/ 284 w 1586"/>
                <a:gd name="T71" fmla="*/ 171 h 2040"/>
                <a:gd name="T72" fmla="*/ 272 w 1586"/>
                <a:gd name="T73" fmla="*/ 140 h 2040"/>
                <a:gd name="T74" fmla="*/ 250 w 1586"/>
                <a:gd name="T75" fmla="*/ 132 h 2040"/>
                <a:gd name="T76" fmla="*/ 230 w 1586"/>
                <a:gd name="T77" fmla="*/ 134 h 2040"/>
                <a:gd name="T78" fmla="*/ 221 w 1586"/>
                <a:gd name="T79" fmla="*/ 149 h 2040"/>
                <a:gd name="T80" fmla="*/ 215 w 1586"/>
                <a:gd name="T81" fmla="*/ 168 h 2040"/>
                <a:gd name="T82" fmla="*/ 197 w 1586"/>
                <a:gd name="T83" fmla="*/ 174 h 2040"/>
                <a:gd name="T84" fmla="*/ 180 w 1586"/>
                <a:gd name="T85" fmla="*/ 159 h 2040"/>
                <a:gd name="T86" fmla="*/ 193 w 1586"/>
                <a:gd name="T87" fmla="*/ 143 h 2040"/>
                <a:gd name="T88" fmla="*/ 201 w 1586"/>
                <a:gd name="T89" fmla="*/ 126 h 2040"/>
                <a:gd name="T90" fmla="*/ 209 w 1586"/>
                <a:gd name="T91" fmla="*/ 94 h 2040"/>
                <a:gd name="T92" fmla="*/ 201 w 1586"/>
                <a:gd name="T93" fmla="*/ 66 h 2040"/>
                <a:gd name="T94" fmla="*/ 187 w 1586"/>
                <a:gd name="T95" fmla="*/ 47 h 2040"/>
                <a:gd name="T96" fmla="*/ 197 w 1586"/>
                <a:gd name="T97" fmla="*/ 30 h 2040"/>
                <a:gd name="T98" fmla="*/ 162 w 1586"/>
                <a:gd name="T99" fmla="*/ 15 h 2040"/>
                <a:gd name="T100" fmla="*/ 134 w 1586"/>
                <a:gd name="T101" fmla="*/ 9 h 2040"/>
                <a:gd name="T102" fmla="*/ 114 w 1586"/>
                <a:gd name="T103" fmla="*/ 7 h 2040"/>
                <a:gd name="T104" fmla="*/ 96 w 1586"/>
                <a:gd name="T105" fmla="*/ 0 h 20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86" h="2040">
                  <a:moveTo>
                    <a:pt x="506" y="0"/>
                  </a:moveTo>
                  <a:lnTo>
                    <a:pt x="392" y="48"/>
                  </a:lnTo>
                  <a:lnTo>
                    <a:pt x="368" y="132"/>
                  </a:lnTo>
                  <a:lnTo>
                    <a:pt x="434" y="204"/>
                  </a:lnTo>
                  <a:lnTo>
                    <a:pt x="363" y="293"/>
                  </a:lnTo>
                  <a:lnTo>
                    <a:pt x="386" y="378"/>
                  </a:lnTo>
                  <a:lnTo>
                    <a:pt x="332" y="468"/>
                  </a:lnTo>
                  <a:lnTo>
                    <a:pt x="266" y="414"/>
                  </a:lnTo>
                  <a:lnTo>
                    <a:pt x="224" y="330"/>
                  </a:lnTo>
                  <a:lnTo>
                    <a:pt x="128" y="462"/>
                  </a:lnTo>
                  <a:lnTo>
                    <a:pt x="68" y="480"/>
                  </a:lnTo>
                  <a:lnTo>
                    <a:pt x="26" y="648"/>
                  </a:lnTo>
                  <a:lnTo>
                    <a:pt x="68" y="750"/>
                  </a:lnTo>
                  <a:lnTo>
                    <a:pt x="0" y="883"/>
                  </a:lnTo>
                  <a:lnTo>
                    <a:pt x="38" y="978"/>
                  </a:lnTo>
                  <a:lnTo>
                    <a:pt x="62" y="1122"/>
                  </a:lnTo>
                  <a:lnTo>
                    <a:pt x="182" y="1272"/>
                  </a:lnTo>
                  <a:lnTo>
                    <a:pt x="212" y="1428"/>
                  </a:lnTo>
                  <a:lnTo>
                    <a:pt x="236" y="1584"/>
                  </a:lnTo>
                  <a:lnTo>
                    <a:pt x="137" y="2040"/>
                  </a:lnTo>
                  <a:lnTo>
                    <a:pt x="304" y="2013"/>
                  </a:lnTo>
                  <a:lnTo>
                    <a:pt x="766" y="1926"/>
                  </a:lnTo>
                  <a:lnTo>
                    <a:pt x="851" y="1983"/>
                  </a:lnTo>
                  <a:lnTo>
                    <a:pt x="973" y="1905"/>
                  </a:lnTo>
                  <a:lnTo>
                    <a:pt x="1166" y="1895"/>
                  </a:lnTo>
                  <a:lnTo>
                    <a:pt x="1166" y="1857"/>
                  </a:lnTo>
                  <a:lnTo>
                    <a:pt x="1360" y="1841"/>
                  </a:lnTo>
                  <a:lnTo>
                    <a:pt x="1406" y="1752"/>
                  </a:lnTo>
                  <a:lnTo>
                    <a:pt x="1460" y="1704"/>
                  </a:lnTo>
                  <a:lnTo>
                    <a:pt x="1466" y="1650"/>
                  </a:lnTo>
                  <a:lnTo>
                    <a:pt x="1409" y="1626"/>
                  </a:lnTo>
                  <a:lnTo>
                    <a:pt x="1472" y="1464"/>
                  </a:lnTo>
                  <a:lnTo>
                    <a:pt x="1544" y="1404"/>
                  </a:lnTo>
                  <a:lnTo>
                    <a:pt x="1574" y="1296"/>
                  </a:lnTo>
                  <a:lnTo>
                    <a:pt x="1586" y="1062"/>
                  </a:lnTo>
                  <a:lnTo>
                    <a:pt x="1502" y="900"/>
                  </a:lnTo>
                  <a:lnTo>
                    <a:pt x="1436" y="738"/>
                  </a:lnTo>
                  <a:lnTo>
                    <a:pt x="1322" y="696"/>
                  </a:lnTo>
                  <a:lnTo>
                    <a:pt x="1214" y="708"/>
                  </a:lnTo>
                  <a:lnTo>
                    <a:pt x="1166" y="786"/>
                  </a:lnTo>
                  <a:lnTo>
                    <a:pt x="1136" y="888"/>
                  </a:lnTo>
                  <a:lnTo>
                    <a:pt x="1040" y="918"/>
                  </a:lnTo>
                  <a:lnTo>
                    <a:pt x="952" y="837"/>
                  </a:lnTo>
                  <a:lnTo>
                    <a:pt x="1022" y="756"/>
                  </a:lnTo>
                  <a:lnTo>
                    <a:pt x="1064" y="666"/>
                  </a:lnTo>
                  <a:lnTo>
                    <a:pt x="1106" y="498"/>
                  </a:lnTo>
                  <a:lnTo>
                    <a:pt x="1064" y="348"/>
                  </a:lnTo>
                  <a:lnTo>
                    <a:pt x="986" y="246"/>
                  </a:lnTo>
                  <a:lnTo>
                    <a:pt x="1040" y="156"/>
                  </a:lnTo>
                  <a:lnTo>
                    <a:pt x="854" y="78"/>
                  </a:lnTo>
                  <a:lnTo>
                    <a:pt x="710" y="48"/>
                  </a:lnTo>
                  <a:lnTo>
                    <a:pt x="602" y="36"/>
                  </a:lnTo>
                  <a:lnTo>
                    <a:pt x="506" y="0"/>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8" name="Massachusetts">
              <a:extLst>
                <a:ext uri="{FF2B5EF4-FFF2-40B4-BE49-F238E27FC236}">
                  <a16:creationId xmlns:a16="http://schemas.microsoft.com/office/drawing/2014/main" id="{17574997-853F-4A6F-AC6A-C2AC641C9D43}"/>
                </a:ext>
              </a:extLst>
            </p:cNvPr>
            <p:cNvSpPr>
              <a:spLocks/>
            </p:cNvSpPr>
            <p:nvPr/>
          </p:nvSpPr>
          <p:spPr bwMode="auto">
            <a:xfrm>
              <a:off x="7545527" y="2069170"/>
              <a:ext cx="423655" cy="260995"/>
            </a:xfrm>
            <a:custGeom>
              <a:avLst/>
              <a:gdLst>
                <a:gd name="T0" fmla="*/ 142 w 1383"/>
                <a:gd name="T1" fmla="*/ 17 h 850"/>
                <a:gd name="T2" fmla="*/ 131 w 1383"/>
                <a:gd name="T3" fmla="*/ 40 h 850"/>
                <a:gd name="T4" fmla="*/ 53 w 1383"/>
                <a:gd name="T5" fmla="*/ 64 h 850"/>
                <a:gd name="T6" fmla="*/ 0 w 1383"/>
                <a:gd name="T7" fmla="*/ 83 h 850"/>
                <a:gd name="T8" fmla="*/ 6 w 1383"/>
                <a:gd name="T9" fmla="*/ 122 h 850"/>
                <a:gd name="T10" fmla="*/ 11 w 1383"/>
                <a:gd name="T11" fmla="*/ 161 h 850"/>
                <a:gd name="T12" fmla="*/ 113 w 1383"/>
                <a:gd name="T13" fmla="*/ 109 h 850"/>
                <a:gd name="T14" fmla="*/ 156 w 1383"/>
                <a:gd name="T15" fmla="*/ 96 h 850"/>
                <a:gd name="T16" fmla="*/ 172 w 1383"/>
                <a:gd name="T17" fmla="*/ 128 h 850"/>
                <a:gd name="T18" fmla="*/ 193 w 1383"/>
                <a:gd name="T19" fmla="*/ 142 h 850"/>
                <a:gd name="T20" fmla="*/ 201 w 1383"/>
                <a:gd name="T21" fmla="*/ 125 h 850"/>
                <a:gd name="T22" fmla="*/ 233 w 1383"/>
                <a:gd name="T23" fmla="*/ 102 h 850"/>
                <a:gd name="T24" fmla="*/ 261 w 1383"/>
                <a:gd name="T25" fmla="*/ 85 h 850"/>
                <a:gd name="T26" fmla="*/ 252 w 1383"/>
                <a:gd name="T27" fmla="*/ 73 h 850"/>
                <a:gd name="T28" fmla="*/ 250 w 1383"/>
                <a:gd name="T29" fmla="*/ 62 h 850"/>
                <a:gd name="T30" fmla="*/ 245 w 1383"/>
                <a:gd name="T31" fmla="*/ 44 h 850"/>
                <a:gd name="T32" fmla="*/ 240 w 1383"/>
                <a:gd name="T33" fmla="*/ 50 h 850"/>
                <a:gd name="T34" fmla="*/ 243 w 1383"/>
                <a:gd name="T35" fmla="*/ 60 h 850"/>
                <a:gd name="T36" fmla="*/ 240 w 1383"/>
                <a:gd name="T37" fmla="*/ 70 h 850"/>
                <a:gd name="T38" fmla="*/ 245 w 1383"/>
                <a:gd name="T39" fmla="*/ 82 h 850"/>
                <a:gd name="T40" fmla="*/ 227 w 1383"/>
                <a:gd name="T41" fmla="*/ 97 h 850"/>
                <a:gd name="T42" fmla="*/ 204 w 1383"/>
                <a:gd name="T43" fmla="*/ 85 h 850"/>
                <a:gd name="T44" fmla="*/ 176 w 1383"/>
                <a:gd name="T45" fmla="*/ 51 h 850"/>
                <a:gd name="T46" fmla="*/ 168 w 1383"/>
                <a:gd name="T47" fmla="*/ 23 h 850"/>
                <a:gd name="T48" fmla="*/ 142 w 1383"/>
                <a:gd name="T49" fmla="*/ 0 h 850"/>
                <a:gd name="T50" fmla="*/ 142 w 1383"/>
                <a:gd name="T51" fmla="*/ 17 h 8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3" h="850">
                  <a:moveTo>
                    <a:pt x="753" y="90"/>
                  </a:moveTo>
                  <a:lnTo>
                    <a:pt x="693" y="210"/>
                  </a:lnTo>
                  <a:lnTo>
                    <a:pt x="281" y="340"/>
                  </a:lnTo>
                  <a:lnTo>
                    <a:pt x="0" y="436"/>
                  </a:lnTo>
                  <a:lnTo>
                    <a:pt x="30" y="645"/>
                  </a:lnTo>
                  <a:lnTo>
                    <a:pt x="57" y="850"/>
                  </a:lnTo>
                  <a:lnTo>
                    <a:pt x="597" y="573"/>
                  </a:lnTo>
                  <a:lnTo>
                    <a:pt x="825" y="507"/>
                  </a:lnTo>
                  <a:lnTo>
                    <a:pt x="913" y="675"/>
                  </a:lnTo>
                  <a:lnTo>
                    <a:pt x="1023" y="750"/>
                  </a:lnTo>
                  <a:lnTo>
                    <a:pt x="1065" y="659"/>
                  </a:lnTo>
                  <a:lnTo>
                    <a:pt x="1233" y="540"/>
                  </a:lnTo>
                  <a:lnTo>
                    <a:pt x="1383" y="450"/>
                  </a:lnTo>
                  <a:lnTo>
                    <a:pt x="1337" y="383"/>
                  </a:lnTo>
                  <a:lnTo>
                    <a:pt x="1325" y="325"/>
                  </a:lnTo>
                  <a:lnTo>
                    <a:pt x="1297" y="233"/>
                  </a:lnTo>
                  <a:lnTo>
                    <a:pt x="1273" y="263"/>
                  </a:lnTo>
                  <a:lnTo>
                    <a:pt x="1285" y="319"/>
                  </a:lnTo>
                  <a:lnTo>
                    <a:pt x="1273" y="371"/>
                  </a:lnTo>
                  <a:lnTo>
                    <a:pt x="1297" y="435"/>
                  </a:lnTo>
                  <a:lnTo>
                    <a:pt x="1203" y="510"/>
                  </a:lnTo>
                  <a:lnTo>
                    <a:pt x="1081" y="451"/>
                  </a:lnTo>
                  <a:lnTo>
                    <a:pt x="933" y="270"/>
                  </a:lnTo>
                  <a:lnTo>
                    <a:pt x="889" y="123"/>
                  </a:lnTo>
                  <a:lnTo>
                    <a:pt x="753" y="0"/>
                  </a:lnTo>
                  <a:lnTo>
                    <a:pt x="753" y="90"/>
                  </a:lnTo>
                  <a:close/>
                </a:path>
              </a:pathLst>
            </a:custGeom>
            <a:solidFill>
              <a:srgbClr val="D7D3F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19" name="Maryland">
              <a:extLst>
                <a:ext uri="{FF2B5EF4-FFF2-40B4-BE49-F238E27FC236}">
                  <a16:creationId xmlns:a16="http://schemas.microsoft.com/office/drawing/2014/main" id="{BB88A735-EFA2-4F02-AC5E-648560FE5872}"/>
                </a:ext>
              </a:extLst>
            </p:cNvPr>
            <p:cNvSpPr>
              <a:spLocks/>
            </p:cNvSpPr>
            <p:nvPr/>
          </p:nvSpPr>
          <p:spPr bwMode="auto">
            <a:xfrm>
              <a:off x="6993640" y="2748405"/>
              <a:ext cx="543771" cy="269100"/>
            </a:xfrm>
            <a:custGeom>
              <a:avLst/>
              <a:gdLst>
                <a:gd name="T0" fmla="*/ 171 w 1675"/>
                <a:gd name="T1" fmla="*/ 132 h 830"/>
                <a:gd name="T2" fmla="*/ 227 w 1675"/>
                <a:gd name="T3" fmla="*/ 166 h 830"/>
                <a:gd name="T4" fmla="*/ 251 w 1675"/>
                <a:gd name="T5" fmla="*/ 162 h 830"/>
                <a:gd name="T6" fmla="*/ 254 w 1675"/>
                <a:gd name="T7" fmla="*/ 147 h 830"/>
                <a:gd name="T8" fmla="*/ 250 w 1675"/>
                <a:gd name="T9" fmla="*/ 139 h 830"/>
                <a:gd name="T10" fmla="*/ 250 w 1675"/>
                <a:gd name="T11" fmla="*/ 129 h 830"/>
                <a:gd name="T12" fmla="*/ 241 w 1675"/>
                <a:gd name="T13" fmla="*/ 116 h 830"/>
                <a:gd name="T14" fmla="*/ 233 w 1675"/>
                <a:gd name="T15" fmla="*/ 99 h 830"/>
                <a:gd name="T16" fmla="*/ 226 w 1675"/>
                <a:gd name="T17" fmla="*/ 79 h 830"/>
                <a:gd name="T18" fmla="*/ 218 w 1675"/>
                <a:gd name="T19" fmla="*/ 68 h 830"/>
                <a:gd name="T20" fmla="*/ 227 w 1675"/>
                <a:gd name="T21" fmla="*/ 50 h 830"/>
                <a:gd name="T22" fmla="*/ 227 w 1675"/>
                <a:gd name="T23" fmla="*/ 28 h 830"/>
                <a:gd name="T24" fmla="*/ 250 w 1675"/>
                <a:gd name="T25" fmla="*/ 45 h 830"/>
                <a:gd name="T26" fmla="*/ 246 w 1675"/>
                <a:gd name="T27" fmla="*/ 68 h 830"/>
                <a:gd name="T28" fmla="*/ 244 w 1675"/>
                <a:gd name="T29" fmla="*/ 84 h 830"/>
                <a:gd name="T30" fmla="*/ 255 w 1675"/>
                <a:gd name="T31" fmla="*/ 92 h 830"/>
                <a:gd name="T32" fmla="*/ 263 w 1675"/>
                <a:gd name="T33" fmla="*/ 100 h 830"/>
                <a:gd name="T34" fmla="*/ 259 w 1675"/>
                <a:gd name="T35" fmla="*/ 111 h 830"/>
                <a:gd name="T36" fmla="*/ 269 w 1675"/>
                <a:gd name="T37" fmla="*/ 123 h 830"/>
                <a:gd name="T38" fmla="*/ 284 w 1675"/>
                <a:gd name="T39" fmla="*/ 124 h 830"/>
                <a:gd name="T40" fmla="*/ 301 w 1675"/>
                <a:gd name="T41" fmla="*/ 141 h 830"/>
                <a:gd name="T42" fmla="*/ 316 w 1675"/>
                <a:gd name="T43" fmla="*/ 141 h 830"/>
                <a:gd name="T44" fmla="*/ 332 w 1675"/>
                <a:gd name="T45" fmla="*/ 137 h 830"/>
                <a:gd name="T46" fmla="*/ 334 w 1675"/>
                <a:gd name="T47" fmla="*/ 118 h 830"/>
                <a:gd name="T48" fmla="*/ 335 w 1675"/>
                <a:gd name="T49" fmla="*/ 103 h 830"/>
                <a:gd name="T50" fmla="*/ 321 w 1675"/>
                <a:gd name="T51" fmla="*/ 105 h 830"/>
                <a:gd name="T52" fmla="*/ 303 w 1675"/>
                <a:gd name="T53" fmla="*/ 113 h 830"/>
                <a:gd name="T54" fmla="*/ 297 w 1675"/>
                <a:gd name="T55" fmla="*/ 102 h 830"/>
                <a:gd name="T56" fmla="*/ 289 w 1675"/>
                <a:gd name="T57" fmla="*/ 82 h 830"/>
                <a:gd name="T58" fmla="*/ 284 w 1675"/>
                <a:gd name="T59" fmla="*/ 63 h 830"/>
                <a:gd name="T60" fmla="*/ 276 w 1675"/>
                <a:gd name="T61" fmla="*/ 50 h 830"/>
                <a:gd name="T62" fmla="*/ 272 w 1675"/>
                <a:gd name="T63" fmla="*/ 33 h 830"/>
                <a:gd name="T64" fmla="*/ 265 w 1675"/>
                <a:gd name="T65" fmla="*/ 19 h 830"/>
                <a:gd name="T66" fmla="*/ 258 w 1675"/>
                <a:gd name="T67" fmla="*/ 0 h 830"/>
                <a:gd name="T68" fmla="*/ 244 w 1675"/>
                <a:gd name="T69" fmla="*/ 9 h 830"/>
                <a:gd name="T70" fmla="*/ 233 w 1675"/>
                <a:gd name="T71" fmla="*/ 13 h 830"/>
                <a:gd name="T72" fmla="*/ 210 w 1675"/>
                <a:gd name="T73" fmla="*/ 11 h 830"/>
                <a:gd name="T74" fmla="*/ 195 w 1675"/>
                <a:gd name="T75" fmla="*/ 13 h 830"/>
                <a:gd name="T76" fmla="*/ 170 w 1675"/>
                <a:gd name="T77" fmla="*/ 24 h 830"/>
                <a:gd name="T78" fmla="*/ 147 w 1675"/>
                <a:gd name="T79" fmla="*/ 29 h 830"/>
                <a:gd name="T80" fmla="*/ 132 w 1675"/>
                <a:gd name="T81" fmla="*/ 46 h 830"/>
                <a:gd name="T82" fmla="*/ 100 w 1675"/>
                <a:gd name="T83" fmla="*/ 52 h 830"/>
                <a:gd name="T84" fmla="*/ 75 w 1675"/>
                <a:gd name="T85" fmla="*/ 61 h 830"/>
                <a:gd name="T86" fmla="*/ 33 w 1675"/>
                <a:gd name="T87" fmla="*/ 73 h 830"/>
                <a:gd name="T88" fmla="*/ 0 w 1675"/>
                <a:gd name="T89" fmla="*/ 85 h 830"/>
                <a:gd name="T90" fmla="*/ 6 w 1675"/>
                <a:gd name="T91" fmla="*/ 113 h 830"/>
                <a:gd name="T92" fmla="*/ 18 w 1675"/>
                <a:gd name="T93" fmla="*/ 113 h 830"/>
                <a:gd name="T94" fmla="*/ 36 w 1675"/>
                <a:gd name="T95" fmla="*/ 92 h 830"/>
                <a:gd name="T96" fmla="*/ 55 w 1675"/>
                <a:gd name="T97" fmla="*/ 81 h 830"/>
                <a:gd name="T98" fmla="*/ 76 w 1675"/>
                <a:gd name="T99" fmla="*/ 78 h 830"/>
                <a:gd name="T100" fmla="*/ 86 w 1675"/>
                <a:gd name="T101" fmla="*/ 62 h 830"/>
                <a:gd name="T102" fmla="*/ 98 w 1675"/>
                <a:gd name="T103" fmla="*/ 56 h 830"/>
                <a:gd name="T104" fmla="*/ 114 w 1675"/>
                <a:gd name="T105" fmla="*/ 67 h 830"/>
                <a:gd name="T106" fmla="*/ 136 w 1675"/>
                <a:gd name="T107" fmla="*/ 76 h 830"/>
                <a:gd name="T108" fmla="*/ 151 w 1675"/>
                <a:gd name="T109" fmla="*/ 82 h 830"/>
                <a:gd name="T110" fmla="*/ 160 w 1675"/>
                <a:gd name="T111" fmla="*/ 74 h 830"/>
                <a:gd name="T112" fmla="*/ 174 w 1675"/>
                <a:gd name="T113" fmla="*/ 85 h 830"/>
                <a:gd name="T114" fmla="*/ 161 w 1675"/>
                <a:gd name="T115" fmla="*/ 97 h 830"/>
                <a:gd name="T116" fmla="*/ 159 w 1675"/>
                <a:gd name="T117" fmla="*/ 113 h 830"/>
                <a:gd name="T118" fmla="*/ 171 w 1675"/>
                <a:gd name="T119" fmla="*/ 132 h 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675" h="830">
                  <a:moveTo>
                    <a:pt x="853" y="659"/>
                  </a:moveTo>
                  <a:lnTo>
                    <a:pt x="1136" y="830"/>
                  </a:lnTo>
                  <a:lnTo>
                    <a:pt x="1256" y="810"/>
                  </a:lnTo>
                  <a:lnTo>
                    <a:pt x="1269" y="736"/>
                  </a:lnTo>
                  <a:lnTo>
                    <a:pt x="1250" y="697"/>
                  </a:lnTo>
                  <a:lnTo>
                    <a:pt x="1250" y="646"/>
                  </a:lnTo>
                  <a:lnTo>
                    <a:pt x="1205" y="579"/>
                  </a:lnTo>
                  <a:lnTo>
                    <a:pt x="1165" y="494"/>
                  </a:lnTo>
                  <a:lnTo>
                    <a:pt x="1131" y="397"/>
                  </a:lnTo>
                  <a:lnTo>
                    <a:pt x="1091" y="340"/>
                  </a:lnTo>
                  <a:lnTo>
                    <a:pt x="1136" y="251"/>
                  </a:lnTo>
                  <a:lnTo>
                    <a:pt x="1136" y="138"/>
                  </a:lnTo>
                  <a:lnTo>
                    <a:pt x="1250" y="223"/>
                  </a:lnTo>
                  <a:lnTo>
                    <a:pt x="1228" y="340"/>
                  </a:lnTo>
                  <a:lnTo>
                    <a:pt x="1222" y="420"/>
                  </a:lnTo>
                  <a:lnTo>
                    <a:pt x="1273" y="460"/>
                  </a:lnTo>
                  <a:lnTo>
                    <a:pt x="1313" y="499"/>
                  </a:lnTo>
                  <a:lnTo>
                    <a:pt x="1296" y="556"/>
                  </a:lnTo>
                  <a:lnTo>
                    <a:pt x="1347" y="613"/>
                  </a:lnTo>
                  <a:lnTo>
                    <a:pt x="1421" y="619"/>
                  </a:lnTo>
                  <a:lnTo>
                    <a:pt x="1507" y="705"/>
                  </a:lnTo>
                  <a:lnTo>
                    <a:pt x="1581" y="703"/>
                  </a:lnTo>
                  <a:lnTo>
                    <a:pt x="1661" y="686"/>
                  </a:lnTo>
                  <a:lnTo>
                    <a:pt x="1672" y="590"/>
                  </a:lnTo>
                  <a:lnTo>
                    <a:pt x="1675" y="517"/>
                  </a:lnTo>
                  <a:lnTo>
                    <a:pt x="1605" y="527"/>
                  </a:lnTo>
                  <a:lnTo>
                    <a:pt x="1515" y="564"/>
                  </a:lnTo>
                  <a:lnTo>
                    <a:pt x="1484" y="511"/>
                  </a:lnTo>
                  <a:lnTo>
                    <a:pt x="1444" y="408"/>
                  </a:lnTo>
                  <a:lnTo>
                    <a:pt x="1418" y="314"/>
                  </a:lnTo>
                  <a:lnTo>
                    <a:pt x="1381" y="249"/>
                  </a:lnTo>
                  <a:lnTo>
                    <a:pt x="1362" y="163"/>
                  </a:lnTo>
                  <a:lnTo>
                    <a:pt x="1323" y="95"/>
                  </a:lnTo>
                  <a:lnTo>
                    <a:pt x="1288" y="0"/>
                  </a:lnTo>
                  <a:lnTo>
                    <a:pt x="1222" y="45"/>
                  </a:lnTo>
                  <a:lnTo>
                    <a:pt x="1165" y="63"/>
                  </a:lnTo>
                  <a:lnTo>
                    <a:pt x="1051" y="54"/>
                  </a:lnTo>
                  <a:lnTo>
                    <a:pt x="977" y="63"/>
                  </a:lnTo>
                  <a:lnTo>
                    <a:pt x="851" y="119"/>
                  </a:lnTo>
                  <a:lnTo>
                    <a:pt x="735" y="143"/>
                  </a:lnTo>
                  <a:lnTo>
                    <a:pt x="662" y="232"/>
                  </a:lnTo>
                  <a:lnTo>
                    <a:pt x="501" y="260"/>
                  </a:lnTo>
                  <a:lnTo>
                    <a:pt x="376" y="304"/>
                  </a:lnTo>
                  <a:lnTo>
                    <a:pt x="165" y="365"/>
                  </a:lnTo>
                  <a:lnTo>
                    <a:pt x="0" y="423"/>
                  </a:lnTo>
                  <a:lnTo>
                    <a:pt x="29" y="564"/>
                  </a:lnTo>
                  <a:lnTo>
                    <a:pt x="88" y="564"/>
                  </a:lnTo>
                  <a:lnTo>
                    <a:pt x="178" y="461"/>
                  </a:lnTo>
                  <a:lnTo>
                    <a:pt x="277" y="403"/>
                  </a:lnTo>
                  <a:lnTo>
                    <a:pt x="380" y="388"/>
                  </a:lnTo>
                  <a:lnTo>
                    <a:pt x="428" y="308"/>
                  </a:lnTo>
                  <a:lnTo>
                    <a:pt x="491" y="282"/>
                  </a:lnTo>
                  <a:lnTo>
                    <a:pt x="571" y="334"/>
                  </a:lnTo>
                  <a:lnTo>
                    <a:pt x="680" y="378"/>
                  </a:lnTo>
                  <a:lnTo>
                    <a:pt x="754" y="412"/>
                  </a:lnTo>
                  <a:lnTo>
                    <a:pt x="802" y="372"/>
                  </a:lnTo>
                  <a:lnTo>
                    <a:pt x="871" y="424"/>
                  </a:lnTo>
                  <a:lnTo>
                    <a:pt x="805" y="483"/>
                  </a:lnTo>
                  <a:lnTo>
                    <a:pt x="795" y="563"/>
                  </a:lnTo>
                  <a:lnTo>
                    <a:pt x="853" y="659"/>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0" name="Maine">
              <a:extLst>
                <a:ext uri="{FF2B5EF4-FFF2-40B4-BE49-F238E27FC236}">
                  <a16:creationId xmlns:a16="http://schemas.microsoft.com/office/drawing/2014/main" id="{D6B483F6-76D9-4B80-9FB3-62325628D303}"/>
                </a:ext>
              </a:extLst>
            </p:cNvPr>
            <p:cNvSpPr>
              <a:spLocks/>
            </p:cNvSpPr>
            <p:nvPr/>
          </p:nvSpPr>
          <p:spPr bwMode="auto">
            <a:xfrm>
              <a:off x="7642918" y="1367242"/>
              <a:ext cx="426902" cy="679234"/>
            </a:xfrm>
            <a:custGeom>
              <a:avLst/>
              <a:gdLst>
                <a:gd name="T0" fmla="*/ 0 w 1386"/>
                <a:gd name="T1" fmla="*/ 249 h 2211"/>
                <a:gd name="T2" fmla="*/ 29 w 1386"/>
                <a:gd name="T3" fmla="*/ 323 h 2211"/>
                <a:gd name="T4" fmla="*/ 64 w 1386"/>
                <a:gd name="T5" fmla="*/ 385 h 2211"/>
                <a:gd name="T6" fmla="*/ 71 w 1386"/>
                <a:gd name="T7" fmla="*/ 411 h 2211"/>
                <a:gd name="T8" fmla="*/ 92 w 1386"/>
                <a:gd name="T9" fmla="*/ 419 h 2211"/>
                <a:gd name="T10" fmla="*/ 109 w 1386"/>
                <a:gd name="T11" fmla="*/ 374 h 2211"/>
                <a:gd name="T12" fmla="*/ 109 w 1386"/>
                <a:gd name="T13" fmla="*/ 351 h 2211"/>
                <a:gd name="T14" fmla="*/ 125 w 1386"/>
                <a:gd name="T15" fmla="*/ 333 h 2211"/>
                <a:gd name="T16" fmla="*/ 143 w 1386"/>
                <a:gd name="T17" fmla="*/ 318 h 2211"/>
                <a:gd name="T18" fmla="*/ 166 w 1386"/>
                <a:gd name="T19" fmla="*/ 289 h 2211"/>
                <a:gd name="T20" fmla="*/ 172 w 1386"/>
                <a:gd name="T21" fmla="*/ 266 h 2211"/>
                <a:gd name="T22" fmla="*/ 164 w 1386"/>
                <a:gd name="T23" fmla="*/ 260 h 2211"/>
                <a:gd name="T24" fmla="*/ 178 w 1386"/>
                <a:gd name="T25" fmla="*/ 245 h 2211"/>
                <a:gd name="T26" fmla="*/ 189 w 1386"/>
                <a:gd name="T27" fmla="*/ 266 h 2211"/>
                <a:gd name="T28" fmla="*/ 195 w 1386"/>
                <a:gd name="T29" fmla="*/ 261 h 2211"/>
                <a:gd name="T30" fmla="*/ 195 w 1386"/>
                <a:gd name="T31" fmla="*/ 232 h 2211"/>
                <a:gd name="T32" fmla="*/ 229 w 1386"/>
                <a:gd name="T33" fmla="*/ 215 h 2211"/>
                <a:gd name="T34" fmla="*/ 245 w 1386"/>
                <a:gd name="T35" fmla="*/ 200 h 2211"/>
                <a:gd name="T36" fmla="*/ 263 w 1386"/>
                <a:gd name="T37" fmla="*/ 181 h 2211"/>
                <a:gd name="T38" fmla="*/ 263 w 1386"/>
                <a:gd name="T39" fmla="*/ 158 h 2211"/>
                <a:gd name="T40" fmla="*/ 248 w 1386"/>
                <a:gd name="T41" fmla="*/ 150 h 2211"/>
                <a:gd name="T42" fmla="*/ 246 w 1386"/>
                <a:gd name="T43" fmla="*/ 136 h 2211"/>
                <a:gd name="T44" fmla="*/ 226 w 1386"/>
                <a:gd name="T45" fmla="*/ 138 h 2211"/>
                <a:gd name="T46" fmla="*/ 212 w 1386"/>
                <a:gd name="T47" fmla="*/ 130 h 2211"/>
                <a:gd name="T48" fmla="*/ 202 w 1386"/>
                <a:gd name="T49" fmla="*/ 114 h 2211"/>
                <a:gd name="T50" fmla="*/ 183 w 1386"/>
                <a:gd name="T51" fmla="*/ 113 h 2211"/>
                <a:gd name="T52" fmla="*/ 170 w 1386"/>
                <a:gd name="T53" fmla="*/ 100 h 2211"/>
                <a:gd name="T54" fmla="*/ 167 w 1386"/>
                <a:gd name="T55" fmla="*/ 76 h 2211"/>
                <a:gd name="T56" fmla="*/ 152 w 1386"/>
                <a:gd name="T57" fmla="*/ 56 h 2211"/>
                <a:gd name="T58" fmla="*/ 144 w 1386"/>
                <a:gd name="T59" fmla="*/ 35 h 2211"/>
                <a:gd name="T60" fmla="*/ 129 w 1386"/>
                <a:gd name="T61" fmla="*/ 0 h 2211"/>
                <a:gd name="T62" fmla="*/ 109 w 1386"/>
                <a:gd name="T63" fmla="*/ 2 h 2211"/>
                <a:gd name="T64" fmla="*/ 90 w 1386"/>
                <a:gd name="T65" fmla="*/ 2 h 2211"/>
                <a:gd name="T66" fmla="*/ 70 w 1386"/>
                <a:gd name="T67" fmla="*/ 24 h 2211"/>
                <a:gd name="T68" fmla="*/ 52 w 1386"/>
                <a:gd name="T69" fmla="*/ 33 h 2211"/>
                <a:gd name="T70" fmla="*/ 35 w 1386"/>
                <a:gd name="T71" fmla="*/ 23 h 2211"/>
                <a:gd name="T72" fmla="*/ 30 w 1386"/>
                <a:gd name="T73" fmla="*/ 11 h 2211"/>
                <a:gd name="T74" fmla="*/ 15 w 1386"/>
                <a:gd name="T75" fmla="*/ 41 h 2211"/>
                <a:gd name="T76" fmla="*/ 21 w 1386"/>
                <a:gd name="T77" fmla="*/ 56 h 2211"/>
                <a:gd name="T78" fmla="*/ 18 w 1386"/>
                <a:gd name="T79" fmla="*/ 74 h 2211"/>
                <a:gd name="T80" fmla="*/ 11 w 1386"/>
                <a:gd name="T81" fmla="*/ 104 h 2211"/>
                <a:gd name="T82" fmla="*/ 15 w 1386"/>
                <a:gd name="T83" fmla="*/ 133 h 2211"/>
                <a:gd name="T84" fmla="*/ 24 w 1386"/>
                <a:gd name="T85" fmla="*/ 163 h 2211"/>
                <a:gd name="T86" fmla="*/ 18 w 1386"/>
                <a:gd name="T87" fmla="*/ 187 h 2211"/>
                <a:gd name="T88" fmla="*/ 11 w 1386"/>
                <a:gd name="T89" fmla="*/ 224 h 2211"/>
                <a:gd name="T90" fmla="*/ 0 w 1386"/>
                <a:gd name="T91" fmla="*/ 249 h 221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386" h="2211">
                  <a:moveTo>
                    <a:pt x="0" y="1313"/>
                  </a:moveTo>
                  <a:lnTo>
                    <a:pt x="153" y="1703"/>
                  </a:lnTo>
                  <a:lnTo>
                    <a:pt x="337" y="2030"/>
                  </a:lnTo>
                  <a:lnTo>
                    <a:pt x="373" y="2169"/>
                  </a:lnTo>
                  <a:lnTo>
                    <a:pt x="483" y="2211"/>
                  </a:lnTo>
                  <a:lnTo>
                    <a:pt x="576" y="1976"/>
                  </a:lnTo>
                  <a:lnTo>
                    <a:pt x="577" y="1853"/>
                  </a:lnTo>
                  <a:lnTo>
                    <a:pt x="657" y="1757"/>
                  </a:lnTo>
                  <a:lnTo>
                    <a:pt x="753" y="1677"/>
                  </a:lnTo>
                  <a:lnTo>
                    <a:pt x="876" y="1526"/>
                  </a:lnTo>
                  <a:lnTo>
                    <a:pt x="906" y="1406"/>
                  </a:lnTo>
                  <a:lnTo>
                    <a:pt x="865" y="1373"/>
                  </a:lnTo>
                  <a:lnTo>
                    <a:pt x="937" y="1293"/>
                  </a:lnTo>
                  <a:lnTo>
                    <a:pt x="996" y="1406"/>
                  </a:lnTo>
                  <a:lnTo>
                    <a:pt x="1026" y="1376"/>
                  </a:lnTo>
                  <a:lnTo>
                    <a:pt x="1026" y="1226"/>
                  </a:lnTo>
                  <a:lnTo>
                    <a:pt x="1206" y="1136"/>
                  </a:lnTo>
                  <a:lnTo>
                    <a:pt x="1289" y="1056"/>
                  </a:lnTo>
                  <a:lnTo>
                    <a:pt x="1386" y="956"/>
                  </a:lnTo>
                  <a:lnTo>
                    <a:pt x="1386" y="836"/>
                  </a:lnTo>
                  <a:lnTo>
                    <a:pt x="1305" y="792"/>
                  </a:lnTo>
                  <a:lnTo>
                    <a:pt x="1296" y="716"/>
                  </a:lnTo>
                  <a:lnTo>
                    <a:pt x="1193" y="728"/>
                  </a:lnTo>
                  <a:lnTo>
                    <a:pt x="1116" y="686"/>
                  </a:lnTo>
                  <a:lnTo>
                    <a:pt x="1065" y="600"/>
                  </a:lnTo>
                  <a:lnTo>
                    <a:pt x="966" y="596"/>
                  </a:lnTo>
                  <a:lnTo>
                    <a:pt x="897" y="528"/>
                  </a:lnTo>
                  <a:lnTo>
                    <a:pt x="881" y="400"/>
                  </a:lnTo>
                  <a:lnTo>
                    <a:pt x="801" y="296"/>
                  </a:lnTo>
                  <a:lnTo>
                    <a:pt x="761" y="184"/>
                  </a:lnTo>
                  <a:lnTo>
                    <a:pt x="681" y="0"/>
                  </a:lnTo>
                  <a:lnTo>
                    <a:pt x="577" y="8"/>
                  </a:lnTo>
                  <a:lnTo>
                    <a:pt x="473" y="8"/>
                  </a:lnTo>
                  <a:lnTo>
                    <a:pt x="369" y="128"/>
                  </a:lnTo>
                  <a:lnTo>
                    <a:pt x="276" y="176"/>
                  </a:lnTo>
                  <a:lnTo>
                    <a:pt x="185" y="120"/>
                  </a:lnTo>
                  <a:lnTo>
                    <a:pt x="156" y="56"/>
                  </a:lnTo>
                  <a:lnTo>
                    <a:pt x="81" y="216"/>
                  </a:lnTo>
                  <a:lnTo>
                    <a:pt x="113" y="296"/>
                  </a:lnTo>
                  <a:lnTo>
                    <a:pt x="97" y="392"/>
                  </a:lnTo>
                  <a:lnTo>
                    <a:pt x="57" y="549"/>
                  </a:lnTo>
                  <a:lnTo>
                    <a:pt x="81" y="704"/>
                  </a:lnTo>
                  <a:lnTo>
                    <a:pt x="129" y="861"/>
                  </a:lnTo>
                  <a:lnTo>
                    <a:pt x="96" y="986"/>
                  </a:lnTo>
                  <a:lnTo>
                    <a:pt x="57" y="1184"/>
                  </a:lnTo>
                  <a:lnTo>
                    <a:pt x="0" y="1313"/>
                  </a:lnTo>
                  <a:close/>
                </a:path>
              </a:pathLst>
            </a:custGeom>
            <a:solidFill>
              <a:schemeClr val="accent5">
                <a:lumMod val="20000"/>
                <a:lumOff val="80000"/>
              </a:schemeClr>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Segoe UI Semibold"/>
                <a:ea typeface="+mn-ea"/>
                <a:cs typeface="+mn-cs"/>
              </a:endParaRPr>
            </a:p>
          </p:txBody>
        </p:sp>
        <p:sp>
          <p:nvSpPr>
            <p:cNvPr id="321" name="Lousiana">
              <a:extLst>
                <a:ext uri="{FF2B5EF4-FFF2-40B4-BE49-F238E27FC236}">
                  <a16:creationId xmlns:a16="http://schemas.microsoft.com/office/drawing/2014/main" id="{8E7DC235-1962-4FA0-BE05-17553C57FE9D}"/>
                </a:ext>
              </a:extLst>
            </p:cNvPr>
            <p:cNvSpPr>
              <a:spLocks/>
            </p:cNvSpPr>
            <p:nvPr/>
          </p:nvSpPr>
          <p:spPr bwMode="auto">
            <a:xfrm>
              <a:off x="5354208" y="4246286"/>
              <a:ext cx="715830" cy="603043"/>
            </a:xfrm>
            <a:custGeom>
              <a:avLst/>
              <a:gdLst>
                <a:gd name="T0" fmla="*/ 54 w 2329"/>
                <a:gd name="T1" fmla="*/ 9 h 1959"/>
                <a:gd name="T2" fmla="*/ 187 w 2329"/>
                <a:gd name="T3" fmla="*/ 6 h 1959"/>
                <a:gd name="T4" fmla="*/ 240 w 2329"/>
                <a:gd name="T5" fmla="*/ 21 h 1959"/>
                <a:gd name="T6" fmla="*/ 242 w 2329"/>
                <a:gd name="T7" fmla="*/ 48 h 1959"/>
                <a:gd name="T8" fmla="*/ 237 w 2329"/>
                <a:gd name="T9" fmla="*/ 80 h 1959"/>
                <a:gd name="T10" fmla="*/ 218 w 2329"/>
                <a:gd name="T11" fmla="*/ 128 h 1959"/>
                <a:gd name="T12" fmla="*/ 214 w 2329"/>
                <a:gd name="T13" fmla="*/ 176 h 1959"/>
                <a:gd name="T14" fmla="*/ 298 w 2329"/>
                <a:gd name="T15" fmla="*/ 177 h 1959"/>
                <a:gd name="T16" fmla="*/ 352 w 2329"/>
                <a:gd name="T17" fmla="*/ 166 h 1959"/>
                <a:gd name="T18" fmla="*/ 364 w 2329"/>
                <a:gd name="T19" fmla="*/ 190 h 1959"/>
                <a:gd name="T20" fmla="*/ 374 w 2329"/>
                <a:gd name="T21" fmla="*/ 216 h 1959"/>
                <a:gd name="T22" fmla="*/ 384 w 2329"/>
                <a:gd name="T23" fmla="*/ 239 h 1959"/>
                <a:gd name="T24" fmla="*/ 339 w 2329"/>
                <a:gd name="T25" fmla="*/ 222 h 1959"/>
                <a:gd name="T26" fmla="*/ 319 w 2329"/>
                <a:gd name="T27" fmla="*/ 252 h 1959"/>
                <a:gd name="T28" fmla="*/ 342 w 2329"/>
                <a:gd name="T29" fmla="*/ 264 h 1959"/>
                <a:gd name="T30" fmla="*/ 373 w 2329"/>
                <a:gd name="T31" fmla="*/ 250 h 1959"/>
                <a:gd name="T32" fmla="*/ 384 w 2329"/>
                <a:gd name="T33" fmla="*/ 259 h 1959"/>
                <a:gd name="T34" fmla="*/ 405 w 2329"/>
                <a:gd name="T35" fmla="*/ 254 h 1959"/>
                <a:gd name="T36" fmla="*/ 427 w 2329"/>
                <a:gd name="T37" fmla="*/ 267 h 1959"/>
                <a:gd name="T38" fmla="*/ 410 w 2329"/>
                <a:gd name="T39" fmla="*/ 292 h 1959"/>
                <a:gd name="T40" fmla="*/ 436 w 2329"/>
                <a:gd name="T41" fmla="*/ 320 h 1959"/>
                <a:gd name="T42" fmla="*/ 425 w 2329"/>
                <a:gd name="T43" fmla="*/ 362 h 1959"/>
                <a:gd name="T44" fmla="*/ 396 w 2329"/>
                <a:gd name="T45" fmla="*/ 333 h 1959"/>
                <a:gd name="T46" fmla="*/ 369 w 2329"/>
                <a:gd name="T47" fmla="*/ 320 h 1959"/>
                <a:gd name="T48" fmla="*/ 327 w 2329"/>
                <a:gd name="T49" fmla="*/ 296 h 1959"/>
                <a:gd name="T50" fmla="*/ 357 w 2329"/>
                <a:gd name="T51" fmla="*/ 341 h 1959"/>
                <a:gd name="T52" fmla="*/ 333 w 2329"/>
                <a:gd name="T53" fmla="*/ 361 h 1959"/>
                <a:gd name="T54" fmla="*/ 302 w 2329"/>
                <a:gd name="T55" fmla="*/ 353 h 1959"/>
                <a:gd name="T56" fmla="*/ 266 w 2329"/>
                <a:gd name="T57" fmla="*/ 369 h 1959"/>
                <a:gd name="T58" fmla="*/ 257 w 2329"/>
                <a:gd name="T59" fmla="*/ 342 h 1959"/>
                <a:gd name="T60" fmla="*/ 248 w 2329"/>
                <a:gd name="T61" fmla="*/ 298 h 1959"/>
                <a:gd name="T62" fmla="*/ 242 w 2329"/>
                <a:gd name="T63" fmla="*/ 330 h 1959"/>
                <a:gd name="T64" fmla="*/ 201 w 2329"/>
                <a:gd name="T65" fmla="*/ 309 h 1959"/>
                <a:gd name="T66" fmla="*/ 171 w 2329"/>
                <a:gd name="T67" fmla="*/ 336 h 1959"/>
                <a:gd name="T68" fmla="*/ 119 w 2329"/>
                <a:gd name="T69" fmla="*/ 326 h 1959"/>
                <a:gd name="T70" fmla="*/ 74 w 2329"/>
                <a:gd name="T71" fmla="*/ 330 h 1959"/>
                <a:gd name="T72" fmla="*/ 44 w 2329"/>
                <a:gd name="T73" fmla="*/ 284 h 1959"/>
                <a:gd name="T74" fmla="*/ 56 w 2329"/>
                <a:gd name="T75" fmla="*/ 215 h 1959"/>
                <a:gd name="T76" fmla="*/ 30 w 2329"/>
                <a:gd name="T77" fmla="*/ 146 h 1959"/>
                <a:gd name="T78" fmla="*/ 0 w 2329"/>
                <a:gd name="T79" fmla="*/ 93 h 1959"/>
                <a:gd name="T80" fmla="*/ 0 w 2329"/>
                <a:gd name="T81" fmla="*/ 50 h 19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9" h="1959">
                  <a:moveTo>
                    <a:pt x="16" y="123"/>
                  </a:moveTo>
                  <a:lnTo>
                    <a:pt x="283" y="48"/>
                  </a:lnTo>
                  <a:lnTo>
                    <a:pt x="694" y="33"/>
                  </a:lnTo>
                  <a:lnTo>
                    <a:pt x="988" y="32"/>
                  </a:lnTo>
                  <a:lnTo>
                    <a:pt x="1216" y="0"/>
                  </a:lnTo>
                  <a:lnTo>
                    <a:pt x="1267" y="108"/>
                  </a:lnTo>
                  <a:lnTo>
                    <a:pt x="1309" y="177"/>
                  </a:lnTo>
                  <a:lnTo>
                    <a:pt x="1279" y="252"/>
                  </a:lnTo>
                  <a:lnTo>
                    <a:pt x="1309" y="327"/>
                  </a:lnTo>
                  <a:lnTo>
                    <a:pt x="1249" y="420"/>
                  </a:lnTo>
                  <a:lnTo>
                    <a:pt x="1249" y="537"/>
                  </a:lnTo>
                  <a:lnTo>
                    <a:pt x="1153" y="672"/>
                  </a:lnTo>
                  <a:lnTo>
                    <a:pt x="1129" y="807"/>
                  </a:lnTo>
                  <a:lnTo>
                    <a:pt x="1129" y="927"/>
                  </a:lnTo>
                  <a:lnTo>
                    <a:pt x="1339" y="927"/>
                  </a:lnTo>
                  <a:lnTo>
                    <a:pt x="1573" y="930"/>
                  </a:lnTo>
                  <a:lnTo>
                    <a:pt x="1729" y="897"/>
                  </a:lnTo>
                  <a:lnTo>
                    <a:pt x="1861" y="876"/>
                  </a:lnTo>
                  <a:lnTo>
                    <a:pt x="1939" y="897"/>
                  </a:lnTo>
                  <a:lnTo>
                    <a:pt x="1921" y="1002"/>
                  </a:lnTo>
                  <a:lnTo>
                    <a:pt x="1939" y="1047"/>
                  </a:lnTo>
                  <a:lnTo>
                    <a:pt x="1975" y="1137"/>
                  </a:lnTo>
                  <a:lnTo>
                    <a:pt x="2035" y="1215"/>
                  </a:lnTo>
                  <a:lnTo>
                    <a:pt x="2029" y="1257"/>
                  </a:lnTo>
                  <a:lnTo>
                    <a:pt x="1909" y="1209"/>
                  </a:lnTo>
                  <a:lnTo>
                    <a:pt x="1789" y="1167"/>
                  </a:lnTo>
                  <a:lnTo>
                    <a:pt x="1609" y="1257"/>
                  </a:lnTo>
                  <a:lnTo>
                    <a:pt x="1687" y="1329"/>
                  </a:lnTo>
                  <a:lnTo>
                    <a:pt x="1729" y="1497"/>
                  </a:lnTo>
                  <a:lnTo>
                    <a:pt x="1807" y="1392"/>
                  </a:lnTo>
                  <a:lnTo>
                    <a:pt x="1867" y="1299"/>
                  </a:lnTo>
                  <a:lnTo>
                    <a:pt x="1969" y="1317"/>
                  </a:lnTo>
                  <a:lnTo>
                    <a:pt x="1969" y="1377"/>
                  </a:lnTo>
                  <a:lnTo>
                    <a:pt x="2029" y="1362"/>
                  </a:lnTo>
                  <a:lnTo>
                    <a:pt x="2071" y="1314"/>
                  </a:lnTo>
                  <a:lnTo>
                    <a:pt x="2137" y="1338"/>
                  </a:lnTo>
                  <a:lnTo>
                    <a:pt x="2209" y="1347"/>
                  </a:lnTo>
                  <a:lnTo>
                    <a:pt x="2257" y="1407"/>
                  </a:lnTo>
                  <a:lnTo>
                    <a:pt x="2209" y="1470"/>
                  </a:lnTo>
                  <a:lnTo>
                    <a:pt x="2167" y="1536"/>
                  </a:lnTo>
                  <a:lnTo>
                    <a:pt x="2179" y="1647"/>
                  </a:lnTo>
                  <a:lnTo>
                    <a:pt x="2305" y="1683"/>
                  </a:lnTo>
                  <a:lnTo>
                    <a:pt x="2329" y="1797"/>
                  </a:lnTo>
                  <a:lnTo>
                    <a:pt x="2245" y="1905"/>
                  </a:lnTo>
                  <a:lnTo>
                    <a:pt x="2161" y="1815"/>
                  </a:lnTo>
                  <a:lnTo>
                    <a:pt x="2089" y="1755"/>
                  </a:lnTo>
                  <a:lnTo>
                    <a:pt x="2011" y="1731"/>
                  </a:lnTo>
                  <a:lnTo>
                    <a:pt x="1951" y="1683"/>
                  </a:lnTo>
                  <a:lnTo>
                    <a:pt x="1789" y="1557"/>
                  </a:lnTo>
                  <a:lnTo>
                    <a:pt x="1729" y="1557"/>
                  </a:lnTo>
                  <a:lnTo>
                    <a:pt x="1837" y="1689"/>
                  </a:lnTo>
                  <a:lnTo>
                    <a:pt x="1885" y="1797"/>
                  </a:lnTo>
                  <a:lnTo>
                    <a:pt x="1825" y="1875"/>
                  </a:lnTo>
                  <a:lnTo>
                    <a:pt x="1759" y="1902"/>
                  </a:lnTo>
                  <a:lnTo>
                    <a:pt x="1705" y="1857"/>
                  </a:lnTo>
                  <a:lnTo>
                    <a:pt x="1597" y="1857"/>
                  </a:lnTo>
                  <a:lnTo>
                    <a:pt x="1537" y="1959"/>
                  </a:lnTo>
                  <a:lnTo>
                    <a:pt x="1405" y="1944"/>
                  </a:lnTo>
                  <a:lnTo>
                    <a:pt x="1369" y="1905"/>
                  </a:lnTo>
                  <a:lnTo>
                    <a:pt x="1357" y="1803"/>
                  </a:lnTo>
                  <a:lnTo>
                    <a:pt x="1399" y="1647"/>
                  </a:lnTo>
                  <a:lnTo>
                    <a:pt x="1309" y="1569"/>
                  </a:lnTo>
                  <a:lnTo>
                    <a:pt x="1321" y="1647"/>
                  </a:lnTo>
                  <a:lnTo>
                    <a:pt x="1279" y="1737"/>
                  </a:lnTo>
                  <a:lnTo>
                    <a:pt x="1177" y="1659"/>
                  </a:lnTo>
                  <a:lnTo>
                    <a:pt x="1063" y="1626"/>
                  </a:lnTo>
                  <a:lnTo>
                    <a:pt x="949" y="1677"/>
                  </a:lnTo>
                  <a:lnTo>
                    <a:pt x="901" y="1770"/>
                  </a:lnTo>
                  <a:lnTo>
                    <a:pt x="769" y="1797"/>
                  </a:lnTo>
                  <a:lnTo>
                    <a:pt x="631" y="1719"/>
                  </a:lnTo>
                  <a:lnTo>
                    <a:pt x="469" y="1677"/>
                  </a:lnTo>
                  <a:lnTo>
                    <a:pt x="391" y="1737"/>
                  </a:lnTo>
                  <a:lnTo>
                    <a:pt x="241" y="1751"/>
                  </a:lnTo>
                  <a:lnTo>
                    <a:pt x="234" y="1496"/>
                  </a:lnTo>
                  <a:lnTo>
                    <a:pt x="211" y="1214"/>
                  </a:lnTo>
                  <a:lnTo>
                    <a:pt x="297" y="1130"/>
                  </a:lnTo>
                  <a:lnTo>
                    <a:pt x="258" y="932"/>
                  </a:lnTo>
                  <a:lnTo>
                    <a:pt x="156" y="770"/>
                  </a:lnTo>
                  <a:lnTo>
                    <a:pt x="73" y="681"/>
                  </a:lnTo>
                  <a:lnTo>
                    <a:pt x="0" y="491"/>
                  </a:lnTo>
                  <a:lnTo>
                    <a:pt x="18" y="389"/>
                  </a:lnTo>
                  <a:lnTo>
                    <a:pt x="1" y="263"/>
                  </a:lnTo>
                  <a:lnTo>
                    <a:pt x="16" y="123"/>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2" name="Kentucky">
              <a:extLst>
                <a:ext uri="{FF2B5EF4-FFF2-40B4-BE49-F238E27FC236}">
                  <a16:creationId xmlns:a16="http://schemas.microsoft.com/office/drawing/2014/main" id="{6B5CDC32-F139-4B1D-9ECF-D1D002DA8009}"/>
                </a:ext>
              </a:extLst>
            </p:cNvPr>
            <p:cNvSpPr>
              <a:spLocks/>
            </p:cNvSpPr>
            <p:nvPr/>
          </p:nvSpPr>
          <p:spPr bwMode="auto">
            <a:xfrm>
              <a:off x="5881748" y="3126117"/>
              <a:ext cx="844064" cy="504156"/>
            </a:xfrm>
            <a:custGeom>
              <a:avLst/>
              <a:gdLst>
                <a:gd name="T0" fmla="*/ 0 w 2741"/>
                <a:gd name="T1" fmla="*/ 264 h 1641"/>
                <a:gd name="T2" fmla="*/ 19 w 2741"/>
                <a:gd name="T3" fmla="*/ 275 h 1641"/>
                <a:gd name="T4" fmla="*/ 22 w 2741"/>
                <a:gd name="T5" fmla="*/ 308 h 1641"/>
                <a:gd name="T6" fmla="*/ 45 w 2741"/>
                <a:gd name="T7" fmla="*/ 311 h 1641"/>
                <a:gd name="T8" fmla="*/ 66 w 2741"/>
                <a:gd name="T9" fmla="*/ 305 h 1641"/>
                <a:gd name="T10" fmla="*/ 93 w 2741"/>
                <a:gd name="T11" fmla="*/ 304 h 1641"/>
                <a:gd name="T12" fmla="*/ 124 w 2741"/>
                <a:gd name="T13" fmla="*/ 292 h 1641"/>
                <a:gd name="T14" fmla="*/ 155 w 2741"/>
                <a:gd name="T15" fmla="*/ 279 h 1641"/>
                <a:gd name="T16" fmla="*/ 189 w 2741"/>
                <a:gd name="T17" fmla="*/ 280 h 1641"/>
                <a:gd name="T18" fmla="*/ 240 w 2741"/>
                <a:gd name="T19" fmla="*/ 264 h 1641"/>
                <a:gd name="T20" fmla="*/ 313 w 2741"/>
                <a:gd name="T21" fmla="*/ 250 h 1641"/>
                <a:gd name="T22" fmla="*/ 357 w 2741"/>
                <a:gd name="T23" fmla="*/ 244 h 1641"/>
                <a:gd name="T24" fmla="*/ 412 w 2741"/>
                <a:gd name="T25" fmla="*/ 235 h 1641"/>
                <a:gd name="T26" fmla="*/ 456 w 2741"/>
                <a:gd name="T27" fmla="*/ 222 h 1641"/>
                <a:gd name="T28" fmla="*/ 513 w 2741"/>
                <a:gd name="T29" fmla="*/ 209 h 1641"/>
                <a:gd name="T30" fmla="*/ 518 w 2741"/>
                <a:gd name="T31" fmla="*/ 193 h 1641"/>
                <a:gd name="T32" fmla="*/ 507 w 2741"/>
                <a:gd name="T33" fmla="*/ 165 h 1641"/>
                <a:gd name="T34" fmla="*/ 518 w 2741"/>
                <a:gd name="T35" fmla="*/ 145 h 1641"/>
                <a:gd name="T36" fmla="*/ 520 w 2741"/>
                <a:gd name="T37" fmla="*/ 121 h 1641"/>
                <a:gd name="T38" fmla="*/ 517 w 2741"/>
                <a:gd name="T39" fmla="*/ 97 h 1641"/>
                <a:gd name="T40" fmla="*/ 496 w 2741"/>
                <a:gd name="T41" fmla="*/ 80 h 1641"/>
                <a:gd name="T42" fmla="*/ 493 w 2741"/>
                <a:gd name="T43" fmla="*/ 47 h 1641"/>
                <a:gd name="T44" fmla="*/ 482 w 2741"/>
                <a:gd name="T45" fmla="*/ 34 h 1641"/>
                <a:gd name="T46" fmla="*/ 469 w 2741"/>
                <a:gd name="T47" fmla="*/ 19 h 1641"/>
                <a:gd name="T48" fmla="*/ 445 w 2741"/>
                <a:gd name="T49" fmla="*/ 0 h 1641"/>
                <a:gd name="T50" fmla="*/ 430 w 2741"/>
                <a:gd name="T51" fmla="*/ 16 h 1641"/>
                <a:gd name="T52" fmla="*/ 409 w 2741"/>
                <a:gd name="T53" fmla="*/ 23 h 1641"/>
                <a:gd name="T54" fmla="*/ 375 w 2741"/>
                <a:gd name="T55" fmla="*/ 23 h 1641"/>
                <a:gd name="T56" fmla="*/ 344 w 2741"/>
                <a:gd name="T57" fmla="*/ 20 h 1641"/>
                <a:gd name="T58" fmla="*/ 313 w 2741"/>
                <a:gd name="T59" fmla="*/ 0 h 1641"/>
                <a:gd name="T60" fmla="*/ 307 w 2741"/>
                <a:gd name="T61" fmla="*/ 26 h 1641"/>
                <a:gd name="T62" fmla="*/ 315 w 2741"/>
                <a:gd name="T63" fmla="*/ 46 h 1641"/>
                <a:gd name="T64" fmla="*/ 280 w 2741"/>
                <a:gd name="T65" fmla="*/ 52 h 1641"/>
                <a:gd name="T66" fmla="*/ 257 w 2741"/>
                <a:gd name="T67" fmla="*/ 65 h 1641"/>
                <a:gd name="T68" fmla="*/ 257 w 2741"/>
                <a:gd name="T69" fmla="*/ 87 h 1641"/>
                <a:gd name="T70" fmla="*/ 241 w 2741"/>
                <a:gd name="T71" fmla="*/ 111 h 1641"/>
                <a:gd name="T72" fmla="*/ 223 w 2741"/>
                <a:gd name="T73" fmla="*/ 136 h 1641"/>
                <a:gd name="T74" fmla="*/ 196 w 2741"/>
                <a:gd name="T75" fmla="*/ 129 h 1641"/>
                <a:gd name="T76" fmla="*/ 188 w 2741"/>
                <a:gd name="T77" fmla="*/ 148 h 1641"/>
                <a:gd name="T78" fmla="*/ 165 w 2741"/>
                <a:gd name="T79" fmla="*/ 159 h 1641"/>
                <a:gd name="T80" fmla="*/ 145 w 2741"/>
                <a:gd name="T81" fmla="*/ 178 h 1641"/>
                <a:gd name="T82" fmla="*/ 126 w 2741"/>
                <a:gd name="T83" fmla="*/ 165 h 1641"/>
                <a:gd name="T84" fmla="*/ 111 w 2741"/>
                <a:gd name="T85" fmla="*/ 179 h 1641"/>
                <a:gd name="T86" fmla="*/ 89 w 2741"/>
                <a:gd name="T87" fmla="*/ 190 h 1641"/>
                <a:gd name="T88" fmla="*/ 91 w 2741"/>
                <a:gd name="T89" fmla="*/ 210 h 1641"/>
                <a:gd name="T90" fmla="*/ 78 w 2741"/>
                <a:gd name="T91" fmla="*/ 225 h 1641"/>
                <a:gd name="T92" fmla="*/ 60 w 2741"/>
                <a:gd name="T93" fmla="*/ 237 h 1641"/>
                <a:gd name="T94" fmla="*/ 40 w 2741"/>
                <a:gd name="T95" fmla="*/ 248 h 1641"/>
                <a:gd name="T96" fmla="*/ 0 w 2741"/>
                <a:gd name="T97" fmla="*/ 264 h 16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41" h="1641">
                  <a:moveTo>
                    <a:pt x="0" y="1394"/>
                  </a:moveTo>
                  <a:lnTo>
                    <a:pt x="100" y="1452"/>
                  </a:lnTo>
                  <a:lnTo>
                    <a:pt x="117" y="1626"/>
                  </a:lnTo>
                  <a:lnTo>
                    <a:pt x="237" y="1641"/>
                  </a:lnTo>
                  <a:lnTo>
                    <a:pt x="350" y="1611"/>
                  </a:lnTo>
                  <a:lnTo>
                    <a:pt x="488" y="1605"/>
                  </a:lnTo>
                  <a:lnTo>
                    <a:pt x="656" y="1539"/>
                  </a:lnTo>
                  <a:lnTo>
                    <a:pt x="818" y="1473"/>
                  </a:lnTo>
                  <a:lnTo>
                    <a:pt x="998" y="1479"/>
                  </a:lnTo>
                  <a:lnTo>
                    <a:pt x="1267" y="1395"/>
                  </a:lnTo>
                  <a:lnTo>
                    <a:pt x="1651" y="1317"/>
                  </a:lnTo>
                  <a:lnTo>
                    <a:pt x="1884" y="1287"/>
                  </a:lnTo>
                  <a:lnTo>
                    <a:pt x="2172" y="1239"/>
                  </a:lnTo>
                  <a:lnTo>
                    <a:pt x="2402" y="1172"/>
                  </a:lnTo>
                  <a:lnTo>
                    <a:pt x="2705" y="1101"/>
                  </a:lnTo>
                  <a:lnTo>
                    <a:pt x="2729" y="1017"/>
                  </a:lnTo>
                  <a:lnTo>
                    <a:pt x="2672" y="872"/>
                  </a:lnTo>
                  <a:lnTo>
                    <a:pt x="2729" y="765"/>
                  </a:lnTo>
                  <a:lnTo>
                    <a:pt x="2741" y="639"/>
                  </a:lnTo>
                  <a:lnTo>
                    <a:pt x="2723" y="513"/>
                  </a:lnTo>
                  <a:lnTo>
                    <a:pt x="2615" y="423"/>
                  </a:lnTo>
                  <a:lnTo>
                    <a:pt x="2597" y="249"/>
                  </a:lnTo>
                  <a:lnTo>
                    <a:pt x="2540" y="182"/>
                  </a:lnTo>
                  <a:lnTo>
                    <a:pt x="2470" y="99"/>
                  </a:lnTo>
                  <a:lnTo>
                    <a:pt x="2347" y="2"/>
                  </a:lnTo>
                  <a:lnTo>
                    <a:pt x="2266" y="87"/>
                  </a:lnTo>
                  <a:lnTo>
                    <a:pt x="2154" y="123"/>
                  </a:lnTo>
                  <a:lnTo>
                    <a:pt x="1976" y="123"/>
                  </a:lnTo>
                  <a:lnTo>
                    <a:pt x="1813" y="107"/>
                  </a:lnTo>
                  <a:lnTo>
                    <a:pt x="1651" y="0"/>
                  </a:lnTo>
                  <a:lnTo>
                    <a:pt x="1620" y="138"/>
                  </a:lnTo>
                  <a:lnTo>
                    <a:pt x="1659" y="242"/>
                  </a:lnTo>
                  <a:lnTo>
                    <a:pt x="1476" y="272"/>
                  </a:lnTo>
                  <a:lnTo>
                    <a:pt x="1357" y="344"/>
                  </a:lnTo>
                  <a:lnTo>
                    <a:pt x="1356" y="458"/>
                  </a:lnTo>
                  <a:lnTo>
                    <a:pt x="1269" y="588"/>
                  </a:lnTo>
                  <a:lnTo>
                    <a:pt x="1173" y="717"/>
                  </a:lnTo>
                  <a:lnTo>
                    <a:pt x="1035" y="681"/>
                  </a:lnTo>
                  <a:lnTo>
                    <a:pt x="992" y="780"/>
                  </a:lnTo>
                  <a:lnTo>
                    <a:pt x="871" y="837"/>
                  </a:lnTo>
                  <a:lnTo>
                    <a:pt x="766" y="938"/>
                  </a:lnTo>
                  <a:lnTo>
                    <a:pt x="662" y="870"/>
                  </a:lnTo>
                  <a:lnTo>
                    <a:pt x="583" y="944"/>
                  </a:lnTo>
                  <a:lnTo>
                    <a:pt x="471" y="1005"/>
                  </a:lnTo>
                  <a:lnTo>
                    <a:pt x="479" y="1106"/>
                  </a:lnTo>
                  <a:lnTo>
                    <a:pt x="409" y="1185"/>
                  </a:lnTo>
                  <a:lnTo>
                    <a:pt x="315" y="1250"/>
                  </a:lnTo>
                  <a:lnTo>
                    <a:pt x="213" y="1307"/>
                  </a:lnTo>
                  <a:lnTo>
                    <a:pt x="0" y="1394"/>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3" name="Kansas">
              <a:extLst>
                <a:ext uri="{FF2B5EF4-FFF2-40B4-BE49-F238E27FC236}">
                  <a16:creationId xmlns:a16="http://schemas.microsoft.com/office/drawing/2014/main" id="{96837915-F53B-4FE2-A900-32EA80E3B22A}"/>
                </a:ext>
              </a:extLst>
            </p:cNvPr>
            <p:cNvSpPr>
              <a:spLocks/>
            </p:cNvSpPr>
            <p:nvPr/>
          </p:nvSpPr>
          <p:spPr bwMode="auto">
            <a:xfrm>
              <a:off x="4294260" y="3122064"/>
              <a:ext cx="933339" cy="505778"/>
            </a:xfrm>
            <a:custGeom>
              <a:avLst/>
              <a:gdLst>
                <a:gd name="T0" fmla="*/ 12 w 3036"/>
                <a:gd name="T1" fmla="*/ 11 h 1646"/>
                <a:gd name="T2" fmla="*/ 0 w 3036"/>
                <a:gd name="T3" fmla="*/ 93 h 1646"/>
                <a:gd name="T4" fmla="*/ 2 w 3036"/>
                <a:gd name="T5" fmla="*/ 311 h 1646"/>
                <a:gd name="T6" fmla="*/ 265 w 3036"/>
                <a:gd name="T7" fmla="*/ 312 h 1646"/>
                <a:gd name="T8" fmla="*/ 435 w 3036"/>
                <a:gd name="T9" fmla="*/ 298 h 1646"/>
                <a:gd name="T10" fmla="*/ 575 w 3036"/>
                <a:gd name="T11" fmla="*/ 286 h 1646"/>
                <a:gd name="T12" fmla="*/ 575 w 3036"/>
                <a:gd name="T13" fmla="*/ 251 h 1646"/>
                <a:gd name="T14" fmla="*/ 570 w 3036"/>
                <a:gd name="T15" fmla="*/ 198 h 1646"/>
                <a:gd name="T16" fmla="*/ 570 w 3036"/>
                <a:gd name="T17" fmla="*/ 135 h 1646"/>
                <a:gd name="T18" fmla="*/ 566 w 3036"/>
                <a:gd name="T19" fmla="*/ 87 h 1646"/>
                <a:gd name="T20" fmla="*/ 542 w 3036"/>
                <a:gd name="T21" fmla="*/ 73 h 1646"/>
                <a:gd name="T22" fmla="*/ 532 w 3036"/>
                <a:gd name="T23" fmla="*/ 42 h 1646"/>
                <a:gd name="T24" fmla="*/ 537 w 3036"/>
                <a:gd name="T25" fmla="*/ 25 h 1646"/>
                <a:gd name="T26" fmla="*/ 518 w 3036"/>
                <a:gd name="T27" fmla="*/ 14 h 1646"/>
                <a:gd name="T28" fmla="*/ 491 w 3036"/>
                <a:gd name="T29" fmla="*/ 0 h 1646"/>
                <a:gd name="T30" fmla="*/ 453 w 3036"/>
                <a:gd name="T31" fmla="*/ 0 h 1646"/>
                <a:gd name="T32" fmla="*/ 419 w 3036"/>
                <a:gd name="T33" fmla="*/ 2 h 1646"/>
                <a:gd name="T34" fmla="*/ 391 w 3036"/>
                <a:gd name="T35" fmla="*/ 5 h 1646"/>
                <a:gd name="T36" fmla="*/ 279 w 3036"/>
                <a:gd name="T37" fmla="*/ 11 h 1646"/>
                <a:gd name="T38" fmla="*/ 12 w 3036"/>
                <a:gd name="T39" fmla="*/ 11 h 16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036" h="1646">
                  <a:moveTo>
                    <a:pt x="62" y="59"/>
                  </a:moveTo>
                  <a:lnTo>
                    <a:pt x="0" y="491"/>
                  </a:lnTo>
                  <a:lnTo>
                    <a:pt x="13" y="1641"/>
                  </a:lnTo>
                  <a:lnTo>
                    <a:pt x="1401" y="1646"/>
                  </a:lnTo>
                  <a:lnTo>
                    <a:pt x="2298" y="1572"/>
                  </a:lnTo>
                  <a:lnTo>
                    <a:pt x="3036" y="1509"/>
                  </a:lnTo>
                  <a:lnTo>
                    <a:pt x="3036" y="1326"/>
                  </a:lnTo>
                  <a:lnTo>
                    <a:pt x="3009" y="1043"/>
                  </a:lnTo>
                  <a:lnTo>
                    <a:pt x="3009" y="713"/>
                  </a:lnTo>
                  <a:lnTo>
                    <a:pt x="2987" y="461"/>
                  </a:lnTo>
                  <a:lnTo>
                    <a:pt x="2862" y="384"/>
                  </a:lnTo>
                  <a:lnTo>
                    <a:pt x="2807" y="221"/>
                  </a:lnTo>
                  <a:lnTo>
                    <a:pt x="2837" y="131"/>
                  </a:lnTo>
                  <a:lnTo>
                    <a:pt x="2734" y="73"/>
                  </a:lnTo>
                  <a:lnTo>
                    <a:pt x="2593" y="0"/>
                  </a:lnTo>
                  <a:lnTo>
                    <a:pt x="2392" y="2"/>
                  </a:lnTo>
                  <a:lnTo>
                    <a:pt x="2212" y="11"/>
                  </a:lnTo>
                  <a:lnTo>
                    <a:pt x="2062" y="27"/>
                  </a:lnTo>
                  <a:lnTo>
                    <a:pt x="1474" y="60"/>
                  </a:lnTo>
                  <a:lnTo>
                    <a:pt x="62" y="59"/>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4" name="Iowa">
              <a:extLst>
                <a:ext uri="{FF2B5EF4-FFF2-40B4-BE49-F238E27FC236}">
                  <a16:creationId xmlns:a16="http://schemas.microsoft.com/office/drawing/2014/main" id="{F77EAD38-3CE4-4B6D-BC0F-B7A5303F8A92}"/>
                </a:ext>
              </a:extLst>
            </p:cNvPr>
            <p:cNvSpPr>
              <a:spLocks/>
            </p:cNvSpPr>
            <p:nvPr/>
          </p:nvSpPr>
          <p:spPr bwMode="auto">
            <a:xfrm>
              <a:off x="4937047" y="2630066"/>
              <a:ext cx="764526" cy="491188"/>
            </a:xfrm>
            <a:custGeom>
              <a:avLst/>
              <a:gdLst>
                <a:gd name="T0" fmla="*/ 0 w 2485"/>
                <a:gd name="T1" fmla="*/ 35 h 1601"/>
                <a:gd name="T2" fmla="*/ 367 w 2485"/>
                <a:gd name="T3" fmla="*/ 0 h 1601"/>
                <a:gd name="T4" fmla="*/ 378 w 2485"/>
                <a:gd name="T5" fmla="*/ 14 h 1601"/>
                <a:gd name="T6" fmla="*/ 379 w 2485"/>
                <a:gd name="T7" fmla="*/ 40 h 1601"/>
                <a:gd name="T8" fmla="*/ 386 w 2485"/>
                <a:gd name="T9" fmla="*/ 65 h 1601"/>
                <a:gd name="T10" fmla="*/ 408 w 2485"/>
                <a:gd name="T11" fmla="*/ 74 h 1601"/>
                <a:gd name="T12" fmla="*/ 428 w 2485"/>
                <a:gd name="T13" fmla="*/ 85 h 1601"/>
                <a:gd name="T14" fmla="*/ 447 w 2485"/>
                <a:gd name="T15" fmla="*/ 109 h 1601"/>
                <a:gd name="T16" fmla="*/ 463 w 2485"/>
                <a:gd name="T17" fmla="*/ 127 h 1601"/>
                <a:gd name="T18" fmla="*/ 471 w 2485"/>
                <a:gd name="T19" fmla="*/ 154 h 1601"/>
                <a:gd name="T20" fmla="*/ 451 w 2485"/>
                <a:gd name="T21" fmla="*/ 178 h 1601"/>
                <a:gd name="T22" fmla="*/ 426 w 2485"/>
                <a:gd name="T23" fmla="*/ 189 h 1601"/>
                <a:gd name="T24" fmla="*/ 399 w 2485"/>
                <a:gd name="T25" fmla="*/ 189 h 1601"/>
                <a:gd name="T26" fmla="*/ 416 w 2485"/>
                <a:gd name="T27" fmla="*/ 217 h 1601"/>
                <a:gd name="T28" fmla="*/ 407 w 2485"/>
                <a:gd name="T29" fmla="*/ 248 h 1601"/>
                <a:gd name="T30" fmla="*/ 394 w 2485"/>
                <a:gd name="T31" fmla="*/ 274 h 1601"/>
                <a:gd name="T32" fmla="*/ 388 w 2485"/>
                <a:gd name="T33" fmla="*/ 295 h 1601"/>
                <a:gd name="T34" fmla="*/ 360 w 2485"/>
                <a:gd name="T35" fmla="*/ 274 h 1601"/>
                <a:gd name="T36" fmla="*/ 277 w 2485"/>
                <a:gd name="T37" fmla="*/ 289 h 1601"/>
                <a:gd name="T38" fmla="*/ 195 w 2485"/>
                <a:gd name="T39" fmla="*/ 297 h 1601"/>
                <a:gd name="T40" fmla="*/ 73 w 2485"/>
                <a:gd name="T41" fmla="*/ 303 h 1601"/>
                <a:gd name="T42" fmla="*/ 73 w 2485"/>
                <a:gd name="T43" fmla="*/ 256 h 1601"/>
                <a:gd name="T44" fmla="*/ 23 w 2485"/>
                <a:gd name="T45" fmla="*/ 157 h 1601"/>
                <a:gd name="T46" fmla="*/ 6 w 2485"/>
                <a:gd name="T47" fmla="*/ 117 h 1601"/>
                <a:gd name="T48" fmla="*/ 6 w 2485"/>
                <a:gd name="T49" fmla="*/ 59 h 1601"/>
                <a:gd name="T50" fmla="*/ 0 w 2485"/>
                <a:gd name="T51" fmla="*/ 35 h 16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85" h="1601">
                  <a:moveTo>
                    <a:pt x="0" y="183"/>
                  </a:moveTo>
                  <a:lnTo>
                    <a:pt x="1935" y="0"/>
                  </a:lnTo>
                  <a:lnTo>
                    <a:pt x="1996" y="75"/>
                  </a:lnTo>
                  <a:lnTo>
                    <a:pt x="1998" y="212"/>
                  </a:lnTo>
                  <a:lnTo>
                    <a:pt x="2037" y="344"/>
                  </a:lnTo>
                  <a:lnTo>
                    <a:pt x="2155" y="393"/>
                  </a:lnTo>
                  <a:lnTo>
                    <a:pt x="2257" y="447"/>
                  </a:lnTo>
                  <a:lnTo>
                    <a:pt x="2357" y="575"/>
                  </a:lnTo>
                  <a:lnTo>
                    <a:pt x="2445" y="671"/>
                  </a:lnTo>
                  <a:lnTo>
                    <a:pt x="2485" y="815"/>
                  </a:lnTo>
                  <a:lnTo>
                    <a:pt x="2377" y="939"/>
                  </a:lnTo>
                  <a:lnTo>
                    <a:pt x="2245" y="999"/>
                  </a:lnTo>
                  <a:lnTo>
                    <a:pt x="2107" y="999"/>
                  </a:lnTo>
                  <a:lnTo>
                    <a:pt x="2197" y="1149"/>
                  </a:lnTo>
                  <a:lnTo>
                    <a:pt x="2149" y="1311"/>
                  </a:lnTo>
                  <a:lnTo>
                    <a:pt x="2077" y="1449"/>
                  </a:lnTo>
                  <a:lnTo>
                    <a:pt x="2045" y="1559"/>
                  </a:lnTo>
                  <a:lnTo>
                    <a:pt x="1897" y="1449"/>
                  </a:lnTo>
                  <a:lnTo>
                    <a:pt x="1461" y="1527"/>
                  </a:lnTo>
                  <a:lnTo>
                    <a:pt x="1029" y="1567"/>
                  </a:lnTo>
                  <a:lnTo>
                    <a:pt x="384" y="1601"/>
                  </a:lnTo>
                  <a:lnTo>
                    <a:pt x="384" y="1355"/>
                  </a:lnTo>
                  <a:lnTo>
                    <a:pt x="120" y="827"/>
                  </a:lnTo>
                  <a:lnTo>
                    <a:pt x="33" y="620"/>
                  </a:lnTo>
                  <a:lnTo>
                    <a:pt x="34" y="312"/>
                  </a:lnTo>
                  <a:lnTo>
                    <a:pt x="0" y="183"/>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5" name="Indiana">
              <a:extLst>
                <a:ext uri="{FF2B5EF4-FFF2-40B4-BE49-F238E27FC236}">
                  <a16:creationId xmlns:a16="http://schemas.microsoft.com/office/drawing/2014/main" id="{580975CE-2AC6-4860-A203-745E505003FF}"/>
                </a:ext>
              </a:extLst>
            </p:cNvPr>
            <p:cNvSpPr>
              <a:spLocks/>
            </p:cNvSpPr>
            <p:nvPr/>
          </p:nvSpPr>
          <p:spPr bwMode="auto">
            <a:xfrm>
              <a:off x="6006735" y="2746783"/>
              <a:ext cx="386322" cy="688960"/>
            </a:xfrm>
            <a:custGeom>
              <a:avLst/>
              <a:gdLst>
                <a:gd name="T0" fmla="*/ 0 w 1255"/>
                <a:gd name="T1" fmla="*/ 49 h 2237"/>
                <a:gd name="T2" fmla="*/ 2 w 1255"/>
                <a:gd name="T3" fmla="*/ 86 h 2237"/>
                <a:gd name="T4" fmla="*/ 13 w 1255"/>
                <a:gd name="T5" fmla="*/ 123 h 2237"/>
                <a:gd name="T6" fmla="*/ 27 w 1255"/>
                <a:gd name="T7" fmla="*/ 158 h 2237"/>
                <a:gd name="T8" fmla="*/ 29 w 1255"/>
                <a:gd name="T9" fmla="*/ 192 h 2237"/>
                <a:gd name="T10" fmla="*/ 40 w 1255"/>
                <a:gd name="T11" fmla="*/ 231 h 2237"/>
                <a:gd name="T12" fmla="*/ 23 w 1255"/>
                <a:gd name="T13" fmla="*/ 262 h 2237"/>
                <a:gd name="T14" fmla="*/ 34 w 1255"/>
                <a:gd name="T15" fmla="*/ 335 h 2237"/>
                <a:gd name="T16" fmla="*/ 14 w 1255"/>
                <a:gd name="T17" fmla="*/ 386 h 2237"/>
                <a:gd name="T18" fmla="*/ 12 w 1255"/>
                <a:gd name="T19" fmla="*/ 425 h 2237"/>
                <a:gd name="T20" fmla="*/ 33 w 1255"/>
                <a:gd name="T21" fmla="*/ 414 h 2237"/>
                <a:gd name="T22" fmla="*/ 49 w 1255"/>
                <a:gd name="T23" fmla="*/ 399 h 2237"/>
                <a:gd name="T24" fmla="*/ 68 w 1255"/>
                <a:gd name="T25" fmla="*/ 412 h 2237"/>
                <a:gd name="T26" fmla="*/ 88 w 1255"/>
                <a:gd name="T27" fmla="*/ 393 h 2237"/>
                <a:gd name="T28" fmla="*/ 111 w 1255"/>
                <a:gd name="T29" fmla="*/ 382 h 2237"/>
                <a:gd name="T30" fmla="*/ 120 w 1255"/>
                <a:gd name="T31" fmla="*/ 363 h 2237"/>
                <a:gd name="T32" fmla="*/ 145 w 1255"/>
                <a:gd name="T33" fmla="*/ 371 h 2237"/>
                <a:gd name="T34" fmla="*/ 162 w 1255"/>
                <a:gd name="T35" fmla="*/ 348 h 2237"/>
                <a:gd name="T36" fmla="*/ 180 w 1255"/>
                <a:gd name="T37" fmla="*/ 321 h 2237"/>
                <a:gd name="T38" fmla="*/ 180 w 1255"/>
                <a:gd name="T39" fmla="*/ 300 h 2237"/>
                <a:gd name="T40" fmla="*/ 203 w 1255"/>
                <a:gd name="T41" fmla="*/ 286 h 2237"/>
                <a:gd name="T42" fmla="*/ 238 w 1255"/>
                <a:gd name="T43" fmla="*/ 280 h 2237"/>
                <a:gd name="T44" fmla="*/ 230 w 1255"/>
                <a:gd name="T45" fmla="*/ 260 h 2237"/>
                <a:gd name="T46" fmla="*/ 236 w 1255"/>
                <a:gd name="T47" fmla="*/ 234 h 2237"/>
                <a:gd name="T48" fmla="*/ 230 w 1255"/>
                <a:gd name="T49" fmla="*/ 195 h 2237"/>
                <a:gd name="T50" fmla="*/ 217 w 1255"/>
                <a:gd name="T51" fmla="*/ 160 h 2237"/>
                <a:gd name="T52" fmla="*/ 214 w 1255"/>
                <a:gd name="T53" fmla="*/ 108 h 2237"/>
                <a:gd name="T54" fmla="*/ 205 w 1255"/>
                <a:gd name="T55" fmla="*/ 90 h 2237"/>
                <a:gd name="T56" fmla="*/ 197 w 1255"/>
                <a:gd name="T57" fmla="*/ 69 h 2237"/>
                <a:gd name="T58" fmla="*/ 191 w 1255"/>
                <a:gd name="T59" fmla="*/ 52 h 2237"/>
                <a:gd name="T60" fmla="*/ 197 w 1255"/>
                <a:gd name="T61" fmla="*/ 37 h 2237"/>
                <a:gd name="T62" fmla="*/ 185 w 1255"/>
                <a:gd name="T63" fmla="*/ 11 h 2237"/>
                <a:gd name="T64" fmla="*/ 168 w 1255"/>
                <a:gd name="T65" fmla="*/ 0 h 2237"/>
                <a:gd name="T66" fmla="*/ 126 w 1255"/>
                <a:gd name="T67" fmla="*/ 8 h 2237"/>
                <a:gd name="T68" fmla="*/ 80 w 1255"/>
                <a:gd name="T69" fmla="*/ 17 h 2237"/>
                <a:gd name="T70" fmla="*/ 49 w 1255"/>
                <a:gd name="T71" fmla="*/ 22 h 2237"/>
                <a:gd name="T72" fmla="*/ 24 w 1255"/>
                <a:gd name="T73" fmla="*/ 35 h 2237"/>
                <a:gd name="T74" fmla="*/ 0 w 1255"/>
                <a:gd name="T75" fmla="*/ 49 h 2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55" h="2237">
                  <a:moveTo>
                    <a:pt x="0" y="260"/>
                  </a:moveTo>
                  <a:lnTo>
                    <a:pt x="9" y="452"/>
                  </a:lnTo>
                  <a:lnTo>
                    <a:pt x="70" y="645"/>
                  </a:lnTo>
                  <a:lnTo>
                    <a:pt x="144" y="833"/>
                  </a:lnTo>
                  <a:lnTo>
                    <a:pt x="151" y="1011"/>
                  </a:lnTo>
                  <a:lnTo>
                    <a:pt x="211" y="1217"/>
                  </a:lnTo>
                  <a:lnTo>
                    <a:pt x="120" y="1379"/>
                  </a:lnTo>
                  <a:lnTo>
                    <a:pt x="181" y="1763"/>
                  </a:lnTo>
                  <a:lnTo>
                    <a:pt x="73" y="2033"/>
                  </a:lnTo>
                  <a:lnTo>
                    <a:pt x="64" y="2237"/>
                  </a:lnTo>
                  <a:lnTo>
                    <a:pt x="176" y="2178"/>
                  </a:lnTo>
                  <a:lnTo>
                    <a:pt x="256" y="2101"/>
                  </a:lnTo>
                  <a:lnTo>
                    <a:pt x="360" y="2170"/>
                  </a:lnTo>
                  <a:lnTo>
                    <a:pt x="466" y="2071"/>
                  </a:lnTo>
                  <a:lnTo>
                    <a:pt x="586" y="2011"/>
                  </a:lnTo>
                  <a:lnTo>
                    <a:pt x="631" y="1913"/>
                  </a:lnTo>
                  <a:lnTo>
                    <a:pt x="766" y="1951"/>
                  </a:lnTo>
                  <a:lnTo>
                    <a:pt x="855" y="1833"/>
                  </a:lnTo>
                  <a:lnTo>
                    <a:pt x="951" y="1689"/>
                  </a:lnTo>
                  <a:lnTo>
                    <a:pt x="951" y="1577"/>
                  </a:lnTo>
                  <a:lnTo>
                    <a:pt x="1071" y="1505"/>
                  </a:lnTo>
                  <a:lnTo>
                    <a:pt x="1255" y="1473"/>
                  </a:lnTo>
                  <a:lnTo>
                    <a:pt x="1215" y="1369"/>
                  </a:lnTo>
                  <a:lnTo>
                    <a:pt x="1246" y="1231"/>
                  </a:lnTo>
                  <a:lnTo>
                    <a:pt x="1215" y="1025"/>
                  </a:lnTo>
                  <a:lnTo>
                    <a:pt x="1143" y="841"/>
                  </a:lnTo>
                  <a:lnTo>
                    <a:pt x="1126" y="570"/>
                  </a:lnTo>
                  <a:lnTo>
                    <a:pt x="1079" y="473"/>
                  </a:lnTo>
                  <a:lnTo>
                    <a:pt x="1039" y="361"/>
                  </a:lnTo>
                  <a:lnTo>
                    <a:pt x="1007" y="273"/>
                  </a:lnTo>
                  <a:lnTo>
                    <a:pt x="1039" y="193"/>
                  </a:lnTo>
                  <a:lnTo>
                    <a:pt x="976" y="60"/>
                  </a:lnTo>
                  <a:lnTo>
                    <a:pt x="886" y="0"/>
                  </a:lnTo>
                  <a:lnTo>
                    <a:pt x="663" y="41"/>
                  </a:lnTo>
                  <a:lnTo>
                    <a:pt x="423" y="89"/>
                  </a:lnTo>
                  <a:lnTo>
                    <a:pt x="256" y="114"/>
                  </a:lnTo>
                  <a:lnTo>
                    <a:pt x="127" y="185"/>
                  </a:lnTo>
                  <a:lnTo>
                    <a:pt x="0" y="260"/>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6" name="Illiniois">
              <a:extLst>
                <a:ext uri="{FF2B5EF4-FFF2-40B4-BE49-F238E27FC236}">
                  <a16:creationId xmlns:a16="http://schemas.microsoft.com/office/drawing/2014/main" id="{6409C261-9760-4CF0-8830-F5D64C8BCF4E}"/>
                </a:ext>
              </a:extLst>
            </p:cNvPr>
            <p:cNvSpPr>
              <a:spLocks/>
            </p:cNvSpPr>
            <p:nvPr/>
          </p:nvSpPr>
          <p:spPr bwMode="auto">
            <a:xfrm>
              <a:off x="5566847" y="2719226"/>
              <a:ext cx="504814" cy="834858"/>
            </a:xfrm>
            <a:custGeom>
              <a:avLst/>
              <a:gdLst>
                <a:gd name="T0" fmla="*/ 40 w 1641"/>
                <a:gd name="T1" fmla="*/ 30 h 2721"/>
                <a:gd name="T2" fmla="*/ 56 w 1641"/>
                <a:gd name="T3" fmla="*/ 52 h 2721"/>
                <a:gd name="T4" fmla="*/ 76 w 1641"/>
                <a:gd name="T5" fmla="*/ 73 h 2721"/>
                <a:gd name="T6" fmla="*/ 83 w 1641"/>
                <a:gd name="T7" fmla="*/ 100 h 2721"/>
                <a:gd name="T8" fmla="*/ 63 w 1641"/>
                <a:gd name="T9" fmla="*/ 123 h 2721"/>
                <a:gd name="T10" fmla="*/ 38 w 1641"/>
                <a:gd name="T11" fmla="*/ 135 h 2721"/>
                <a:gd name="T12" fmla="*/ 12 w 1641"/>
                <a:gd name="T13" fmla="*/ 135 h 2721"/>
                <a:gd name="T14" fmla="*/ 28 w 1641"/>
                <a:gd name="T15" fmla="*/ 164 h 2721"/>
                <a:gd name="T16" fmla="*/ 20 w 1641"/>
                <a:gd name="T17" fmla="*/ 193 h 2721"/>
                <a:gd name="T18" fmla="*/ 6 w 1641"/>
                <a:gd name="T19" fmla="*/ 220 h 2721"/>
                <a:gd name="T20" fmla="*/ 0 w 1641"/>
                <a:gd name="T21" fmla="*/ 240 h 2721"/>
                <a:gd name="T22" fmla="*/ 6 w 1641"/>
                <a:gd name="T23" fmla="*/ 270 h 2721"/>
                <a:gd name="T24" fmla="*/ 23 w 1641"/>
                <a:gd name="T25" fmla="*/ 293 h 2721"/>
                <a:gd name="T26" fmla="*/ 41 w 1641"/>
                <a:gd name="T27" fmla="*/ 305 h 2721"/>
                <a:gd name="T28" fmla="*/ 63 w 1641"/>
                <a:gd name="T29" fmla="*/ 333 h 2721"/>
                <a:gd name="T30" fmla="*/ 82 w 1641"/>
                <a:gd name="T31" fmla="*/ 348 h 2721"/>
                <a:gd name="T32" fmla="*/ 100 w 1641"/>
                <a:gd name="T33" fmla="*/ 353 h 2721"/>
                <a:gd name="T34" fmla="*/ 115 w 1641"/>
                <a:gd name="T35" fmla="*/ 362 h 2721"/>
                <a:gd name="T36" fmla="*/ 111 w 1641"/>
                <a:gd name="T37" fmla="*/ 387 h 2721"/>
                <a:gd name="T38" fmla="*/ 103 w 1641"/>
                <a:gd name="T39" fmla="*/ 407 h 2721"/>
                <a:gd name="T40" fmla="*/ 121 w 1641"/>
                <a:gd name="T41" fmla="*/ 430 h 2721"/>
                <a:gd name="T42" fmla="*/ 143 w 1641"/>
                <a:gd name="T43" fmla="*/ 441 h 2721"/>
                <a:gd name="T44" fmla="*/ 172 w 1641"/>
                <a:gd name="T45" fmla="*/ 464 h 2721"/>
                <a:gd name="T46" fmla="*/ 177 w 1641"/>
                <a:gd name="T47" fmla="*/ 492 h 2721"/>
                <a:gd name="T48" fmla="*/ 194 w 1641"/>
                <a:gd name="T49" fmla="*/ 515 h 2721"/>
                <a:gd name="T50" fmla="*/ 194 w 1641"/>
                <a:gd name="T51" fmla="*/ 515 h 2721"/>
                <a:gd name="T52" fmla="*/ 220 w 1641"/>
                <a:gd name="T53" fmla="*/ 504 h 2721"/>
                <a:gd name="T54" fmla="*/ 235 w 1641"/>
                <a:gd name="T55" fmla="*/ 498 h 2721"/>
                <a:gd name="T56" fmla="*/ 254 w 1641"/>
                <a:gd name="T57" fmla="*/ 487 h 2721"/>
                <a:gd name="T58" fmla="*/ 271 w 1641"/>
                <a:gd name="T59" fmla="*/ 476 h 2721"/>
                <a:gd name="T60" fmla="*/ 285 w 1641"/>
                <a:gd name="T61" fmla="*/ 460 h 2721"/>
                <a:gd name="T62" fmla="*/ 284 w 1641"/>
                <a:gd name="T63" fmla="*/ 441 h 2721"/>
                <a:gd name="T64" fmla="*/ 285 w 1641"/>
                <a:gd name="T65" fmla="*/ 403 h 2721"/>
                <a:gd name="T66" fmla="*/ 305 w 1641"/>
                <a:gd name="T67" fmla="*/ 351 h 2721"/>
                <a:gd name="T68" fmla="*/ 300 w 1641"/>
                <a:gd name="T69" fmla="*/ 316 h 2721"/>
                <a:gd name="T70" fmla="*/ 294 w 1641"/>
                <a:gd name="T71" fmla="*/ 278 h 2721"/>
                <a:gd name="T72" fmla="*/ 311 w 1641"/>
                <a:gd name="T73" fmla="*/ 249 h 2721"/>
                <a:gd name="T74" fmla="*/ 300 w 1641"/>
                <a:gd name="T75" fmla="*/ 209 h 2721"/>
                <a:gd name="T76" fmla="*/ 298 w 1641"/>
                <a:gd name="T77" fmla="*/ 176 h 2721"/>
                <a:gd name="T78" fmla="*/ 285 w 1641"/>
                <a:gd name="T79" fmla="*/ 141 h 2721"/>
                <a:gd name="T80" fmla="*/ 273 w 1641"/>
                <a:gd name="T81" fmla="*/ 103 h 2721"/>
                <a:gd name="T82" fmla="*/ 271 w 1641"/>
                <a:gd name="T83" fmla="*/ 67 h 2721"/>
                <a:gd name="T84" fmla="*/ 248 w 1641"/>
                <a:gd name="T85" fmla="*/ 44 h 2721"/>
                <a:gd name="T86" fmla="*/ 236 w 1641"/>
                <a:gd name="T87" fmla="*/ 0 h 2721"/>
                <a:gd name="T88" fmla="*/ 40 w 1641"/>
                <a:gd name="T89" fmla="*/ 30 h 27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41" h="2721">
                  <a:moveTo>
                    <a:pt x="213" y="160"/>
                  </a:moveTo>
                  <a:lnTo>
                    <a:pt x="298" y="274"/>
                  </a:lnTo>
                  <a:lnTo>
                    <a:pt x="399" y="384"/>
                  </a:lnTo>
                  <a:lnTo>
                    <a:pt x="438" y="529"/>
                  </a:lnTo>
                  <a:lnTo>
                    <a:pt x="333" y="652"/>
                  </a:lnTo>
                  <a:lnTo>
                    <a:pt x="201" y="712"/>
                  </a:lnTo>
                  <a:lnTo>
                    <a:pt x="61" y="711"/>
                  </a:lnTo>
                  <a:lnTo>
                    <a:pt x="150" y="864"/>
                  </a:lnTo>
                  <a:lnTo>
                    <a:pt x="105" y="1020"/>
                  </a:lnTo>
                  <a:lnTo>
                    <a:pt x="31" y="1162"/>
                  </a:lnTo>
                  <a:lnTo>
                    <a:pt x="0" y="1270"/>
                  </a:lnTo>
                  <a:lnTo>
                    <a:pt x="34" y="1428"/>
                  </a:lnTo>
                  <a:lnTo>
                    <a:pt x="120" y="1550"/>
                  </a:lnTo>
                  <a:lnTo>
                    <a:pt x="216" y="1611"/>
                  </a:lnTo>
                  <a:lnTo>
                    <a:pt x="333" y="1757"/>
                  </a:lnTo>
                  <a:lnTo>
                    <a:pt x="433" y="1839"/>
                  </a:lnTo>
                  <a:lnTo>
                    <a:pt x="529" y="1863"/>
                  </a:lnTo>
                  <a:lnTo>
                    <a:pt x="605" y="1910"/>
                  </a:lnTo>
                  <a:lnTo>
                    <a:pt x="587" y="2045"/>
                  </a:lnTo>
                  <a:lnTo>
                    <a:pt x="543" y="2153"/>
                  </a:lnTo>
                  <a:lnTo>
                    <a:pt x="636" y="2270"/>
                  </a:lnTo>
                  <a:lnTo>
                    <a:pt x="756" y="2331"/>
                  </a:lnTo>
                  <a:lnTo>
                    <a:pt x="906" y="2451"/>
                  </a:lnTo>
                  <a:lnTo>
                    <a:pt x="933" y="2597"/>
                  </a:lnTo>
                  <a:lnTo>
                    <a:pt x="1023" y="2720"/>
                  </a:lnTo>
                  <a:lnTo>
                    <a:pt x="1022" y="2721"/>
                  </a:lnTo>
                  <a:lnTo>
                    <a:pt x="1161" y="2664"/>
                  </a:lnTo>
                  <a:lnTo>
                    <a:pt x="1238" y="2631"/>
                  </a:lnTo>
                  <a:lnTo>
                    <a:pt x="1341" y="2574"/>
                  </a:lnTo>
                  <a:lnTo>
                    <a:pt x="1431" y="2514"/>
                  </a:lnTo>
                  <a:lnTo>
                    <a:pt x="1502" y="2431"/>
                  </a:lnTo>
                  <a:lnTo>
                    <a:pt x="1496" y="2330"/>
                  </a:lnTo>
                  <a:lnTo>
                    <a:pt x="1502" y="2127"/>
                  </a:lnTo>
                  <a:lnTo>
                    <a:pt x="1611" y="1854"/>
                  </a:lnTo>
                  <a:lnTo>
                    <a:pt x="1582" y="1671"/>
                  </a:lnTo>
                  <a:lnTo>
                    <a:pt x="1550" y="1471"/>
                  </a:lnTo>
                  <a:lnTo>
                    <a:pt x="1641" y="1314"/>
                  </a:lnTo>
                  <a:lnTo>
                    <a:pt x="1582" y="1104"/>
                  </a:lnTo>
                  <a:lnTo>
                    <a:pt x="1574" y="928"/>
                  </a:lnTo>
                  <a:lnTo>
                    <a:pt x="1502" y="744"/>
                  </a:lnTo>
                  <a:lnTo>
                    <a:pt x="1438" y="544"/>
                  </a:lnTo>
                  <a:lnTo>
                    <a:pt x="1431" y="354"/>
                  </a:lnTo>
                  <a:lnTo>
                    <a:pt x="1311" y="234"/>
                  </a:lnTo>
                  <a:lnTo>
                    <a:pt x="1246" y="0"/>
                  </a:lnTo>
                  <a:lnTo>
                    <a:pt x="213" y="16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7" name="Idaho">
              <a:extLst>
                <a:ext uri="{FF2B5EF4-FFF2-40B4-BE49-F238E27FC236}">
                  <a16:creationId xmlns:a16="http://schemas.microsoft.com/office/drawing/2014/main" id="{2FAE670C-0208-4222-BFE5-2C13B277F9CB}"/>
                </a:ext>
              </a:extLst>
            </p:cNvPr>
            <p:cNvSpPr>
              <a:spLocks/>
            </p:cNvSpPr>
            <p:nvPr/>
          </p:nvSpPr>
          <p:spPr bwMode="auto">
            <a:xfrm>
              <a:off x="2572046" y="1620941"/>
              <a:ext cx="727193" cy="1167180"/>
            </a:xfrm>
            <a:custGeom>
              <a:avLst/>
              <a:gdLst>
                <a:gd name="T0" fmla="*/ 129 w 2360"/>
                <a:gd name="T1" fmla="*/ 2 h 3800"/>
                <a:gd name="T2" fmla="*/ 152 w 2360"/>
                <a:gd name="T3" fmla="*/ 0 h 3800"/>
                <a:gd name="T4" fmla="*/ 186 w 2360"/>
                <a:gd name="T5" fmla="*/ 12 h 3800"/>
                <a:gd name="T6" fmla="*/ 181 w 2360"/>
                <a:gd name="T7" fmla="*/ 59 h 3800"/>
                <a:gd name="T8" fmla="*/ 180 w 2360"/>
                <a:gd name="T9" fmla="*/ 100 h 3800"/>
                <a:gd name="T10" fmla="*/ 180 w 2360"/>
                <a:gd name="T11" fmla="*/ 152 h 3800"/>
                <a:gd name="T12" fmla="*/ 198 w 2360"/>
                <a:gd name="T13" fmla="*/ 179 h 3800"/>
                <a:gd name="T14" fmla="*/ 226 w 2360"/>
                <a:gd name="T15" fmla="*/ 209 h 3800"/>
                <a:gd name="T16" fmla="*/ 237 w 2360"/>
                <a:gd name="T17" fmla="*/ 230 h 3800"/>
                <a:gd name="T18" fmla="*/ 260 w 2360"/>
                <a:gd name="T19" fmla="*/ 243 h 3800"/>
                <a:gd name="T20" fmla="*/ 241 w 2360"/>
                <a:gd name="T21" fmla="*/ 299 h 3800"/>
                <a:gd name="T22" fmla="*/ 241 w 2360"/>
                <a:gd name="T23" fmla="*/ 320 h 3800"/>
                <a:gd name="T24" fmla="*/ 241 w 2360"/>
                <a:gd name="T25" fmla="*/ 341 h 3800"/>
                <a:gd name="T26" fmla="*/ 271 w 2360"/>
                <a:gd name="T27" fmla="*/ 340 h 3800"/>
                <a:gd name="T28" fmla="*/ 288 w 2360"/>
                <a:gd name="T29" fmla="*/ 391 h 3800"/>
                <a:gd name="T30" fmla="*/ 291 w 2360"/>
                <a:gd name="T31" fmla="*/ 421 h 3800"/>
                <a:gd name="T32" fmla="*/ 300 w 2360"/>
                <a:gd name="T33" fmla="*/ 440 h 3800"/>
                <a:gd name="T34" fmla="*/ 316 w 2360"/>
                <a:gd name="T35" fmla="*/ 456 h 3800"/>
                <a:gd name="T36" fmla="*/ 334 w 2360"/>
                <a:gd name="T37" fmla="*/ 465 h 3800"/>
                <a:gd name="T38" fmla="*/ 380 w 2360"/>
                <a:gd name="T39" fmla="*/ 465 h 3800"/>
                <a:gd name="T40" fmla="*/ 397 w 2360"/>
                <a:gd name="T41" fmla="*/ 476 h 3800"/>
                <a:gd name="T42" fmla="*/ 420 w 2360"/>
                <a:gd name="T43" fmla="*/ 471 h 3800"/>
                <a:gd name="T44" fmla="*/ 420 w 2360"/>
                <a:gd name="T45" fmla="*/ 454 h 3800"/>
                <a:gd name="T46" fmla="*/ 448 w 2360"/>
                <a:gd name="T47" fmla="*/ 465 h 3800"/>
                <a:gd name="T48" fmla="*/ 435 w 2360"/>
                <a:gd name="T49" fmla="*/ 590 h 3800"/>
                <a:gd name="T50" fmla="*/ 427 w 2360"/>
                <a:gd name="T51" fmla="*/ 662 h 3800"/>
                <a:gd name="T52" fmla="*/ 421 w 2360"/>
                <a:gd name="T53" fmla="*/ 720 h 3800"/>
                <a:gd name="T54" fmla="*/ 324 w 2360"/>
                <a:gd name="T55" fmla="*/ 694 h 3800"/>
                <a:gd name="T56" fmla="*/ 212 w 2360"/>
                <a:gd name="T57" fmla="*/ 678 h 3800"/>
                <a:gd name="T58" fmla="*/ 0 w 2360"/>
                <a:gd name="T59" fmla="*/ 636 h 3800"/>
                <a:gd name="T60" fmla="*/ 23 w 2360"/>
                <a:gd name="T61" fmla="*/ 482 h 3800"/>
                <a:gd name="T62" fmla="*/ 46 w 2360"/>
                <a:gd name="T63" fmla="*/ 448 h 3800"/>
                <a:gd name="T64" fmla="*/ 28 w 2360"/>
                <a:gd name="T65" fmla="*/ 425 h 3800"/>
                <a:gd name="T66" fmla="*/ 28 w 2360"/>
                <a:gd name="T67" fmla="*/ 403 h 3800"/>
                <a:gd name="T68" fmla="*/ 57 w 2360"/>
                <a:gd name="T69" fmla="*/ 385 h 3800"/>
                <a:gd name="T70" fmla="*/ 63 w 2360"/>
                <a:gd name="T71" fmla="*/ 358 h 3800"/>
                <a:gd name="T72" fmla="*/ 63 w 2360"/>
                <a:gd name="T73" fmla="*/ 351 h 3800"/>
                <a:gd name="T74" fmla="*/ 69 w 2360"/>
                <a:gd name="T75" fmla="*/ 340 h 3800"/>
                <a:gd name="T76" fmla="*/ 91 w 2360"/>
                <a:gd name="T77" fmla="*/ 334 h 3800"/>
                <a:gd name="T78" fmla="*/ 93 w 2360"/>
                <a:gd name="T79" fmla="*/ 317 h 3800"/>
                <a:gd name="T80" fmla="*/ 91 w 2360"/>
                <a:gd name="T81" fmla="*/ 294 h 3800"/>
                <a:gd name="T82" fmla="*/ 75 w 2360"/>
                <a:gd name="T83" fmla="*/ 271 h 3800"/>
                <a:gd name="T84" fmla="*/ 75 w 2360"/>
                <a:gd name="T85" fmla="*/ 237 h 3800"/>
                <a:gd name="T86" fmla="*/ 99 w 2360"/>
                <a:gd name="T87" fmla="*/ 156 h 3800"/>
                <a:gd name="T88" fmla="*/ 103 w 2360"/>
                <a:gd name="T89" fmla="*/ 131 h 3800"/>
                <a:gd name="T90" fmla="*/ 102 w 2360"/>
                <a:gd name="T91" fmla="*/ 96 h 3800"/>
                <a:gd name="T92" fmla="*/ 114 w 2360"/>
                <a:gd name="T93" fmla="*/ 59 h 3800"/>
                <a:gd name="T94" fmla="*/ 120 w 2360"/>
                <a:gd name="T95" fmla="*/ 20 h 3800"/>
                <a:gd name="T96" fmla="*/ 129 w 2360"/>
                <a:gd name="T97" fmla="*/ 2 h 38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60" h="3800">
                  <a:moveTo>
                    <a:pt x="681" y="12"/>
                  </a:moveTo>
                  <a:lnTo>
                    <a:pt x="803" y="0"/>
                  </a:lnTo>
                  <a:lnTo>
                    <a:pt x="979" y="64"/>
                  </a:lnTo>
                  <a:lnTo>
                    <a:pt x="955" y="312"/>
                  </a:lnTo>
                  <a:lnTo>
                    <a:pt x="947" y="528"/>
                  </a:lnTo>
                  <a:lnTo>
                    <a:pt x="950" y="804"/>
                  </a:lnTo>
                  <a:lnTo>
                    <a:pt x="1043" y="944"/>
                  </a:lnTo>
                  <a:lnTo>
                    <a:pt x="1190" y="1104"/>
                  </a:lnTo>
                  <a:lnTo>
                    <a:pt x="1251" y="1216"/>
                  </a:lnTo>
                  <a:lnTo>
                    <a:pt x="1370" y="1284"/>
                  </a:lnTo>
                  <a:lnTo>
                    <a:pt x="1267" y="1576"/>
                  </a:lnTo>
                  <a:lnTo>
                    <a:pt x="1267" y="1688"/>
                  </a:lnTo>
                  <a:lnTo>
                    <a:pt x="1267" y="1800"/>
                  </a:lnTo>
                  <a:lnTo>
                    <a:pt x="1430" y="1794"/>
                  </a:lnTo>
                  <a:lnTo>
                    <a:pt x="1515" y="2064"/>
                  </a:lnTo>
                  <a:lnTo>
                    <a:pt x="1531" y="2224"/>
                  </a:lnTo>
                  <a:lnTo>
                    <a:pt x="1579" y="2320"/>
                  </a:lnTo>
                  <a:lnTo>
                    <a:pt x="1667" y="2408"/>
                  </a:lnTo>
                  <a:lnTo>
                    <a:pt x="1760" y="2454"/>
                  </a:lnTo>
                  <a:lnTo>
                    <a:pt x="2000" y="2454"/>
                  </a:lnTo>
                  <a:lnTo>
                    <a:pt x="2090" y="2514"/>
                  </a:lnTo>
                  <a:lnTo>
                    <a:pt x="2210" y="2484"/>
                  </a:lnTo>
                  <a:lnTo>
                    <a:pt x="2210" y="2394"/>
                  </a:lnTo>
                  <a:lnTo>
                    <a:pt x="2360" y="2454"/>
                  </a:lnTo>
                  <a:lnTo>
                    <a:pt x="2291" y="3112"/>
                  </a:lnTo>
                  <a:lnTo>
                    <a:pt x="2251" y="3496"/>
                  </a:lnTo>
                  <a:lnTo>
                    <a:pt x="2219" y="3800"/>
                  </a:lnTo>
                  <a:lnTo>
                    <a:pt x="1707" y="3664"/>
                  </a:lnTo>
                  <a:lnTo>
                    <a:pt x="1115" y="3576"/>
                  </a:lnTo>
                  <a:lnTo>
                    <a:pt x="0" y="3355"/>
                  </a:lnTo>
                  <a:lnTo>
                    <a:pt x="121" y="2544"/>
                  </a:lnTo>
                  <a:lnTo>
                    <a:pt x="241" y="2365"/>
                  </a:lnTo>
                  <a:lnTo>
                    <a:pt x="150" y="2242"/>
                  </a:lnTo>
                  <a:lnTo>
                    <a:pt x="150" y="2125"/>
                  </a:lnTo>
                  <a:lnTo>
                    <a:pt x="300" y="2034"/>
                  </a:lnTo>
                  <a:lnTo>
                    <a:pt x="330" y="1887"/>
                  </a:lnTo>
                  <a:lnTo>
                    <a:pt x="330" y="1852"/>
                  </a:lnTo>
                  <a:lnTo>
                    <a:pt x="361" y="1794"/>
                  </a:lnTo>
                  <a:lnTo>
                    <a:pt x="478" y="1764"/>
                  </a:lnTo>
                  <a:lnTo>
                    <a:pt x="492" y="1671"/>
                  </a:lnTo>
                  <a:lnTo>
                    <a:pt x="480" y="1554"/>
                  </a:lnTo>
                  <a:lnTo>
                    <a:pt x="393" y="1432"/>
                  </a:lnTo>
                  <a:lnTo>
                    <a:pt x="396" y="1252"/>
                  </a:lnTo>
                  <a:lnTo>
                    <a:pt x="519" y="823"/>
                  </a:lnTo>
                  <a:lnTo>
                    <a:pt x="544" y="691"/>
                  </a:lnTo>
                  <a:lnTo>
                    <a:pt x="535" y="505"/>
                  </a:lnTo>
                  <a:lnTo>
                    <a:pt x="598" y="312"/>
                  </a:lnTo>
                  <a:lnTo>
                    <a:pt x="633" y="105"/>
                  </a:lnTo>
                  <a:lnTo>
                    <a:pt x="681" y="12"/>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8" name="Hawaii">
              <a:extLst>
                <a:ext uri="{FF2B5EF4-FFF2-40B4-BE49-F238E27FC236}">
                  <a16:creationId xmlns:a16="http://schemas.microsoft.com/office/drawing/2014/main" id="{47A7D3C5-C3E8-498F-B39A-2547B6D1B5B3}"/>
                </a:ext>
              </a:extLst>
            </p:cNvPr>
            <p:cNvSpPr>
              <a:spLocks/>
            </p:cNvSpPr>
            <p:nvPr/>
          </p:nvSpPr>
          <p:spPr bwMode="auto">
            <a:xfrm>
              <a:off x="2137841" y="4733445"/>
              <a:ext cx="1024238" cy="637085"/>
            </a:xfrm>
            <a:custGeom>
              <a:avLst/>
              <a:gdLst>
                <a:gd name="connsiteX0" fmla="*/ 795449 w 1024238"/>
                <a:gd name="connsiteY0" fmla="*/ 335564 h 637085"/>
                <a:gd name="connsiteX1" fmla="*/ 810210 w 1024238"/>
                <a:gd name="connsiteY1" fmla="*/ 351563 h 637085"/>
                <a:gd name="connsiteX2" fmla="*/ 839731 w 1024238"/>
                <a:gd name="connsiteY2" fmla="*/ 363870 h 637085"/>
                <a:gd name="connsiteX3" fmla="*/ 865254 w 1024238"/>
                <a:gd name="connsiteY3" fmla="*/ 363563 h 637085"/>
                <a:gd name="connsiteX4" fmla="*/ 891393 w 1024238"/>
                <a:gd name="connsiteY4" fmla="*/ 373716 h 637085"/>
                <a:gd name="connsiteX5" fmla="*/ 915994 w 1024238"/>
                <a:gd name="connsiteY5" fmla="*/ 378639 h 637085"/>
                <a:gd name="connsiteX6" fmla="*/ 935060 w 1024238"/>
                <a:gd name="connsiteY6" fmla="*/ 405406 h 637085"/>
                <a:gd name="connsiteX7" fmla="*/ 957816 w 1024238"/>
                <a:gd name="connsiteY7" fmla="*/ 422944 h 637085"/>
                <a:gd name="connsiteX8" fmla="*/ 963043 w 1024238"/>
                <a:gd name="connsiteY8" fmla="*/ 447250 h 637085"/>
                <a:gd name="connsiteX9" fmla="*/ 1002097 w 1024238"/>
                <a:gd name="connsiteY9" fmla="*/ 462326 h 637085"/>
                <a:gd name="connsiteX10" fmla="*/ 1024238 w 1024238"/>
                <a:gd name="connsiteY10" fmla="*/ 484479 h 637085"/>
                <a:gd name="connsiteX11" fmla="*/ 1011938 w 1024238"/>
                <a:gd name="connsiteY11" fmla="*/ 501708 h 637085"/>
                <a:gd name="connsiteX12" fmla="*/ 994717 w 1024238"/>
                <a:gd name="connsiteY12" fmla="*/ 531245 h 637085"/>
                <a:gd name="connsiteX13" fmla="*/ 970116 w 1024238"/>
                <a:gd name="connsiteY13" fmla="*/ 536168 h 637085"/>
                <a:gd name="connsiteX14" fmla="*/ 935675 w 1024238"/>
                <a:gd name="connsiteY14" fmla="*/ 553398 h 637085"/>
                <a:gd name="connsiteX15" fmla="*/ 915994 w 1024238"/>
                <a:gd name="connsiteY15" fmla="*/ 573089 h 637085"/>
                <a:gd name="connsiteX16" fmla="*/ 896313 w 1024238"/>
                <a:gd name="connsiteY16" fmla="*/ 590319 h 637085"/>
                <a:gd name="connsiteX17" fmla="*/ 891393 w 1024238"/>
                <a:gd name="connsiteY17" fmla="*/ 612471 h 637085"/>
                <a:gd name="connsiteX18" fmla="*/ 876632 w 1024238"/>
                <a:gd name="connsiteY18" fmla="*/ 637085 h 637085"/>
                <a:gd name="connsiteX19" fmla="*/ 837271 w 1024238"/>
                <a:gd name="connsiteY19" fmla="*/ 628470 h 637085"/>
                <a:gd name="connsiteX20" fmla="*/ 824970 w 1024238"/>
                <a:gd name="connsiteY20" fmla="*/ 614933 h 637085"/>
                <a:gd name="connsiteX21" fmla="*/ 809595 w 1024238"/>
                <a:gd name="connsiteY21" fmla="*/ 586627 h 637085"/>
                <a:gd name="connsiteX22" fmla="*/ 820050 w 1024238"/>
                <a:gd name="connsiteY22" fmla="*/ 568166 h 637085"/>
                <a:gd name="connsiteX23" fmla="*/ 810210 w 1024238"/>
                <a:gd name="connsiteY23" fmla="*/ 536168 h 637085"/>
                <a:gd name="connsiteX24" fmla="*/ 795449 w 1024238"/>
                <a:gd name="connsiteY24" fmla="*/ 502939 h 637085"/>
                <a:gd name="connsiteX25" fmla="*/ 767773 w 1024238"/>
                <a:gd name="connsiteY25" fmla="*/ 474941 h 637085"/>
                <a:gd name="connsiteX26" fmla="*/ 781611 w 1024238"/>
                <a:gd name="connsiteY26" fmla="*/ 447250 h 637085"/>
                <a:gd name="connsiteX27" fmla="*/ 797909 w 1024238"/>
                <a:gd name="connsiteY27" fmla="*/ 425405 h 637085"/>
                <a:gd name="connsiteX28" fmla="*/ 812670 w 1024238"/>
                <a:gd name="connsiteY28" fmla="*/ 410637 h 637085"/>
                <a:gd name="connsiteX29" fmla="*/ 800369 w 1024238"/>
                <a:gd name="connsiteY29" fmla="*/ 383561 h 637085"/>
                <a:gd name="connsiteX30" fmla="*/ 781611 w 1024238"/>
                <a:gd name="connsiteY30" fmla="*/ 377408 h 637085"/>
                <a:gd name="connsiteX31" fmla="*/ 783149 w 1024238"/>
                <a:gd name="connsiteY31" fmla="*/ 361409 h 637085"/>
                <a:gd name="connsiteX32" fmla="*/ 557748 w 1024238"/>
                <a:gd name="connsiteY32" fmla="*/ 223709 h 637085"/>
                <a:gd name="connsiteX33" fmla="*/ 572036 w 1024238"/>
                <a:gd name="connsiteY33" fmla="*/ 237815 h 637085"/>
                <a:gd name="connsiteX34" fmla="*/ 594090 w 1024238"/>
                <a:gd name="connsiteY34" fmla="*/ 244711 h 637085"/>
                <a:gd name="connsiteX35" fmla="*/ 590363 w 1024238"/>
                <a:gd name="connsiteY35" fmla="*/ 263519 h 637085"/>
                <a:gd name="connsiteX36" fmla="*/ 575453 w 1024238"/>
                <a:gd name="connsiteY36" fmla="*/ 280447 h 637085"/>
                <a:gd name="connsiteX37" fmla="*/ 564271 w 1024238"/>
                <a:gd name="connsiteY37" fmla="*/ 274804 h 637085"/>
                <a:gd name="connsiteX38" fmla="*/ 554953 w 1024238"/>
                <a:gd name="connsiteY38" fmla="*/ 261639 h 637085"/>
                <a:gd name="connsiteX39" fmla="*/ 543771 w 1024238"/>
                <a:gd name="connsiteY39" fmla="*/ 237815 h 637085"/>
                <a:gd name="connsiteX40" fmla="*/ 630517 w 1024238"/>
                <a:gd name="connsiteY40" fmla="*/ 202635 h 637085"/>
                <a:gd name="connsiteX41" fmla="*/ 655478 w 1024238"/>
                <a:gd name="connsiteY41" fmla="*/ 210643 h 637085"/>
                <a:gd name="connsiteX42" fmla="*/ 673043 w 1024238"/>
                <a:gd name="connsiteY42" fmla="*/ 217419 h 637085"/>
                <a:gd name="connsiteX43" fmla="*/ 683212 w 1024238"/>
                <a:gd name="connsiteY43" fmla="*/ 210643 h 637085"/>
                <a:gd name="connsiteX44" fmla="*/ 711871 w 1024238"/>
                <a:gd name="connsiteY44" fmla="*/ 206331 h 637085"/>
                <a:gd name="connsiteX45" fmla="*/ 725430 w 1024238"/>
                <a:gd name="connsiteY45" fmla="*/ 224503 h 637085"/>
                <a:gd name="connsiteX46" fmla="*/ 753164 w 1024238"/>
                <a:gd name="connsiteY46" fmla="*/ 238364 h 637085"/>
                <a:gd name="connsiteX47" fmla="*/ 753164 w 1024238"/>
                <a:gd name="connsiteY47" fmla="*/ 266392 h 637085"/>
                <a:gd name="connsiteX48" fmla="*/ 734058 w 1024238"/>
                <a:gd name="connsiteY48" fmla="*/ 282100 h 637085"/>
                <a:gd name="connsiteX49" fmla="*/ 722965 w 1024238"/>
                <a:gd name="connsiteY49" fmla="*/ 283949 h 637085"/>
                <a:gd name="connsiteX50" fmla="*/ 708173 w 1024238"/>
                <a:gd name="connsiteY50" fmla="*/ 285797 h 637085"/>
                <a:gd name="connsiteX51" fmla="*/ 695230 w 1024238"/>
                <a:gd name="connsiteY51" fmla="*/ 295037 h 637085"/>
                <a:gd name="connsiteX52" fmla="*/ 683212 w 1024238"/>
                <a:gd name="connsiteY52" fmla="*/ 280252 h 637085"/>
                <a:gd name="connsiteX53" fmla="*/ 671194 w 1024238"/>
                <a:gd name="connsiteY53" fmla="*/ 263620 h 637085"/>
                <a:gd name="connsiteX54" fmla="*/ 650856 w 1024238"/>
                <a:gd name="connsiteY54" fmla="*/ 248836 h 637085"/>
                <a:gd name="connsiteX55" fmla="*/ 627436 w 1024238"/>
                <a:gd name="connsiteY55" fmla="*/ 252532 h 637085"/>
                <a:gd name="connsiteX56" fmla="*/ 617575 w 1024238"/>
                <a:gd name="connsiteY56" fmla="*/ 237748 h 637085"/>
                <a:gd name="connsiteX57" fmla="*/ 613569 w 1024238"/>
                <a:gd name="connsiteY57" fmla="*/ 224503 h 637085"/>
                <a:gd name="connsiteX58" fmla="*/ 627436 w 1024238"/>
                <a:gd name="connsiteY58" fmla="*/ 210643 h 637085"/>
                <a:gd name="connsiteX59" fmla="*/ 599512 w 1024238"/>
                <a:gd name="connsiteY59" fmla="*/ 168593 h 637085"/>
                <a:gd name="connsiteX60" fmla="*/ 613569 w 1024238"/>
                <a:gd name="connsiteY60" fmla="*/ 182539 h 637085"/>
                <a:gd name="connsiteX61" fmla="*/ 613569 w 1024238"/>
                <a:gd name="connsiteY61" fmla="*/ 196485 h 637085"/>
                <a:gd name="connsiteX62" fmla="*/ 602873 w 1024238"/>
                <a:gd name="connsiteY62" fmla="*/ 198965 h 637085"/>
                <a:gd name="connsiteX63" fmla="*/ 590038 w 1024238"/>
                <a:gd name="connsiteY63" fmla="*/ 204543 h 637085"/>
                <a:gd name="connsiteX64" fmla="*/ 557951 w 1024238"/>
                <a:gd name="connsiteY64" fmla="*/ 196485 h 637085"/>
                <a:gd name="connsiteX65" fmla="*/ 544200 w 1024238"/>
                <a:gd name="connsiteY65" fmla="*/ 196485 h 637085"/>
                <a:gd name="connsiteX66" fmla="*/ 516391 w 1024238"/>
                <a:gd name="connsiteY66" fmla="*/ 210742 h 637085"/>
                <a:gd name="connsiteX67" fmla="*/ 502028 w 1024238"/>
                <a:gd name="connsiteY67" fmla="*/ 202684 h 637085"/>
                <a:gd name="connsiteX68" fmla="*/ 488582 w 1024238"/>
                <a:gd name="connsiteY68" fmla="*/ 182539 h 637085"/>
                <a:gd name="connsiteX69" fmla="*/ 509362 w 1024238"/>
                <a:gd name="connsiteY69" fmla="*/ 169213 h 637085"/>
                <a:gd name="connsiteX70" fmla="*/ 533198 w 1024238"/>
                <a:gd name="connsiteY70" fmla="*/ 171072 h 637085"/>
                <a:gd name="connsiteX71" fmla="*/ 557951 w 1024238"/>
                <a:gd name="connsiteY71" fmla="*/ 182539 h 637085"/>
                <a:gd name="connsiteX72" fmla="*/ 580871 w 1024238"/>
                <a:gd name="connsiteY72" fmla="*/ 172932 h 637085"/>
                <a:gd name="connsiteX73" fmla="*/ 354350 w 1024238"/>
                <a:gd name="connsiteY73" fmla="*/ 84296 h 637085"/>
                <a:gd name="connsiteX74" fmla="*/ 372700 w 1024238"/>
                <a:gd name="connsiteY74" fmla="*/ 104577 h 637085"/>
                <a:gd name="connsiteX75" fmla="*/ 385544 w 1024238"/>
                <a:gd name="connsiteY75" fmla="*/ 132234 h 637085"/>
                <a:gd name="connsiteX76" fmla="*/ 400224 w 1024238"/>
                <a:gd name="connsiteY76" fmla="*/ 141452 h 637085"/>
                <a:gd name="connsiteX77" fmla="*/ 418573 w 1024238"/>
                <a:gd name="connsiteY77" fmla="*/ 146984 h 637085"/>
                <a:gd name="connsiteX78" fmla="*/ 420408 w 1024238"/>
                <a:gd name="connsiteY78" fmla="*/ 169109 h 637085"/>
                <a:gd name="connsiteX79" fmla="*/ 392884 w 1024238"/>
                <a:gd name="connsiteY79" fmla="*/ 183859 h 637085"/>
                <a:gd name="connsiteX80" fmla="*/ 362913 w 1024238"/>
                <a:gd name="connsiteY80" fmla="*/ 196151 h 637085"/>
                <a:gd name="connsiteX81" fmla="*/ 335390 w 1024238"/>
                <a:gd name="connsiteY81" fmla="*/ 182323 h 637085"/>
                <a:gd name="connsiteX82" fmla="*/ 321322 w 1024238"/>
                <a:gd name="connsiteY82" fmla="*/ 168494 h 637085"/>
                <a:gd name="connsiteX83" fmla="*/ 321322 w 1024238"/>
                <a:gd name="connsiteY83" fmla="*/ 154359 h 637085"/>
                <a:gd name="connsiteX84" fmla="*/ 297468 w 1024238"/>
                <a:gd name="connsiteY84" fmla="*/ 143296 h 637085"/>
                <a:gd name="connsiteX85" fmla="*/ 293798 w 1024238"/>
                <a:gd name="connsiteY85" fmla="*/ 117483 h 637085"/>
                <a:gd name="connsiteX86" fmla="*/ 326827 w 1024238"/>
                <a:gd name="connsiteY86" fmla="*/ 113796 h 637085"/>
                <a:gd name="connsiteX87" fmla="*/ 332331 w 1024238"/>
                <a:gd name="connsiteY87" fmla="*/ 95358 h 637085"/>
                <a:gd name="connsiteX88" fmla="*/ 59665 w 1024238"/>
                <a:gd name="connsiteY88" fmla="*/ 0 h 637085"/>
                <a:gd name="connsiteX89" fmla="*/ 84884 w 1024238"/>
                <a:gd name="connsiteY89" fmla="*/ 2190 h 637085"/>
                <a:gd name="connsiteX90" fmla="*/ 87652 w 1024238"/>
                <a:gd name="connsiteY90" fmla="*/ 28479 h 637085"/>
                <a:gd name="connsiteX91" fmla="*/ 87652 w 1024238"/>
                <a:gd name="connsiteY91" fmla="*/ 56957 h 637085"/>
                <a:gd name="connsiteX92" fmla="*/ 75657 w 1024238"/>
                <a:gd name="connsiteY92" fmla="*/ 75422 h 637085"/>
                <a:gd name="connsiteX93" fmla="*/ 53206 w 1024238"/>
                <a:gd name="connsiteY93" fmla="*/ 81055 h 637085"/>
                <a:gd name="connsiteX94" fmla="*/ 31985 w 1024238"/>
                <a:gd name="connsiteY94" fmla="*/ 71040 h 637085"/>
                <a:gd name="connsiteX95" fmla="*/ 12610 w 1024238"/>
                <a:gd name="connsiteY95" fmla="*/ 75422 h 637085"/>
                <a:gd name="connsiteX96" fmla="*/ 0 w 1024238"/>
                <a:gd name="connsiteY96" fmla="*/ 64155 h 637085"/>
                <a:gd name="connsiteX97" fmla="*/ 3998 w 1024238"/>
                <a:gd name="connsiteY97" fmla="*/ 42561 h 637085"/>
                <a:gd name="connsiteX98" fmla="*/ 17838 w 1024238"/>
                <a:gd name="connsiteY98" fmla="*/ 14396 h 637085"/>
                <a:gd name="connsiteX99" fmla="*/ 36906 w 1024238"/>
                <a:gd name="connsiteY99" fmla="*/ 2190 h 63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24238" h="637085">
                  <a:moveTo>
                    <a:pt x="795449" y="335564"/>
                  </a:moveTo>
                  <a:lnTo>
                    <a:pt x="810210" y="351563"/>
                  </a:lnTo>
                  <a:lnTo>
                    <a:pt x="839731" y="363870"/>
                  </a:lnTo>
                  <a:lnTo>
                    <a:pt x="865254" y="363563"/>
                  </a:lnTo>
                  <a:lnTo>
                    <a:pt x="891393" y="373716"/>
                  </a:lnTo>
                  <a:lnTo>
                    <a:pt x="915994" y="378639"/>
                  </a:lnTo>
                  <a:lnTo>
                    <a:pt x="935060" y="405406"/>
                  </a:lnTo>
                  <a:lnTo>
                    <a:pt x="957816" y="422944"/>
                  </a:lnTo>
                  <a:lnTo>
                    <a:pt x="963043" y="447250"/>
                  </a:lnTo>
                  <a:lnTo>
                    <a:pt x="1002097" y="462326"/>
                  </a:lnTo>
                  <a:lnTo>
                    <a:pt x="1024238" y="484479"/>
                  </a:lnTo>
                  <a:lnTo>
                    <a:pt x="1011938" y="501708"/>
                  </a:lnTo>
                  <a:lnTo>
                    <a:pt x="994717" y="531245"/>
                  </a:lnTo>
                  <a:lnTo>
                    <a:pt x="970116" y="536168"/>
                  </a:lnTo>
                  <a:lnTo>
                    <a:pt x="935675" y="553398"/>
                  </a:lnTo>
                  <a:lnTo>
                    <a:pt x="915994" y="573089"/>
                  </a:lnTo>
                  <a:lnTo>
                    <a:pt x="896313" y="590319"/>
                  </a:lnTo>
                  <a:lnTo>
                    <a:pt x="891393" y="612471"/>
                  </a:lnTo>
                  <a:lnTo>
                    <a:pt x="876632" y="637085"/>
                  </a:lnTo>
                  <a:lnTo>
                    <a:pt x="837271" y="628470"/>
                  </a:lnTo>
                  <a:lnTo>
                    <a:pt x="824970" y="614933"/>
                  </a:lnTo>
                  <a:lnTo>
                    <a:pt x="809595" y="586627"/>
                  </a:lnTo>
                  <a:lnTo>
                    <a:pt x="820050" y="568166"/>
                  </a:lnTo>
                  <a:lnTo>
                    <a:pt x="810210" y="536168"/>
                  </a:lnTo>
                  <a:lnTo>
                    <a:pt x="795449" y="502939"/>
                  </a:lnTo>
                  <a:lnTo>
                    <a:pt x="767773" y="474941"/>
                  </a:lnTo>
                  <a:lnTo>
                    <a:pt x="781611" y="447250"/>
                  </a:lnTo>
                  <a:lnTo>
                    <a:pt x="797909" y="425405"/>
                  </a:lnTo>
                  <a:lnTo>
                    <a:pt x="812670" y="410637"/>
                  </a:lnTo>
                  <a:lnTo>
                    <a:pt x="800369" y="383561"/>
                  </a:lnTo>
                  <a:lnTo>
                    <a:pt x="781611" y="377408"/>
                  </a:lnTo>
                  <a:lnTo>
                    <a:pt x="783149" y="361409"/>
                  </a:lnTo>
                  <a:close/>
                  <a:moveTo>
                    <a:pt x="557748" y="223709"/>
                  </a:moveTo>
                  <a:lnTo>
                    <a:pt x="572036" y="237815"/>
                  </a:lnTo>
                  <a:lnTo>
                    <a:pt x="594090" y="244711"/>
                  </a:lnTo>
                  <a:lnTo>
                    <a:pt x="590363" y="263519"/>
                  </a:lnTo>
                  <a:lnTo>
                    <a:pt x="575453" y="280447"/>
                  </a:lnTo>
                  <a:lnTo>
                    <a:pt x="564271" y="274804"/>
                  </a:lnTo>
                  <a:lnTo>
                    <a:pt x="554953" y="261639"/>
                  </a:lnTo>
                  <a:lnTo>
                    <a:pt x="543771" y="237815"/>
                  </a:lnTo>
                  <a:close/>
                  <a:moveTo>
                    <a:pt x="630517" y="202635"/>
                  </a:moveTo>
                  <a:lnTo>
                    <a:pt x="655478" y="210643"/>
                  </a:lnTo>
                  <a:lnTo>
                    <a:pt x="673043" y="217419"/>
                  </a:lnTo>
                  <a:lnTo>
                    <a:pt x="683212" y="210643"/>
                  </a:lnTo>
                  <a:lnTo>
                    <a:pt x="711871" y="206331"/>
                  </a:lnTo>
                  <a:lnTo>
                    <a:pt x="725430" y="224503"/>
                  </a:lnTo>
                  <a:lnTo>
                    <a:pt x="753164" y="238364"/>
                  </a:lnTo>
                  <a:lnTo>
                    <a:pt x="753164" y="266392"/>
                  </a:lnTo>
                  <a:lnTo>
                    <a:pt x="734058" y="282100"/>
                  </a:lnTo>
                  <a:lnTo>
                    <a:pt x="722965" y="283949"/>
                  </a:lnTo>
                  <a:lnTo>
                    <a:pt x="708173" y="285797"/>
                  </a:lnTo>
                  <a:lnTo>
                    <a:pt x="695230" y="295037"/>
                  </a:lnTo>
                  <a:lnTo>
                    <a:pt x="683212" y="280252"/>
                  </a:lnTo>
                  <a:lnTo>
                    <a:pt x="671194" y="263620"/>
                  </a:lnTo>
                  <a:lnTo>
                    <a:pt x="650856" y="248836"/>
                  </a:lnTo>
                  <a:lnTo>
                    <a:pt x="627436" y="252532"/>
                  </a:lnTo>
                  <a:lnTo>
                    <a:pt x="617575" y="237748"/>
                  </a:lnTo>
                  <a:lnTo>
                    <a:pt x="613569" y="224503"/>
                  </a:lnTo>
                  <a:lnTo>
                    <a:pt x="627436" y="210643"/>
                  </a:lnTo>
                  <a:close/>
                  <a:moveTo>
                    <a:pt x="599512" y="168593"/>
                  </a:moveTo>
                  <a:lnTo>
                    <a:pt x="613569" y="182539"/>
                  </a:lnTo>
                  <a:lnTo>
                    <a:pt x="613569" y="196485"/>
                  </a:lnTo>
                  <a:lnTo>
                    <a:pt x="602873" y="198965"/>
                  </a:lnTo>
                  <a:lnTo>
                    <a:pt x="590038" y="204543"/>
                  </a:lnTo>
                  <a:lnTo>
                    <a:pt x="557951" y="196485"/>
                  </a:lnTo>
                  <a:lnTo>
                    <a:pt x="544200" y="196485"/>
                  </a:lnTo>
                  <a:lnTo>
                    <a:pt x="516391" y="210742"/>
                  </a:lnTo>
                  <a:lnTo>
                    <a:pt x="502028" y="202684"/>
                  </a:lnTo>
                  <a:lnTo>
                    <a:pt x="488582" y="182539"/>
                  </a:lnTo>
                  <a:lnTo>
                    <a:pt x="509362" y="169213"/>
                  </a:lnTo>
                  <a:lnTo>
                    <a:pt x="533198" y="171072"/>
                  </a:lnTo>
                  <a:lnTo>
                    <a:pt x="557951" y="182539"/>
                  </a:lnTo>
                  <a:lnTo>
                    <a:pt x="580871" y="172932"/>
                  </a:lnTo>
                  <a:close/>
                  <a:moveTo>
                    <a:pt x="354350" y="84296"/>
                  </a:moveTo>
                  <a:lnTo>
                    <a:pt x="372700" y="104577"/>
                  </a:lnTo>
                  <a:lnTo>
                    <a:pt x="385544" y="132234"/>
                  </a:lnTo>
                  <a:lnTo>
                    <a:pt x="400224" y="141452"/>
                  </a:lnTo>
                  <a:lnTo>
                    <a:pt x="418573" y="146984"/>
                  </a:lnTo>
                  <a:lnTo>
                    <a:pt x="420408" y="169109"/>
                  </a:lnTo>
                  <a:lnTo>
                    <a:pt x="392884" y="183859"/>
                  </a:lnTo>
                  <a:lnTo>
                    <a:pt x="362913" y="196151"/>
                  </a:lnTo>
                  <a:lnTo>
                    <a:pt x="335390" y="182323"/>
                  </a:lnTo>
                  <a:lnTo>
                    <a:pt x="321322" y="168494"/>
                  </a:lnTo>
                  <a:lnTo>
                    <a:pt x="321322" y="154359"/>
                  </a:lnTo>
                  <a:lnTo>
                    <a:pt x="297468" y="143296"/>
                  </a:lnTo>
                  <a:lnTo>
                    <a:pt x="293798" y="117483"/>
                  </a:lnTo>
                  <a:lnTo>
                    <a:pt x="326827" y="113796"/>
                  </a:lnTo>
                  <a:lnTo>
                    <a:pt x="332331" y="95358"/>
                  </a:lnTo>
                  <a:close/>
                  <a:moveTo>
                    <a:pt x="59665" y="0"/>
                  </a:moveTo>
                  <a:lnTo>
                    <a:pt x="84884" y="2190"/>
                  </a:lnTo>
                  <a:lnTo>
                    <a:pt x="87652" y="28479"/>
                  </a:lnTo>
                  <a:lnTo>
                    <a:pt x="87652" y="56957"/>
                  </a:lnTo>
                  <a:lnTo>
                    <a:pt x="75657" y="75422"/>
                  </a:lnTo>
                  <a:lnTo>
                    <a:pt x="53206" y="81055"/>
                  </a:lnTo>
                  <a:lnTo>
                    <a:pt x="31985" y="71040"/>
                  </a:lnTo>
                  <a:lnTo>
                    <a:pt x="12610" y="75422"/>
                  </a:lnTo>
                  <a:lnTo>
                    <a:pt x="0" y="64155"/>
                  </a:lnTo>
                  <a:lnTo>
                    <a:pt x="3998" y="42561"/>
                  </a:lnTo>
                  <a:lnTo>
                    <a:pt x="17838" y="14396"/>
                  </a:lnTo>
                  <a:lnTo>
                    <a:pt x="36906" y="2190"/>
                  </a:lnTo>
                  <a:close/>
                </a:path>
              </a:pathLst>
            </a:custGeom>
            <a:solidFill>
              <a:srgbClr val="887AE3"/>
            </a:solidFill>
            <a:ln w="9525" cmpd="sng">
              <a:solidFill>
                <a:schemeClr val="bg1"/>
              </a:solidFill>
              <a:prstDash val="solid"/>
              <a:round/>
              <a:headEnd/>
              <a:tailEnd/>
            </a:ln>
            <a:effectLst/>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29" name="Georgia">
              <a:extLst>
                <a:ext uri="{FF2B5EF4-FFF2-40B4-BE49-F238E27FC236}">
                  <a16:creationId xmlns:a16="http://schemas.microsoft.com/office/drawing/2014/main" id="{50BAE184-D6D9-43F3-B961-D868243D5B9D}"/>
                </a:ext>
              </a:extLst>
            </p:cNvPr>
            <p:cNvSpPr>
              <a:spLocks/>
            </p:cNvSpPr>
            <p:nvPr/>
          </p:nvSpPr>
          <p:spPr bwMode="auto">
            <a:xfrm>
              <a:off x="6417404" y="3730781"/>
              <a:ext cx="650902" cy="697066"/>
            </a:xfrm>
            <a:custGeom>
              <a:avLst/>
              <a:gdLst>
                <a:gd name="T0" fmla="*/ 5 w 2113"/>
                <a:gd name="T1" fmla="*/ 43 h 2269"/>
                <a:gd name="T2" fmla="*/ 28 w 2113"/>
                <a:gd name="T3" fmla="*/ 31 h 2269"/>
                <a:gd name="T4" fmla="*/ 58 w 2113"/>
                <a:gd name="T5" fmla="*/ 33 h 2269"/>
                <a:gd name="T6" fmla="*/ 79 w 2113"/>
                <a:gd name="T7" fmla="*/ 19 h 2269"/>
                <a:gd name="T8" fmla="*/ 110 w 2113"/>
                <a:gd name="T9" fmla="*/ 16 h 2269"/>
                <a:gd name="T10" fmla="*/ 148 w 2113"/>
                <a:gd name="T11" fmla="*/ 3 h 2269"/>
                <a:gd name="T12" fmla="*/ 171 w 2113"/>
                <a:gd name="T13" fmla="*/ 0 h 2269"/>
                <a:gd name="T14" fmla="*/ 179 w 2113"/>
                <a:gd name="T15" fmla="*/ 26 h 2269"/>
                <a:gd name="T16" fmla="*/ 191 w 2113"/>
                <a:gd name="T17" fmla="*/ 45 h 2269"/>
                <a:gd name="T18" fmla="*/ 214 w 2113"/>
                <a:gd name="T19" fmla="*/ 54 h 2269"/>
                <a:gd name="T20" fmla="*/ 219 w 2113"/>
                <a:gd name="T21" fmla="*/ 72 h 2269"/>
                <a:gd name="T22" fmla="*/ 247 w 2113"/>
                <a:gd name="T23" fmla="*/ 83 h 2269"/>
                <a:gd name="T24" fmla="*/ 270 w 2113"/>
                <a:gd name="T25" fmla="*/ 97 h 2269"/>
                <a:gd name="T26" fmla="*/ 289 w 2113"/>
                <a:gd name="T27" fmla="*/ 116 h 2269"/>
                <a:gd name="T28" fmla="*/ 316 w 2113"/>
                <a:gd name="T29" fmla="*/ 129 h 2269"/>
                <a:gd name="T30" fmla="*/ 355 w 2113"/>
                <a:gd name="T31" fmla="*/ 163 h 2269"/>
                <a:gd name="T32" fmla="*/ 350 w 2113"/>
                <a:gd name="T33" fmla="*/ 180 h 2269"/>
                <a:gd name="T34" fmla="*/ 377 w 2113"/>
                <a:gd name="T35" fmla="*/ 204 h 2269"/>
                <a:gd name="T36" fmla="*/ 401 w 2113"/>
                <a:gd name="T37" fmla="*/ 231 h 2269"/>
                <a:gd name="T38" fmla="*/ 384 w 2113"/>
                <a:gd name="T39" fmla="*/ 263 h 2269"/>
                <a:gd name="T40" fmla="*/ 377 w 2113"/>
                <a:gd name="T41" fmla="*/ 303 h 2269"/>
                <a:gd name="T42" fmla="*/ 384 w 2113"/>
                <a:gd name="T43" fmla="*/ 334 h 2269"/>
                <a:gd name="T44" fmla="*/ 388 w 2113"/>
                <a:gd name="T45" fmla="*/ 367 h 2269"/>
                <a:gd name="T46" fmla="*/ 367 w 2113"/>
                <a:gd name="T47" fmla="*/ 378 h 2269"/>
                <a:gd name="T48" fmla="*/ 344 w 2113"/>
                <a:gd name="T49" fmla="*/ 373 h 2269"/>
                <a:gd name="T50" fmla="*/ 334 w 2113"/>
                <a:gd name="T51" fmla="*/ 388 h 2269"/>
                <a:gd name="T52" fmla="*/ 334 w 2113"/>
                <a:gd name="T53" fmla="*/ 402 h 2269"/>
                <a:gd name="T54" fmla="*/ 329 w 2113"/>
                <a:gd name="T55" fmla="*/ 417 h 2269"/>
                <a:gd name="T56" fmla="*/ 318 w 2113"/>
                <a:gd name="T57" fmla="*/ 409 h 2269"/>
                <a:gd name="T58" fmla="*/ 284 w 2113"/>
                <a:gd name="T59" fmla="*/ 414 h 2269"/>
                <a:gd name="T60" fmla="*/ 216 w 2113"/>
                <a:gd name="T61" fmla="*/ 417 h 2269"/>
                <a:gd name="T62" fmla="*/ 162 w 2113"/>
                <a:gd name="T63" fmla="*/ 426 h 2269"/>
                <a:gd name="T64" fmla="*/ 116 w 2113"/>
                <a:gd name="T65" fmla="*/ 430 h 2269"/>
                <a:gd name="T66" fmla="*/ 96 w 2113"/>
                <a:gd name="T67" fmla="*/ 423 h 2269"/>
                <a:gd name="T68" fmla="*/ 81 w 2113"/>
                <a:gd name="T69" fmla="*/ 409 h 2269"/>
                <a:gd name="T70" fmla="*/ 88 w 2113"/>
                <a:gd name="T71" fmla="*/ 380 h 2269"/>
                <a:gd name="T72" fmla="*/ 80 w 2113"/>
                <a:gd name="T73" fmla="*/ 356 h 2269"/>
                <a:gd name="T74" fmla="*/ 76 w 2113"/>
                <a:gd name="T75" fmla="*/ 326 h 2269"/>
                <a:gd name="T76" fmla="*/ 73 w 2113"/>
                <a:gd name="T77" fmla="*/ 305 h 2269"/>
                <a:gd name="T78" fmla="*/ 79 w 2113"/>
                <a:gd name="T79" fmla="*/ 274 h 2269"/>
                <a:gd name="T80" fmla="*/ 47 w 2113"/>
                <a:gd name="T81" fmla="*/ 218 h 2269"/>
                <a:gd name="T82" fmla="*/ 33 w 2113"/>
                <a:gd name="T83" fmla="*/ 162 h 2269"/>
                <a:gd name="T84" fmla="*/ 14 w 2113"/>
                <a:gd name="T85" fmla="*/ 95 h 2269"/>
                <a:gd name="T86" fmla="*/ 0 w 2113"/>
                <a:gd name="T87" fmla="*/ 70 h 2269"/>
                <a:gd name="T88" fmla="*/ 5 w 2113"/>
                <a:gd name="T89" fmla="*/ 43 h 22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13" h="2269">
                  <a:moveTo>
                    <a:pt x="26" y="225"/>
                  </a:moveTo>
                  <a:lnTo>
                    <a:pt x="150" y="164"/>
                  </a:lnTo>
                  <a:lnTo>
                    <a:pt x="308" y="176"/>
                  </a:lnTo>
                  <a:lnTo>
                    <a:pt x="416" y="102"/>
                  </a:lnTo>
                  <a:lnTo>
                    <a:pt x="579" y="82"/>
                  </a:lnTo>
                  <a:lnTo>
                    <a:pt x="781" y="18"/>
                  </a:lnTo>
                  <a:lnTo>
                    <a:pt x="899" y="0"/>
                  </a:lnTo>
                  <a:lnTo>
                    <a:pt x="943" y="139"/>
                  </a:lnTo>
                  <a:lnTo>
                    <a:pt x="1009" y="238"/>
                  </a:lnTo>
                  <a:lnTo>
                    <a:pt x="1128" y="283"/>
                  </a:lnTo>
                  <a:lnTo>
                    <a:pt x="1153" y="379"/>
                  </a:lnTo>
                  <a:lnTo>
                    <a:pt x="1302" y="439"/>
                  </a:lnTo>
                  <a:lnTo>
                    <a:pt x="1421" y="512"/>
                  </a:lnTo>
                  <a:lnTo>
                    <a:pt x="1521" y="612"/>
                  </a:lnTo>
                  <a:lnTo>
                    <a:pt x="1663" y="679"/>
                  </a:lnTo>
                  <a:lnTo>
                    <a:pt x="1873" y="859"/>
                  </a:lnTo>
                  <a:lnTo>
                    <a:pt x="1843" y="949"/>
                  </a:lnTo>
                  <a:lnTo>
                    <a:pt x="1987" y="1079"/>
                  </a:lnTo>
                  <a:lnTo>
                    <a:pt x="2113" y="1219"/>
                  </a:lnTo>
                  <a:lnTo>
                    <a:pt x="2024" y="1390"/>
                  </a:lnTo>
                  <a:lnTo>
                    <a:pt x="1987" y="1600"/>
                  </a:lnTo>
                  <a:lnTo>
                    <a:pt x="2024" y="1764"/>
                  </a:lnTo>
                  <a:lnTo>
                    <a:pt x="2042" y="1938"/>
                  </a:lnTo>
                  <a:lnTo>
                    <a:pt x="1933" y="1993"/>
                  </a:lnTo>
                  <a:lnTo>
                    <a:pt x="1813" y="1969"/>
                  </a:lnTo>
                  <a:lnTo>
                    <a:pt x="1759" y="2048"/>
                  </a:lnTo>
                  <a:lnTo>
                    <a:pt x="1759" y="2121"/>
                  </a:lnTo>
                  <a:lnTo>
                    <a:pt x="1731" y="2203"/>
                  </a:lnTo>
                  <a:lnTo>
                    <a:pt x="1677" y="2158"/>
                  </a:lnTo>
                  <a:lnTo>
                    <a:pt x="1494" y="2185"/>
                  </a:lnTo>
                  <a:lnTo>
                    <a:pt x="1137" y="2203"/>
                  </a:lnTo>
                  <a:lnTo>
                    <a:pt x="854" y="2249"/>
                  </a:lnTo>
                  <a:lnTo>
                    <a:pt x="613" y="2269"/>
                  </a:lnTo>
                  <a:lnTo>
                    <a:pt x="506" y="2231"/>
                  </a:lnTo>
                  <a:lnTo>
                    <a:pt x="426" y="2156"/>
                  </a:lnTo>
                  <a:lnTo>
                    <a:pt x="464" y="2007"/>
                  </a:lnTo>
                  <a:lnTo>
                    <a:pt x="423" y="1877"/>
                  </a:lnTo>
                  <a:lnTo>
                    <a:pt x="402" y="1718"/>
                  </a:lnTo>
                  <a:lnTo>
                    <a:pt x="383" y="1610"/>
                  </a:lnTo>
                  <a:lnTo>
                    <a:pt x="416" y="1448"/>
                  </a:lnTo>
                  <a:lnTo>
                    <a:pt x="246" y="1148"/>
                  </a:lnTo>
                  <a:lnTo>
                    <a:pt x="173" y="857"/>
                  </a:lnTo>
                  <a:lnTo>
                    <a:pt x="72" y="500"/>
                  </a:lnTo>
                  <a:lnTo>
                    <a:pt x="0" y="369"/>
                  </a:lnTo>
                  <a:lnTo>
                    <a:pt x="26" y="225"/>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0" name="Florida">
              <a:extLst>
                <a:ext uri="{FF2B5EF4-FFF2-40B4-BE49-F238E27FC236}">
                  <a16:creationId xmlns:a16="http://schemas.microsoft.com/office/drawing/2014/main" id="{B5175027-9D67-4F57-98B0-5DD4D67E9833}"/>
                </a:ext>
              </a:extLst>
            </p:cNvPr>
            <p:cNvSpPr>
              <a:spLocks/>
            </p:cNvSpPr>
            <p:nvPr/>
          </p:nvSpPr>
          <p:spPr bwMode="auto">
            <a:xfrm>
              <a:off x="6243721" y="4325719"/>
              <a:ext cx="1098906" cy="857553"/>
            </a:xfrm>
            <a:custGeom>
              <a:avLst/>
              <a:gdLst>
                <a:gd name="T0" fmla="*/ 33 w 3573"/>
                <a:gd name="T1" fmla="*/ 131 h 2793"/>
                <a:gd name="T2" fmla="*/ 62 w 3573"/>
                <a:gd name="T3" fmla="*/ 131 h 2793"/>
                <a:gd name="T4" fmla="*/ 118 w 3573"/>
                <a:gd name="T5" fmla="*/ 129 h 2793"/>
                <a:gd name="T6" fmla="*/ 175 w 3573"/>
                <a:gd name="T7" fmla="*/ 153 h 2793"/>
                <a:gd name="T8" fmla="*/ 221 w 3573"/>
                <a:gd name="T9" fmla="*/ 160 h 2793"/>
                <a:gd name="T10" fmla="*/ 257 w 3573"/>
                <a:gd name="T11" fmla="*/ 136 h 2793"/>
                <a:gd name="T12" fmla="*/ 301 w 3573"/>
                <a:gd name="T13" fmla="*/ 113 h 2793"/>
                <a:gd name="T14" fmla="*/ 339 w 3573"/>
                <a:gd name="T15" fmla="*/ 148 h 2793"/>
                <a:gd name="T16" fmla="*/ 380 w 3573"/>
                <a:gd name="T17" fmla="*/ 177 h 2793"/>
                <a:gd name="T18" fmla="*/ 414 w 3573"/>
                <a:gd name="T19" fmla="*/ 220 h 2793"/>
                <a:gd name="T20" fmla="*/ 419 w 3573"/>
                <a:gd name="T21" fmla="*/ 266 h 2793"/>
                <a:gd name="T22" fmla="*/ 426 w 3573"/>
                <a:gd name="T23" fmla="*/ 308 h 2793"/>
                <a:gd name="T24" fmla="*/ 448 w 3573"/>
                <a:gd name="T25" fmla="*/ 296 h 2793"/>
                <a:gd name="T26" fmla="*/ 448 w 3573"/>
                <a:gd name="T27" fmla="*/ 319 h 2793"/>
                <a:gd name="T28" fmla="*/ 461 w 3573"/>
                <a:gd name="T29" fmla="*/ 369 h 2793"/>
                <a:gd name="T30" fmla="*/ 500 w 3573"/>
                <a:gd name="T31" fmla="*/ 370 h 2793"/>
                <a:gd name="T32" fmla="*/ 537 w 3573"/>
                <a:gd name="T33" fmla="*/ 429 h 2793"/>
                <a:gd name="T34" fmla="*/ 551 w 3573"/>
                <a:gd name="T35" fmla="*/ 472 h 2793"/>
                <a:gd name="T36" fmla="*/ 596 w 3573"/>
                <a:gd name="T37" fmla="*/ 501 h 2793"/>
                <a:gd name="T38" fmla="*/ 602 w 3573"/>
                <a:gd name="T39" fmla="*/ 529 h 2793"/>
                <a:gd name="T40" fmla="*/ 638 w 3573"/>
                <a:gd name="T41" fmla="*/ 525 h 2793"/>
                <a:gd name="T42" fmla="*/ 659 w 3573"/>
                <a:gd name="T43" fmla="*/ 518 h 2793"/>
                <a:gd name="T44" fmla="*/ 662 w 3573"/>
                <a:gd name="T45" fmla="*/ 474 h 2793"/>
                <a:gd name="T46" fmla="*/ 677 w 3573"/>
                <a:gd name="T47" fmla="*/ 429 h 2793"/>
                <a:gd name="T48" fmla="*/ 670 w 3573"/>
                <a:gd name="T49" fmla="*/ 353 h 2793"/>
                <a:gd name="T50" fmla="*/ 591 w 3573"/>
                <a:gd name="T51" fmla="*/ 222 h 2793"/>
                <a:gd name="T52" fmla="*/ 591 w 3573"/>
                <a:gd name="T53" fmla="*/ 188 h 2793"/>
                <a:gd name="T54" fmla="*/ 613 w 3573"/>
                <a:gd name="T55" fmla="*/ 227 h 2793"/>
                <a:gd name="T56" fmla="*/ 596 w 3573"/>
                <a:gd name="T57" fmla="*/ 182 h 2793"/>
                <a:gd name="T58" fmla="*/ 551 w 3573"/>
                <a:gd name="T59" fmla="*/ 137 h 2793"/>
                <a:gd name="T60" fmla="*/ 528 w 3573"/>
                <a:gd name="T61" fmla="*/ 93 h 2793"/>
                <a:gd name="T62" fmla="*/ 513 w 3573"/>
                <a:gd name="T63" fmla="*/ 43 h 2793"/>
                <a:gd name="T64" fmla="*/ 492 w 3573"/>
                <a:gd name="T65" fmla="*/ 50 h 2793"/>
                <a:gd name="T66" fmla="*/ 483 w 3573"/>
                <a:gd name="T67" fmla="*/ 69 h 2793"/>
                <a:gd name="T68" fmla="*/ 494 w 3573"/>
                <a:gd name="T69" fmla="*/ 18 h 2793"/>
                <a:gd name="T70" fmla="*/ 474 w 3573"/>
                <a:gd name="T71" fmla="*/ 10 h 2793"/>
                <a:gd name="T72" fmla="*/ 441 w 3573"/>
                <a:gd name="T73" fmla="*/ 21 h 2793"/>
                <a:gd name="T74" fmla="*/ 435 w 3573"/>
                <a:gd name="T75" fmla="*/ 51 h 2793"/>
                <a:gd name="T76" fmla="*/ 388 w 3573"/>
                <a:gd name="T77" fmla="*/ 47 h 2793"/>
                <a:gd name="T78" fmla="*/ 271 w 3573"/>
                <a:gd name="T79" fmla="*/ 59 h 2793"/>
                <a:gd name="T80" fmla="*/ 204 w 3573"/>
                <a:gd name="T81" fmla="*/ 56 h 2793"/>
                <a:gd name="T82" fmla="*/ 124 w 3573"/>
                <a:gd name="T83" fmla="*/ 56 h 2793"/>
                <a:gd name="T84" fmla="*/ 37 w 3573"/>
                <a:gd name="T85" fmla="*/ 78 h 2793"/>
                <a:gd name="T86" fmla="*/ 0 w 3573"/>
                <a:gd name="T87" fmla="*/ 110 h 279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573" h="2793">
                  <a:moveTo>
                    <a:pt x="32" y="756"/>
                  </a:moveTo>
                  <a:lnTo>
                    <a:pt x="176" y="693"/>
                  </a:lnTo>
                  <a:lnTo>
                    <a:pt x="206" y="633"/>
                  </a:lnTo>
                  <a:lnTo>
                    <a:pt x="326" y="693"/>
                  </a:lnTo>
                  <a:lnTo>
                    <a:pt x="441" y="616"/>
                  </a:lnTo>
                  <a:lnTo>
                    <a:pt x="621" y="682"/>
                  </a:lnTo>
                  <a:lnTo>
                    <a:pt x="795" y="646"/>
                  </a:lnTo>
                  <a:lnTo>
                    <a:pt x="921" y="808"/>
                  </a:lnTo>
                  <a:lnTo>
                    <a:pt x="1016" y="873"/>
                  </a:lnTo>
                  <a:lnTo>
                    <a:pt x="1166" y="843"/>
                  </a:lnTo>
                  <a:lnTo>
                    <a:pt x="1269" y="820"/>
                  </a:lnTo>
                  <a:lnTo>
                    <a:pt x="1359" y="718"/>
                  </a:lnTo>
                  <a:lnTo>
                    <a:pt x="1443" y="628"/>
                  </a:lnTo>
                  <a:lnTo>
                    <a:pt x="1587" y="598"/>
                  </a:lnTo>
                  <a:lnTo>
                    <a:pt x="1676" y="663"/>
                  </a:lnTo>
                  <a:lnTo>
                    <a:pt x="1791" y="784"/>
                  </a:lnTo>
                  <a:lnTo>
                    <a:pt x="1827" y="873"/>
                  </a:lnTo>
                  <a:lnTo>
                    <a:pt x="2007" y="934"/>
                  </a:lnTo>
                  <a:lnTo>
                    <a:pt x="2127" y="994"/>
                  </a:lnTo>
                  <a:lnTo>
                    <a:pt x="2187" y="1162"/>
                  </a:lnTo>
                  <a:lnTo>
                    <a:pt x="2187" y="1263"/>
                  </a:lnTo>
                  <a:lnTo>
                    <a:pt x="2211" y="1402"/>
                  </a:lnTo>
                  <a:lnTo>
                    <a:pt x="2211" y="1516"/>
                  </a:lnTo>
                  <a:lnTo>
                    <a:pt x="2247" y="1624"/>
                  </a:lnTo>
                  <a:lnTo>
                    <a:pt x="2289" y="1582"/>
                  </a:lnTo>
                  <a:lnTo>
                    <a:pt x="2367" y="1563"/>
                  </a:lnTo>
                  <a:lnTo>
                    <a:pt x="2391" y="1636"/>
                  </a:lnTo>
                  <a:lnTo>
                    <a:pt x="2367" y="1683"/>
                  </a:lnTo>
                  <a:lnTo>
                    <a:pt x="2349" y="1786"/>
                  </a:lnTo>
                  <a:lnTo>
                    <a:pt x="2433" y="1948"/>
                  </a:lnTo>
                  <a:lnTo>
                    <a:pt x="2565" y="2050"/>
                  </a:lnTo>
                  <a:lnTo>
                    <a:pt x="2637" y="1953"/>
                  </a:lnTo>
                  <a:lnTo>
                    <a:pt x="2715" y="2152"/>
                  </a:lnTo>
                  <a:lnTo>
                    <a:pt x="2835" y="2266"/>
                  </a:lnTo>
                  <a:lnTo>
                    <a:pt x="2883" y="2404"/>
                  </a:lnTo>
                  <a:lnTo>
                    <a:pt x="2907" y="2493"/>
                  </a:lnTo>
                  <a:lnTo>
                    <a:pt x="3057" y="2493"/>
                  </a:lnTo>
                  <a:lnTo>
                    <a:pt x="3147" y="2643"/>
                  </a:lnTo>
                  <a:lnTo>
                    <a:pt x="3237" y="2703"/>
                  </a:lnTo>
                  <a:lnTo>
                    <a:pt x="3177" y="2793"/>
                  </a:lnTo>
                  <a:lnTo>
                    <a:pt x="3267" y="2793"/>
                  </a:lnTo>
                  <a:lnTo>
                    <a:pt x="3369" y="2770"/>
                  </a:lnTo>
                  <a:lnTo>
                    <a:pt x="3387" y="2703"/>
                  </a:lnTo>
                  <a:lnTo>
                    <a:pt x="3477" y="2733"/>
                  </a:lnTo>
                  <a:lnTo>
                    <a:pt x="3537" y="2583"/>
                  </a:lnTo>
                  <a:lnTo>
                    <a:pt x="3495" y="2500"/>
                  </a:lnTo>
                  <a:lnTo>
                    <a:pt x="3549" y="2428"/>
                  </a:lnTo>
                  <a:lnTo>
                    <a:pt x="3573" y="2266"/>
                  </a:lnTo>
                  <a:lnTo>
                    <a:pt x="3573" y="2086"/>
                  </a:lnTo>
                  <a:lnTo>
                    <a:pt x="3537" y="1863"/>
                  </a:lnTo>
                  <a:lnTo>
                    <a:pt x="3387" y="1503"/>
                  </a:lnTo>
                  <a:lnTo>
                    <a:pt x="3117" y="1173"/>
                  </a:lnTo>
                  <a:lnTo>
                    <a:pt x="3027" y="993"/>
                  </a:lnTo>
                  <a:lnTo>
                    <a:pt x="3117" y="993"/>
                  </a:lnTo>
                  <a:lnTo>
                    <a:pt x="3183" y="1096"/>
                  </a:lnTo>
                  <a:lnTo>
                    <a:pt x="3237" y="1198"/>
                  </a:lnTo>
                  <a:lnTo>
                    <a:pt x="3273" y="1198"/>
                  </a:lnTo>
                  <a:lnTo>
                    <a:pt x="3147" y="963"/>
                  </a:lnTo>
                  <a:lnTo>
                    <a:pt x="3021" y="832"/>
                  </a:lnTo>
                  <a:lnTo>
                    <a:pt x="2907" y="723"/>
                  </a:lnTo>
                  <a:lnTo>
                    <a:pt x="2865" y="604"/>
                  </a:lnTo>
                  <a:lnTo>
                    <a:pt x="2787" y="490"/>
                  </a:lnTo>
                  <a:lnTo>
                    <a:pt x="2733" y="370"/>
                  </a:lnTo>
                  <a:lnTo>
                    <a:pt x="2709" y="226"/>
                  </a:lnTo>
                  <a:lnTo>
                    <a:pt x="2637" y="183"/>
                  </a:lnTo>
                  <a:lnTo>
                    <a:pt x="2595" y="262"/>
                  </a:lnTo>
                  <a:lnTo>
                    <a:pt x="2643" y="448"/>
                  </a:lnTo>
                  <a:lnTo>
                    <a:pt x="2547" y="364"/>
                  </a:lnTo>
                  <a:lnTo>
                    <a:pt x="2547" y="213"/>
                  </a:lnTo>
                  <a:lnTo>
                    <a:pt x="2607" y="93"/>
                  </a:lnTo>
                  <a:lnTo>
                    <a:pt x="2609" y="0"/>
                  </a:lnTo>
                  <a:lnTo>
                    <a:pt x="2499" y="55"/>
                  </a:lnTo>
                  <a:lnTo>
                    <a:pt x="2379" y="31"/>
                  </a:lnTo>
                  <a:lnTo>
                    <a:pt x="2325" y="112"/>
                  </a:lnTo>
                  <a:lnTo>
                    <a:pt x="2325" y="184"/>
                  </a:lnTo>
                  <a:lnTo>
                    <a:pt x="2298" y="268"/>
                  </a:lnTo>
                  <a:lnTo>
                    <a:pt x="2246" y="220"/>
                  </a:lnTo>
                  <a:lnTo>
                    <a:pt x="2049" y="249"/>
                  </a:lnTo>
                  <a:lnTo>
                    <a:pt x="1703" y="265"/>
                  </a:lnTo>
                  <a:lnTo>
                    <a:pt x="1430" y="310"/>
                  </a:lnTo>
                  <a:lnTo>
                    <a:pt x="1185" y="333"/>
                  </a:lnTo>
                  <a:lnTo>
                    <a:pt x="1076" y="295"/>
                  </a:lnTo>
                  <a:lnTo>
                    <a:pt x="992" y="220"/>
                  </a:lnTo>
                  <a:lnTo>
                    <a:pt x="653" y="297"/>
                  </a:lnTo>
                  <a:lnTo>
                    <a:pt x="329" y="400"/>
                  </a:lnTo>
                  <a:lnTo>
                    <a:pt x="195" y="414"/>
                  </a:lnTo>
                  <a:lnTo>
                    <a:pt x="2" y="459"/>
                  </a:lnTo>
                  <a:lnTo>
                    <a:pt x="0" y="580"/>
                  </a:lnTo>
                  <a:lnTo>
                    <a:pt x="32" y="756"/>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1" name="Delaware">
              <a:extLst>
                <a:ext uri="{FF2B5EF4-FFF2-40B4-BE49-F238E27FC236}">
                  <a16:creationId xmlns:a16="http://schemas.microsoft.com/office/drawing/2014/main" id="{DD921D3B-AFF6-46B4-B68B-4F7A850895F3}"/>
                </a:ext>
              </a:extLst>
            </p:cNvPr>
            <p:cNvSpPr>
              <a:spLocks/>
            </p:cNvSpPr>
            <p:nvPr/>
          </p:nvSpPr>
          <p:spPr bwMode="auto">
            <a:xfrm>
              <a:off x="7410802" y="2745163"/>
              <a:ext cx="134725" cy="186425"/>
            </a:xfrm>
            <a:custGeom>
              <a:avLst/>
              <a:gdLst>
                <a:gd name="T0" fmla="*/ 64 w 438"/>
                <a:gd name="T1" fmla="*/ 107 h 605"/>
                <a:gd name="T2" fmla="*/ 78 w 438"/>
                <a:gd name="T3" fmla="*/ 105 h 605"/>
                <a:gd name="T4" fmla="*/ 83 w 438"/>
                <a:gd name="T5" fmla="*/ 79 h 605"/>
                <a:gd name="T6" fmla="*/ 66 w 438"/>
                <a:gd name="T7" fmla="*/ 62 h 605"/>
                <a:gd name="T8" fmla="*/ 49 w 438"/>
                <a:gd name="T9" fmla="*/ 49 h 605"/>
                <a:gd name="T10" fmla="*/ 33 w 438"/>
                <a:gd name="T11" fmla="*/ 31 h 605"/>
                <a:gd name="T12" fmla="*/ 22 w 438"/>
                <a:gd name="T13" fmla="*/ 0 h 605"/>
                <a:gd name="T14" fmla="*/ 0 w 438"/>
                <a:gd name="T15" fmla="*/ 2 h 605"/>
                <a:gd name="T16" fmla="*/ 7 w 438"/>
                <a:gd name="T17" fmla="*/ 19 h 605"/>
                <a:gd name="T18" fmla="*/ 15 w 438"/>
                <a:gd name="T19" fmla="*/ 33 h 605"/>
                <a:gd name="T20" fmla="*/ 19 w 438"/>
                <a:gd name="T21" fmla="*/ 52 h 605"/>
                <a:gd name="T22" fmla="*/ 26 w 438"/>
                <a:gd name="T23" fmla="*/ 63 h 605"/>
                <a:gd name="T24" fmla="*/ 31 w 438"/>
                <a:gd name="T25" fmla="*/ 82 h 605"/>
                <a:gd name="T26" fmla="*/ 40 w 438"/>
                <a:gd name="T27" fmla="*/ 104 h 605"/>
                <a:gd name="T28" fmla="*/ 45 w 438"/>
                <a:gd name="T29" fmla="*/ 115 h 605"/>
                <a:gd name="T30" fmla="*/ 64 w 438"/>
                <a:gd name="T31" fmla="*/ 107 h 6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38" h="605">
                  <a:moveTo>
                    <a:pt x="336" y="563"/>
                  </a:moveTo>
                  <a:lnTo>
                    <a:pt x="410" y="552"/>
                  </a:lnTo>
                  <a:lnTo>
                    <a:pt x="438" y="415"/>
                  </a:lnTo>
                  <a:lnTo>
                    <a:pt x="348" y="325"/>
                  </a:lnTo>
                  <a:lnTo>
                    <a:pt x="258" y="258"/>
                  </a:lnTo>
                  <a:lnTo>
                    <a:pt x="174" y="162"/>
                  </a:lnTo>
                  <a:lnTo>
                    <a:pt x="117" y="0"/>
                  </a:lnTo>
                  <a:lnTo>
                    <a:pt x="0" y="12"/>
                  </a:lnTo>
                  <a:lnTo>
                    <a:pt x="35" y="101"/>
                  </a:lnTo>
                  <a:lnTo>
                    <a:pt x="78" y="176"/>
                  </a:lnTo>
                  <a:lnTo>
                    <a:pt x="102" y="272"/>
                  </a:lnTo>
                  <a:lnTo>
                    <a:pt x="137" y="333"/>
                  </a:lnTo>
                  <a:lnTo>
                    <a:pt x="164" y="432"/>
                  </a:lnTo>
                  <a:lnTo>
                    <a:pt x="210" y="549"/>
                  </a:lnTo>
                  <a:lnTo>
                    <a:pt x="240" y="605"/>
                  </a:lnTo>
                  <a:lnTo>
                    <a:pt x="336" y="563"/>
                  </a:lnTo>
                  <a:close/>
                </a:path>
              </a:pathLst>
            </a:custGeom>
            <a:solidFill>
              <a:srgbClr val="887AE3"/>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2" name="Connecticut">
              <a:extLst>
                <a:ext uri="{FF2B5EF4-FFF2-40B4-BE49-F238E27FC236}">
                  <a16:creationId xmlns:a16="http://schemas.microsoft.com/office/drawing/2014/main" id="{FDAFB147-648E-4551-B1EC-4B30FEA7B0A6}"/>
                </a:ext>
              </a:extLst>
            </p:cNvPr>
            <p:cNvSpPr>
              <a:spLocks/>
            </p:cNvSpPr>
            <p:nvPr/>
          </p:nvSpPr>
          <p:spPr bwMode="auto">
            <a:xfrm>
              <a:off x="7561759" y="2244248"/>
              <a:ext cx="215886" cy="192909"/>
            </a:xfrm>
            <a:custGeom>
              <a:avLst/>
              <a:gdLst>
                <a:gd name="T0" fmla="*/ 34 w 700"/>
                <a:gd name="T1" fmla="*/ 119 h 630"/>
                <a:gd name="T2" fmla="*/ 93 w 700"/>
                <a:gd name="T3" fmla="*/ 80 h 630"/>
                <a:gd name="T4" fmla="*/ 133 w 700"/>
                <a:gd name="T5" fmla="*/ 55 h 630"/>
                <a:gd name="T6" fmla="*/ 130 w 700"/>
                <a:gd name="T7" fmla="*/ 24 h 630"/>
                <a:gd name="T8" fmla="*/ 104 w 700"/>
                <a:gd name="T9" fmla="*/ 0 h 630"/>
                <a:gd name="T10" fmla="*/ 0 w 700"/>
                <a:gd name="T11" fmla="*/ 52 h 630"/>
                <a:gd name="T12" fmla="*/ 6 w 700"/>
                <a:gd name="T13" fmla="*/ 73 h 630"/>
                <a:gd name="T14" fmla="*/ 23 w 700"/>
                <a:gd name="T15" fmla="*/ 87 h 630"/>
                <a:gd name="T16" fmla="*/ 25 w 700"/>
                <a:gd name="T17" fmla="*/ 108 h 630"/>
                <a:gd name="T18" fmla="*/ 34 w 700"/>
                <a:gd name="T19" fmla="*/ 119 h 6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0" h="630">
                  <a:moveTo>
                    <a:pt x="181" y="630"/>
                  </a:moveTo>
                  <a:lnTo>
                    <a:pt x="490" y="421"/>
                  </a:lnTo>
                  <a:lnTo>
                    <a:pt x="700" y="293"/>
                  </a:lnTo>
                  <a:lnTo>
                    <a:pt x="682" y="128"/>
                  </a:lnTo>
                  <a:lnTo>
                    <a:pt x="545" y="0"/>
                  </a:lnTo>
                  <a:lnTo>
                    <a:pt x="0" y="276"/>
                  </a:lnTo>
                  <a:lnTo>
                    <a:pt x="31" y="388"/>
                  </a:lnTo>
                  <a:lnTo>
                    <a:pt x="120" y="463"/>
                  </a:lnTo>
                  <a:lnTo>
                    <a:pt x="130" y="570"/>
                  </a:lnTo>
                  <a:lnTo>
                    <a:pt x="181" y="630"/>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3" name="Colorado">
              <a:extLst>
                <a:ext uri="{FF2B5EF4-FFF2-40B4-BE49-F238E27FC236}">
                  <a16:creationId xmlns:a16="http://schemas.microsoft.com/office/drawing/2014/main" id="{9AC307BA-644D-4F8B-8F8F-B5C31719D709}"/>
                </a:ext>
              </a:extLst>
            </p:cNvPr>
            <p:cNvSpPr>
              <a:spLocks/>
            </p:cNvSpPr>
            <p:nvPr/>
          </p:nvSpPr>
          <p:spPr bwMode="auto">
            <a:xfrm>
              <a:off x="3425849" y="2955092"/>
              <a:ext cx="886267" cy="671128"/>
            </a:xfrm>
            <a:custGeom>
              <a:avLst/>
              <a:gdLst>
                <a:gd name="T0" fmla="*/ 43 w 2886"/>
                <a:gd name="T1" fmla="*/ 0 h 2181"/>
                <a:gd name="T2" fmla="*/ 21 w 2886"/>
                <a:gd name="T3" fmla="*/ 141 h 2181"/>
                <a:gd name="T4" fmla="*/ 0 w 2886"/>
                <a:gd name="T5" fmla="*/ 388 h 2181"/>
                <a:gd name="T6" fmla="*/ 215 w 2886"/>
                <a:gd name="T7" fmla="*/ 404 h 2181"/>
                <a:gd name="T8" fmla="*/ 386 w 2886"/>
                <a:gd name="T9" fmla="*/ 412 h 2181"/>
                <a:gd name="T10" fmla="*/ 536 w 2886"/>
                <a:gd name="T11" fmla="*/ 414 h 2181"/>
                <a:gd name="T12" fmla="*/ 535 w 2886"/>
                <a:gd name="T13" fmla="*/ 196 h 2181"/>
                <a:gd name="T14" fmla="*/ 546 w 2886"/>
                <a:gd name="T15" fmla="*/ 112 h 2181"/>
                <a:gd name="T16" fmla="*/ 543 w 2886"/>
                <a:gd name="T17" fmla="*/ 80 h 2181"/>
                <a:gd name="T18" fmla="*/ 540 w 2886"/>
                <a:gd name="T19" fmla="*/ 51 h 2181"/>
                <a:gd name="T20" fmla="*/ 543 w 2886"/>
                <a:gd name="T21" fmla="*/ 28 h 2181"/>
                <a:gd name="T22" fmla="*/ 519 w 2886"/>
                <a:gd name="T23" fmla="*/ 32 h 2181"/>
                <a:gd name="T24" fmla="*/ 396 w 2886"/>
                <a:gd name="T25" fmla="*/ 30 h 2181"/>
                <a:gd name="T26" fmla="*/ 72 w 2886"/>
                <a:gd name="T27" fmla="*/ 2 h 2181"/>
                <a:gd name="T28" fmla="*/ 43 w 2886"/>
                <a:gd name="T29" fmla="*/ 0 h 21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6" h="2181">
                  <a:moveTo>
                    <a:pt x="227" y="0"/>
                  </a:moveTo>
                  <a:lnTo>
                    <a:pt x="110" y="741"/>
                  </a:lnTo>
                  <a:lnTo>
                    <a:pt x="0" y="2044"/>
                  </a:lnTo>
                  <a:lnTo>
                    <a:pt x="1134" y="2128"/>
                  </a:lnTo>
                  <a:lnTo>
                    <a:pt x="2040" y="2170"/>
                  </a:lnTo>
                  <a:lnTo>
                    <a:pt x="2835" y="2181"/>
                  </a:lnTo>
                  <a:lnTo>
                    <a:pt x="2826" y="1035"/>
                  </a:lnTo>
                  <a:lnTo>
                    <a:pt x="2886" y="591"/>
                  </a:lnTo>
                  <a:lnTo>
                    <a:pt x="2868" y="423"/>
                  </a:lnTo>
                  <a:lnTo>
                    <a:pt x="2856" y="267"/>
                  </a:lnTo>
                  <a:lnTo>
                    <a:pt x="2868" y="147"/>
                  </a:lnTo>
                  <a:lnTo>
                    <a:pt x="2745" y="169"/>
                  </a:lnTo>
                  <a:lnTo>
                    <a:pt x="2093" y="157"/>
                  </a:lnTo>
                  <a:lnTo>
                    <a:pt x="380" y="12"/>
                  </a:lnTo>
                  <a:lnTo>
                    <a:pt x="227" y="0"/>
                  </a:lnTo>
                  <a:close/>
                </a:path>
              </a:pathLst>
            </a:custGeom>
            <a:solidFill>
              <a:srgbClr val="B0A7ED"/>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4" name="California">
              <a:extLst>
                <a:ext uri="{FF2B5EF4-FFF2-40B4-BE49-F238E27FC236}">
                  <a16:creationId xmlns:a16="http://schemas.microsoft.com/office/drawing/2014/main" id="{A2945149-23C9-4E1A-9F03-978E6A05432C}"/>
                </a:ext>
              </a:extLst>
            </p:cNvPr>
            <p:cNvSpPr>
              <a:spLocks/>
            </p:cNvSpPr>
            <p:nvPr/>
          </p:nvSpPr>
          <p:spPr bwMode="auto">
            <a:xfrm>
              <a:off x="1650069" y="2431482"/>
              <a:ext cx="1074557" cy="1716727"/>
            </a:xfrm>
            <a:custGeom>
              <a:avLst/>
              <a:gdLst>
                <a:gd name="T0" fmla="*/ 42 w 3498"/>
                <a:gd name="T1" fmla="*/ 24 h 5586"/>
                <a:gd name="T2" fmla="*/ 38 w 3498"/>
                <a:gd name="T3" fmla="*/ 71 h 5586"/>
                <a:gd name="T4" fmla="*/ 0 w 3498"/>
                <a:gd name="T5" fmla="*/ 138 h 5586"/>
                <a:gd name="T6" fmla="*/ 23 w 3498"/>
                <a:gd name="T7" fmla="*/ 193 h 5586"/>
                <a:gd name="T8" fmla="*/ 25 w 3498"/>
                <a:gd name="T9" fmla="*/ 248 h 5586"/>
                <a:gd name="T10" fmla="*/ 28 w 3498"/>
                <a:gd name="T11" fmla="*/ 341 h 5586"/>
                <a:gd name="T12" fmla="*/ 47 w 3498"/>
                <a:gd name="T13" fmla="*/ 399 h 5586"/>
                <a:gd name="T14" fmla="*/ 64 w 3498"/>
                <a:gd name="T15" fmla="*/ 430 h 5586"/>
                <a:gd name="T16" fmla="*/ 91 w 3498"/>
                <a:gd name="T17" fmla="*/ 390 h 5586"/>
                <a:gd name="T18" fmla="*/ 92 w 3498"/>
                <a:gd name="T19" fmla="*/ 425 h 5586"/>
                <a:gd name="T20" fmla="*/ 72 w 3498"/>
                <a:gd name="T21" fmla="*/ 452 h 5586"/>
                <a:gd name="T22" fmla="*/ 61 w 3498"/>
                <a:gd name="T23" fmla="*/ 486 h 5586"/>
                <a:gd name="T24" fmla="*/ 111 w 3498"/>
                <a:gd name="T25" fmla="*/ 538 h 5586"/>
                <a:gd name="T26" fmla="*/ 90 w 3498"/>
                <a:gd name="T27" fmla="*/ 569 h 5586"/>
                <a:gd name="T28" fmla="*/ 124 w 3498"/>
                <a:gd name="T29" fmla="*/ 637 h 5586"/>
                <a:gd name="T30" fmla="*/ 152 w 3498"/>
                <a:gd name="T31" fmla="*/ 708 h 5586"/>
                <a:gd name="T32" fmla="*/ 156 w 3498"/>
                <a:gd name="T33" fmla="*/ 783 h 5586"/>
                <a:gd name="T34" fmla="*/ 235 w 3498"/>
                <a:gd name="T35" fmla="*/ 820 h 5586"/>
                <a:gd name="T36" fmla="*/ 288 w 3498"/>
                <a:gd name="T37" fmla="*/ 862 h 5586"/>
                <a:gd name="T38" fmla="*/ 322 w 3498"/>
                <a:gd name="T39" fmla="*/ 879 h 5586"/>
                <a:gd name="T40" fmla="*/ 351 w 3498"/>
                <a:gd name="T41" fmla="*/ 918 h 5586"/>
                <a:gd name="T42" fmla="*/ 385 w 3498"/>
                <a:gd name="T43" fmla="*/ 959 h 5586"/>
                <a:gd name="T44" fmla="*/ 395 w 3498"/>
                <a:gd name="T45" fmla="*/ 1023 h 5586"/>
                <a:gd name="T46" fmla="*/ 441 w 3498"/>
                <a:gd name="T47" fmla="*/ 1040 h 5586"/>
                <a:gd name="T48" fmla="*/ 503 w 3498"/>
                <a:gd name="T49" fmla="*/ 1049 h 5586"/>
                <a:gd name="T50" fmla="*/ 594 w 3498"/>
                <a:gd name="T51" fmla="*/ 1059 h 5586"/>
                <a:gd name="T52" fmla="*/ 612 w 3498"/>
                <a:gd name="T53" fmla="*/ 1027 h 5586"/>
                <a:gd name="T54" fmla="*/ 612 w 3498"/>
                <a:gd name="T55" fmla="*/ 983 h 5586"/>
                <a:gd name="T56" fmla="*/ 623 w 3498"/>
                <a:gd name="T57" fmla="*/ 953 h 5586"/>
                <a:gd name="T58" fmla="*/ 646 w 3498"/>
                <a:gd name="T59" fmla="*/ 919 h 5586"/>
                <a:gd name="T60" fmla="*/ 657 w 3498"/>
                <a:gd name="T61" fmla="*/ 919 h 5586"/>
                <a:gd name="T62" fmla="*/ 640 w 3498"/>
                <a:gd name="T63" fmla="*/ 867 h 5586"/>
                <a:gd name="T64" fmla="*/ 561 w 3498"/>
                <a:gd name="T65" fmla="*/ 737 h 5586"/>
                <a:gd name="T66" fmla="*/ 402 w 3498"/>
                <a:gd name="T67" fmla="*/ 513 h 5586"/>
                <a:gd name="T68" fmla="*/ 295 w 3498"/>
                <a:gd name="T69" fmla="*/ 367 h 5586"/>
                <a:gd name="T70" fmla="*/ 84 w 3498"/>
                <a:gd name="T71" fmla="*/ 9 h 55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498" h="5586">
                  <a:moveTo>
                    <a:pt x="284" y="0"/>
                  </a:moveTo>
                  <a:lnTo>
                    <a:pt x="222" y="126"/>
                  </a:lnTo>
                  <a:lnTo>
                    <a:pt x="292" y="225"/>
                  </a:lnTo>
                  <a:lnTo>
                    <a:pt x="202" y="375"/>
                  </a:lnTo>
                  <a:lnTo>
                    <a:pt x="202" y="555"/>
                  </a:lnTo>
                  <a:lnTo>
                    <a:pt x="0" y="726"/>
                  </a:lnTo>
                  <a:lnTo>
                    <a:pt x="36" y="906"/>
                  </a:lnTo>
                  <a:lnTo>
                    <a:pt x="120" y="1020"/>
                  </a:lnTo>
                  <a:lnTo>
                    <a:pt x="142" y="1125"/>
                  </a:lnTo>
                  <a:lnTo>
                    <a:pt x="132" y="1308"/>
                  </a:lnTo>
                  <a:lnTo>
                    <a:pt x="72" y="1560"/>
                  </a:lnTo>
                  <a:lnTo>
                    <a:pt x="150" y="1800"/>
                  </a:lnTo>
                  <a:lnTo>
                    <a:pt x="262" y="1965"/>
                  </a:lnTo>
                  <a:lnTo>
                    <a:pt x="246" y="2106"/>
                  </a:lnTo>
                  <a:lnTo>
                    <a:pt x="262" y="2265"/>
                  </a:lnTo>
                  <a:lnTo>
                    <a:pt x="336" y="2268"/>
                  </a:lnTo>
                  <a:lnTo>
                    <a:pt x="408" y="2166"/>
                  </a:lnTo>
                  <a:lnTo>
                    <a:pt x="480" y="2058"/>
                  </a:lnTo>
                  <a:lnTo>
                    <a:pt x="516" y="2118"/>
                  </a:lnTo>
                  <a:lnTo>
                    <a:pt x="486" y="2244"/>
                  </a:lnTo>
                  <a:lnTo>
                    <a:pt x="442" y="2385"/>
                  </a:lnTo>
                  <a:lnTo>
                    <a:pt x="382" y="2385"/>
                  </a:lnTo>
                  <a:lnTo>
                    <a:pt x="366" y="2466"/>
                  </a:lnTo>
                  <a:lnTo>
                    <a:pt x="322" y="2565"/>
                  </a:lnTo>
                  <a:lnTo>
                    <a:pt x="492" y="2742"/>
                  </a:lnTo>
                  <a:lnTo>
                    <a:pt x="588" y="2838"/>
                  </a:lnTo>
                  <a:lnTo>
                    <a:pt x="592" y="2926"/>
                  </a:lnTo>
                  <a:lnTo>
                    <a:pt x="474" y="3000"/>
                  </a:lnTo>
                  <a:lnTo>
                    <a:pt x="606" y="3180"/>
                  </a:lnTo>
                  <a:lnTo>
                    <a:pt x="654" y="3360"/>
                  </a:lnTo>
                  <a:lnTo>
                    <a:pt x="768" y="3564"/>
                  </a:lnTo>
                  <a:lnTo>
                    <a:pt x="802" y="3736"/>
                  </a:lnTo>
                  <a:lnTo>
                    <a:pt x="892" y="3856"/>
                  </a:lnTo>
                  <a:lnTo>
                    <a:pt x="822" y="4128"/>
                  </a:lnTo>
                  <a:lnTo>
                    <a:pt x="1042" y="4246"/>
                  </a:lnTo>
                  <a:lnTo>
                    <a:pt x="1242" y="4326"/>
                  </a:lnTo>
                  <a:lnTo>
                    <a:pt x="1372" y="4456"/>
                  </a:lnTo>
                  <a:lnTo>
                    <a:pt x="1522" y="4546"/>
                  </a:lnTo>
                  <a:lnTo>
                    <a:pt x="1612" y="4546"/>
                  </a:lnTo>
                  <a:lnTo>
                    <a:pt x="1702" y="4636"/>
                  </a:lnTo>
                  <a:lnTo>
                    <a:pt x="1702" y="4756"/>
                  </a:lnTo>
                  <a:lnTo>
                    <a:pt x="1854" y="4842"/>
                  </a:lnTo>
                  <a:lnTo>
                    <a:pt x="1962" y="4944"/>
                  </a:lnTo>
                  <a:lnTo>
                    <a:pt x="2033" y="5056"/>
                  </a:lnTo>
                  <a:lnTo>
                    <a:pt x="2063" y="5236"/>
                  </a:lnTo>
                  <a:lnTo>
                    <a:pt x="2088" y="5394"/>
                  </a:lnTo>
                  <a:lnTo>
                    <a:pt x="2123" y="5506"/>
                  </a:lnTo>
                  <a:lnTo>
                    <a:pt x="2328" y="5484"/>
                  </a:lnTo>
                  <a:lnTo>
                    <a:pt x="2466" y="5532"/>
                  </a:lnTo>
                  <a:lnTo>
                    <a:pt x="2658" y="5532"/>
                  </a:lnTo>
                  <a:lnTo>
                    <a:pt x="2856" y="5544"/>
                  </a:lnTo>
                  <a:lnTo>
                    <a:pt x="3138" y="5586"/>
                  </a:lnTo>
                  <a:lnTo>
                    <a:pt x="3233" y="5536"/>
                  </a:lnTo>
                  <a:lnTo>
                    <a:pt x="3233" y="5416"/>
                  </a:lnTo>
                  <a:lnTo>
                    <a:pt x="3192" y="5292"/>
                  </a:lnTo>
                  <a:lnTo>
                    <a:pt x="3234" y="5184"/>
                  </a:lnTo>
                  <a:lnTo>
                    <a:pt x="3323" y="5116"/>
                  </a:lnTo>
                  <a:lnTo>
                    <a:pt x="3293" y="5026"/>
                  </a:lnTo>
                  <a:lnTo>
                    <a:pt x="3348" y="4950"/>
                  </a:lnTo>
                  <a:lnTo>
                    <a:pt x="3413" y="4846"/>
                  </a:lnTo>
                  <a:lnTo>
                    <a:pt x="3473" y="4846"/>
                  </a:lnTo>
                  <a:lnTo>
                    <a:pt x="3498" y="4770"/>
                  </a:lnTo>
                  <a:lnTo>
                    <a:pt x="3384" y="4572"/>
                  </a:lnTo>
                  <a:lnTo>
                    <a:pt x="3353" y="4396"/>
                  </a:lnTo>
                  <a:lnTo>
                    <a:pt x="2963" y="3886"/>
                  </a:lnTo>
                  <a:lnTo>
                    <a:pt x="2453" y="3226"/>
                  </a:lnTo>
                  <a:lnTo>
                    <a:pt x="2124" y="2706"/>
                  </a:lnTo>
                  <a:lnTo>
                    <a:pt x="1702" y="2175"/>
                  </a:lnTo>
                  <a:lnTo>
                    <a:pt x="1560" y="1938"/>
                  </a:lnTo>
                  <a:lnTo>
                    <a:pt x="1822" y="474"/>
                  </a:lnTo>
                  <a:lnTo>
                    <a:pt x="444" y="45"/>
                  </a:lnTo>
                  <a:lnTo>
                    <a:pt x="284" y="0"/>
                  </a:lnTo>
                  <a:close/>
                </a:path>
              </a:pathLst>
            </a:custGeom>
            <a:solidFill>
              <a:srgbClr val="D7D3F6"/>
            </a:solidFill>
            <a:ln w="6350" cmpd="sng">
              <a:solidFill>
                <a:schemeClr val="bg1"/>
              </a:solidFill>
              <a:prstDash val="solid"/>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1" i="0" u="none" strike="noStrike" kern="0" cap="none" spc="0" normalizeH="0" baseline="0" noProof="0">
                <a:ln>
                  <a:noFill/>
                </a:ln>
                <a:solidFill>
                  <a:srgbClr val="000000"/>
                </a:solidFill>
                <a:effectLst/>
                <a:uLnTx/>
                <a:uFillTx/>
                <a:latin typeface="Arial" charset="0"/>
                <a:ea typeface="+mn-ea"/>
                <a:cs typeface="+mn-cs"/>
              </a:endParaRPr>
            </a:p>
          </p:txBody>
        </p:sp>
        <p:sp>
          <p:nvSpPr>
            <p:cNvPr id="335" name="Arkansas">
              <a:extLst>
                <a:ext uri="{FF2B5EF4-FFF2-40B4-BE49-F238E27FC236}">
                  <a16:creationId xmlns:a16="http://schemas.microsoft.com/office/drawing/2014/main" id="{F36C04E9-0C08-4718-8032-A946F984B662}"/>
                </a:ext>
              </a:extLst>
            </p:cNvPr>
            <p:cNvSpPr>
              <a:spLocks/>
            </p:cNvSpPr>
            <p:nvPr/>
          </p:nvSpPr>
          <p:spPr bwMode="auto">
            <a:xfrm>
              <a:off x="5253570" y="3665937"/>
              <a:ext cx="613569" cy="619253"/>
            </a:xfrm>
            <a:custGeom>
              <a:avLst/>
              <a:gdLst>
                <a:gd name="T0" fmla="*/ 0 w 1990"/>
                <a:gd name="T1" fmla="*/ 45 h 2015"/>
                <a:gd name="T2" fmla="*/ 215 w 1990"/>
                <a:gd name="T3" fmla="*/ 18 h 2015"/>
                <a:gd name="T4" fmla="*/ 273 w 1990"/>
                <a:gd name="T5" fmla="*/ 12 h 2015"/>
                <a:gd name="T6" fmla="*/ 331 w 1990"/>
                <a:gd name="T7" fmla="*/ 0 h 2015"/>
                <a:gd name="T8" fmla="*/ 342 w 1990"/>
                <a:gd name="T9" fmla="*/ 12 h 2015"/>
                <a:gd name="T10" fmla="*/ 325 w 1990"/>
                <a:gd name="T11" fmla="*/ 34 h 2015"/>
                <a:gd name="T12" fmla="*/ 337 w 1990"/>
                <a:gd name="T13" fmla="*/ 46 h 2015"/>
                <a:gd name="T14" fmla="*/ 357 w 1990"/>
                <a:gd name="T15" fmla="*/ 54 h 2015"/>
                <a:gd name="T16" fmla="*/ 376 w 1990"/>
                <a:gd name="T17" fmla="*/ 45 h 2015"/>
                <a:gd name="T18" fmla="*/ 378 w 1990"/>
                <a:gd name="T19" fmla="*/ 63 h 2015"/>
                <a:gd name="T20" fmla="*/ 367 w 1990"/>
                <a:gd name="T21" fmla="*/ 77 h 2015"/>
                <a:gd name="T22" fmla="*/ 366 w 1990"/>
                <a:gd name="T23" fmla="*/ 94 h 2015"/>
                <a:gd name="T24" fmla="*/ 355 w 1990"/>
                <a:gd name="T25" fmla="*/ 106 h 2015"/>
                <a:gd name="T26" fmla="*/ 350 w 1990"/>
                <a:gd name="T27" fmla="*/ 143 h 2015"/>
                <a:gd name="T28" fmla="*/ 338 w 1990"/>
                <a:gd name="T29" fmla="*/ 163 h 2015"/>
                <a:gd name="T30" fmla="*/ 322 w 1990"/>
                <a:gd name="T31" fmla="*/ 209 h 2015"/>
                <a:gd name="T32" fmla="*/ 301 w 1990"/>
                <a:gd name="T33" fmla="*/ 238 h 2015"/>
                <a:gd name="T34" fmla="*/ 293 w 1990"/>
                <a:gd name="T35" fmla="*/ 274 h 2015"/>
                <a:gd name="T36" fmla="*/ 296 w 1990"/>
                <a:gd name="T37" fmla="*/ 329 h 2015"/>
                <a:gd name="T38" fmla="*/ 293 w 1990"/>
                <a:gd name="T39" fmla="*/ 359 h 2015"/>
                <a:gd name="T40" fmla="*/ 249 w 1990"/>
                <a:gd name="T41" fmla="*/ 365 h 2015"/>
                <a:gd name="T42" fmla="*/ 190 w 1990"/>
                <a:gd name="T43" fmla="*/ 365 h 2015"/>
                <a:gd name="T44" fmla="*/ 115 w 1990"/>
                <a:gd name="T45" fmla="*/ 368 h 2015"/>
                <a:gd name="T46" fmla="*/ 65 w 1990"/>
                <a:gd name="T47" fmla="*/ 382 h 2015"/>
                <a:gd name="T48" fmla="*/ 58 w 1990"/>
                <a:gd name="T49" fmla="*/ 363 h 2015"/>
                <a:gd name="T50" fmla="*/ 63 w 1990"/>
                <a:gd name="T51" fmla="*/ 344 h 2015"/>
                <a:gd name="T52" fmla="*/ 56 w 1990"/>
                <a:gd name="T53" fmla="*/ 322 h 2015"/>
                <a:gd name="T54" fmla="*/ 17 w 1990"/>
                <a:gd name="T55" fmla="*/ 322 h 2015"/>
                <a:gd name="T56" fmla="*/ 17 w 1990"/>
                <a:gd name="T57" fmla="*/ 168 h 2015"/>
                <a:gd name="T58" fmla="*/ 4 w 1990"/>
                <a:gd name="T59" fmla="*/ 110 h 2015"/>
                <a:gd name="T60" fmla="*/ 0 w 1990"/>
                <a:gd name="T61" fmla="*/ 71 h 2015"/>
                <a:gd name="T62" fmla="*/ 0 w 1990"/>
                <a:gd name="T63" fmla="*/ 45 h 20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990" h="2015">
                  <a:moveTo>
                    <a:pt x="2" y="240"/>
                  </a:moveTo>
                  <a:lnTo>
                    <a:pt x="1130" y="93"/>
                  </a:lnTo>
                  <a:lnTo>
                    <a:pt x="1435" y="62"/>
                  </a:lnTo>
                  <a:lnTo>
                    <a:pt x="1742" y="0"/>
                  </a:lnTo>
                  <a:lnTo>
                    <a:pt x="1798" y="61"/>
                  </a:lnTo>
                  <a:lnTo>
                    <a:pt x="1711" y="179"/>
                  </a:lnTo>
                  <a:lnTo>
                    <a:pt x="1775" y="243"/>
                  </a:lnTo>
                  <a:lnTo>
                    <a:pt x="1877" y="287"/>
                  </a:lnTo>
                  <a:lnTo>
                    <a:pt x="1979" y="240"/>
                  </a:lnTo>
                  <a:lnTo>
                    <a:pt x="1990" y="334"/>
                  </a:lnTo>
                  <a:lnTo>
                    <a:pt x="1934" y="406"/>
                  </a:lnTo>
                  <a:lnTo>
                    <a:pt x="1926" y="494"/>
                  </a:lnTo>
                  <a:lnTo>
                    <a:pt x="1870" y="558"/>
                  </a:lnTo>
                  <a:lnTo>
                    <a:pt x="1842" y="756"/>
                  </a:lnTo>
                  <a:lnTo>
                    <a:pt x="1782" y="862"/>
                  </a:lnTo>
                  <a:lnTo>
                    <a:pt x="1694" y="1102"/>
                  </a:lnTo>
                  <a:lnTo>
                    <a:pt x="1582" y="1254"/>
                  </a:lnTo>
                  <a:lnTo>
                    <a:pt x="1542" y="1446"/>
                  </a:lnTo>
                  <a:lnTo>
                    <a:pt x="1558" y="1734"/>
                  </a:lnTo>
                  <a:lnTo>
                    <a:pt x="1542" y="1894"/>
                  </a:lnTo>
                  <a:lnTo>
                    <a:pt x="1310" y="1926"/>
                  </a:lnTo>
                  <a:lnTo>
                    <a:pt x="1002" y="1926"/>
                  </a:lnTo>
                  <a:lnTo>
                    <a:pt x="607" y="1942"/>
                  </a:lnTo>
                  <a:lnTo>
                    <a:pt x="342" y="2015"/>
                  </a:lnTo>
                  <a:lnTo>
                    <a:pt x="303" y="1913"/>
                  </a:lnTo>
                  <a:lnTo>
                    <a:pt x="333" y="1814"/>
                  </a:lnTo>
                  <a:lnTo>
                    <a:pt x="297" y="1697"/>
                  </a:lnTo>
                  <a:lnTo>
                    <a:pt x="92" y="1701"/>
                  </a:lnTo>
                  <a:lnTo>
                    <a:pt x="92" y="888"/>
                  </a:lnTo>
                  <a:lnTo>
                    <a:pt x="21" y="578"/>
                  </a:lnTo>
                  <a:lnTo>
                    <a:pt x="0" y="377"/>
                  </a:lnTo>
                  <a:lnTo>
                    <a:pt x="2" y="24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6" name="Arizona">
              <a:extLst>
                <a:ext uri="{FF2B5EF4-FFF2-40B4-BE49-F238E27FC236}">
                  <a16:creationId xmlns:a16="http://schemas.microsoft.com/office/drawing/2014/main" id="{CA08787B-5313-40CE-B6FB-1E0E6FFB5A9B}"/>
                </a:ext>
              </a:extLst>
            </p:cNvPr>
            <p:cNvSpPr>
              <a:spLocks/>
            </p:cNvSpPr>
            <p:nvPr/>
          </p:nvSpPr>
          <p:spPr bwMode="auto">
            <a:xfrm>
              <a:off x="2614249" y="3491671"/>
              <a:ext cx="811599" cy="980755"/>
            </a:xfrm>
            <a:custGeom>
              <a:avLst/>
              <a:gdLst>
                <a:gd name="T0" fmla="*/ 116 w 2635"/>
                <a:gd name="T1" fmla="*/ 0 h 3189"/>
                <a:gd name="T2" fmla="*/ 500 w 2635"/>
                <a:gd name="T3" fmla="*/ 57 h 3189"/>
                <a:gd name="T4" fmla="*/ 458 w 2635"/>
                <a:gd name="T5" fmla="*/ 605 h 3189"/>
                <a:gd name="T6" fmla="*/ 396 w 2635"/>
                <a:gd name="T7" fmla="*/ 596 h 3189"/>
                <a:gd name="T8" fmla="*/ 334 w 2635"/>
                <a:gd name="T9" fmla="*/ 593 h 3189"/>
                <a:gd name="T10" fmla="*/ 289 w 2635"/>
                <a:gd name="T11" fmla="*/ 585 h 3189"/>
                <a:gd name="T12" fmla="*/ 105 w 2635"/>
                <a:gd name="T13" fmla="*/ 477 h 3189"/>
                <a:gd name="T14" fmla="*/ 20 w 2635"/>
                <a:gd name="T15" fmla="*/ 434 h 3189"/>
                <a:gd name="T16" fmla="*/ 3 w 2635"/>
                <a:gd name="T17" fmla="*/ 411 h 3189"/>
                <a:gd name="T18" fmla="*/ 0 w 2635"/>
                <a:gd name="T19" fmla="*/ 405 h 3189"/>
                <a:gd name="T20" fmla="*/ 18 w 2635"/>
                <a:gd name="T21" fmla="*/ 396 h 3189"/>
                <a:gd name="T22" fmla="*/ 18 w 2635"/>
                <a:gd name="T23" fmla="*/ 373 h 3189"/>
                <a:gd name="T24" fmla="*/ 10 w 2635"/>
                <a:gd name="T25" fmla="*/ 350 h 3189"/>
                <a:gd name="T26" fmla="*/ 18 w 2635"/>
                <a:gd name="T27" fmla="*/ 329 h 3189"/>
                <a:gd name="T28" fmla="*/ 35 w 2635"/>
                <a:gd name="T29" fmla="*/ 316 h 3189"/>
                <a:gd name="T30" fmla="*/ 30 w 2635"/>
                <a:gd name="T31" fmla="*/ 299 h 3189"/>
                <a:gd name="T32" fmla="*/ 39 w 2635"/>
                <a:gd name="T33" fmla="*/ 286 h 3189"/>
                <a:gd name="T34" fmla="*/ 52 w 2635"/>
                <a:gd name="T35" fmla="*/ 265 h 3189"/>
                <a:gd name="T36" fmla="*/ 64 w 2635"/>
                <a:gd name="T37" fmla="*/ 265 h 3189"/>
                <a:gd name="T38" fmla="*/ 68 w 2635"/>
                <a:gd name="T39" fmla="*/ 250 h 3189"/>
                <a:gd name="T40" fmla="*/ 47 w 2635"/>
                <a:gd name="T41" fmla="*/ 213 h 3189"/>
                <a:gd name="T42" fmla="*/ 41 w 2635"/>
                <a:gd name="T43" fmla="*/ 180 h 3189"/>
                <a:gd name="T44" fmla="*/ 34 w 2635"/>
                <a:gd name="T45" fmla="*/ 170 h 3189"/>
                <a:gd name="T46" fmla="*/ 47 w 2635"/>
                <a:gd name="T47" fmla="*/ 153 h 3189"/>
                <a:gd name="T48" fmla="*/ 49 w 2635"/>
                <a:gd name="T49" fmla="*/ 130 h 3189"/>
                <a:gd name="T50" fmla="*/ 42 w 2635"/>
                <a:gd name="T51" fmla="*/ 98 h 3189"/>
                <a:gd name="T52" fmla="*/ 43 w 2635"/>
                <a:gd name="T53" fmla="*/ 82 h 3189"/>
                <a:gd name="T54" fmla="*/ 58 w 2635"/>
                <a:gd name="T55" fmla="*/ 73 h 3189"/>
                <a:gd name="T56" fmla="*/ 78 w 2635"/>
                <a:gd name="T57" fmla="*/ 79 h 3189"/>
                <a:gd name="T58" fmla="*/ 105 w 2635"/>
                <a:gd name="T59" fmla="*/ 87 h 3189"/>
                <a:gd name="T60" fmla="*/ 100 w 2635"/>
                <a:gd name="T61" fmla="*/ 61 h 3189"/>
                <a:gd name="T62" fmla="*/ 110 w 2635"/>
                <a:gd name="T63" fmla="*/ 48 h 3189"/>
                <a:gd name="T64" fmla="*/ 110 w 2635"/>
                <a:gd name="T65" fmla="*/ 23 h 3189"/>
                <a:gd name="T66" fmla="*/ 114 w 2635"/>
                <a:gd name="T67" fmla="*/ 6 h 3189"/>
                <a:gd name="T68" fmla="*/ 116 w 2635"/>
                <a:gd name="T69" fmla="*/ 0 h 3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35" h="3189">
                  <a:moveTo>
                    <a:pt x="609" y="0"/>
                  </a:moveTo>
                  <a:lnTo>
                    <a:pt x="2635" y="300"/>
                  </a:lnTo>
                  <a:lnTo>
                    <a:pt x="2416" y="3189"/>
                  </a:lnTo>
                  <a:lnTo>
                    <a:pt x="2089" y="3144"/>
                  </a:lnTo>
                  <a:lnTo>
                    <a:pt x="1759" y="3126"/>
                  </a:lnTo>
                  <a:lnTo>
                    <a:pt x="1525" y="3084"/>
                  </a:lnTo>
                  <a:lnTo>
                    <a:pt x="553" y="2514"/>
                  </a:lnTo>
                  <a:lnTo>
                    <a:pt x="106" y="2289"/>
                  </a:lnTo>
                  <a:lnTo>
                    <a:pt x="16" y="2169"/>
                  </a:lnTo>
                  <a:lnTo>
                    <a:pt x="0" y="2135"/>
                  </a:lnTo>
                  <a:lnTo>
                    <a:pt x="96" y="2088"/>
                  </a:lnTo>
                  <a:lnTo>
                    <a:pt x="94" y="1964"/>
                  </a:lnTo>
                  <a:lnTo>
                    <a:pt x="54" y="1844"/>
                  </a:lnTo>
                  <a:lnTo>
                    <a:pt x="96" y="1736"/>
                  </a:lnTo>
                  <a:lnTo>
                    <a:pt x="187" y="1665"/>
                  </a:lnTo>
                  <a:lnTo>
                    <a:pt x="157" y="1575"/>
                  </a:lnTo>
                  <a:lnTo>
                    <a:pt x="205" y="1509"/>
                  </a:lnTo>
                  <a:lnTo>
                    <a:pt x="276" y="1397"/>
                  </a:lnTo>
                  <a:lnTo>
                    <a:pt x="337" y="1395"/>
                  </a:lnTo>
                  <a:lnTo>
                    <a:pt x="360" y="1319"/>
                  </a:lnTo>
                  <a:lnTo>
                    <a:pt x="249" y="1124"/>
                  </a:lnTo>
                  <a:lnTo>
                    <a:pt x="217" y="948"/>
                  </a:lnTo>
                  <a:lnTo>
                    <a:pt x="178" y="897"/>
                  </a:lnTo>
                  <a:lnTo>
                    <a:pt x="249" y="809"/>
                  </a:lnTo>
                  <a:lnTo>
                    <a:pt x="258" y="687"/>
                  </a:lnTo>
                  <a:lnTo>
                    <a:pt x="223" y="515"/>
                  </a:lnTo>
                  <a:lnTo>
                    <a:pt x="228" y="431"/>
                  </a:lnTo>
                  <a:lnTo>
                    <a:pt x="307" y="384"/>
                  </a:lnTo>
                  <a:lnTo>
                    <a:pt x="411" y="414"/>
                  </a:lnTo>
                  <a:lnTo>
                    <a:pt x="553" y="461"/>
                  </a:lnTo>
                  <a:lnTo>
                    <a:pt x="528" y="320"/>
                  </a:lnTo>
                  <a:lnTo>
                    <a:pt x="582" y="252"/>
                  </a:lnTo>
                  <a:lnTo>
                    <a:pt x="582" y="122"/>
                  </a:lnTo>
                  <a:lnTo>
                    <a:pt x="603" y="32"/>
                  </a:lnTo>
                  <a:lnTo>
                    <a:pt x="609" y="0"/>
                  </a:lnTo>
                  <a:close/>
                </a:path>
              </a:pathLst>
            </a:custGeom>
            <a:solidFill>
              <a:srgbClr val="2F1F97"/>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7" name="Alaska">
              <a:extLst>
                <a:ext uri="{FF2B5EF4-FFF2-40B4-BE49-F238E27FC236}">
                  <a16:creationId xmlns:a16="http://schemas.microsoft.com/office/drawing/2014/main" id="{5D02EF36-7F1B-40CB-BCD3-EBDADCC702F5}"/>
                </a:ext>
              </a:extLst>
            </p:cNvPr>
            <p:cNvSpPr>
              <a:spLocks/>
            </p:cNvSpPr>
            <p:nvPr/>
          </p:nvSpPr>
          <p:spPr bwMode="auto">
            <a:xfrm>
              <a:off x="691098" y="4040632"/>
              <a:ext cx="1176664" cy="1346033"/>
            </a:xfrm>
            <a:custGeom>
              <a:avLst/>
              <a:gdLst>
                <a:gd name="T0" fmla="*/ 2656 w 3826"/>
                <a:gd name="T1" fmla="*/ 2761 h 4380"/>
                <a:gd name="T2" fmla="*/ 2806 w 3826"/>
                <a:gd name="T3" fmla="*/ 2911 h 4380"/>
                <a:gd name="T4" fmla="*/ 2866 w 3826"/>
                <a:gd name="T5" fmla="*/ 3241 h 4380"/>
                <a:gd name="T6" fmla="*/ 3166 w 3826"/>
                <a:gd name="T7" fmla="*/ 3991 h 4380"/>
                <a:gd name="T8" fmla="*/ 3264 w 3826"/>
                <a:gd name="T9" fmla="*/ 4315 h 4380"/>
                <a:gd name="T10" fmla="*/ 3118 w 3826"/>
                <a:gd name="T11" fmla="*/ 4315 h 4380"/>
                <a:gd name="T12" fmla="*/ 3099 w 3826"/>
                <a:gd name="T13" fmla="*/ 4069 h 4380"/>
                <a:gd name="T14" fmla="*/ 2898 w 3826"/>
                <a:gd name="T15" fmla="*/ 3931 h 4380"/>
                <a:gd name="T16" fmla="*/ 2990 w 3826"/>
                <a:gd name="T17" fmla="*/ 4169 h 4380"/>
                <a:gd name="T18" fmla="*/ 2862 w 3826"/>
                <a:gd name="T19" fmla="*/ 4361 h 4380"/>
                <a:gd name="T20" fmla="*/ 2807 w 3826"/>
                <a:gd name="T21" fmla="*/ 3950 h 4380"/>
                <a:gd name="T22" fmla="*/ 2807 w 3826"/>
                <a:gd name="T23" fmla="*/ 3602 h 4380"/>
                <a:gd name="T24" fmla="*/ 2746 w 3826"/>
                <a:gd name="T25" fmla="*/ 3361 h 4380"/>
                <a:gd name="T26" fmla="*/ 2688 w 3826"/>
                <a:gd name="T27" fmla="*/ 3090 h 4380"/>
                <a:gd name="T28" fmla="*/ 2416 w 3826"/>
                <a:gd name="T29" fmla="*/ 2731 h 4380"/>
                <a:gd name="T30" fmla="*/ 2286 w 3826"/>
                <a:gd name="T31" fmla="*/ 2533 h 4380"/>
                <a:gd name="T32" fmla="*/ 2094 w 3826"/>
                <a:gd name="T33" fmla="*/ 2286 h 4380"/>
                <a:gd name="T34" fmla="*/ 1847 w 3826"/>
                <a:gd name="T35" fmla="*/ 2331 h 4380"/>
                <a:gd name="T36" fmla="*/ 1545 w 3826"/>
                <a:gd name="T37" fmla="*/ 2322 h 4380"/>
                <a:gd name="T38" fmla="*/ 1664 w 3826"/>
                <a:gd name="T39" fmla="*/ 2157 h 4380"/>
                <a:gd name="T40" fmla="*/ 1929 w 3826"/>
                <a:gd name="T41" fmla="*/ 2148 h 4380"/>
                <a:gd name="T42" fmla="*/ 1947 w 3826"/>
                <a:gd name="T43" fmla="*/ 2010 h 4380"/>
                <a:gd name="T44" fmla="*/ 1655 w 3826"/>
                <a:gd name="T45" fmla="*/ 2029 h 4380"/>
                <a:gd name="T46" fmla="*/ 1362 w 3826"/>
                <a:gd name="T47" fmla="*/ 2065 h 4380"/>
                <a:gd name="T48" fmla="*/ 1234 w 3826"/>
                <a:gd name="T49" fmla="*/ 2249 h 4380"/>
                <a:gd name="T50" fmla="*/ 946 w 3826"/>
                <a:gd name="T51" fmla="*/ 2221 h 4380"/>
                <a:gd name="T52" fmla="*/ 128 w 3826"/>
                <a:gd name="T53" fmla="*/ 1965 h 4380"/>
                <a:gd name="T54" fmla="*/ 9 w 3826"/>
                <a:gd name="T55" fmla="*/ 1764 h 4380"/>
                <a:gd name="T56" fmla="*/ 357 w 3826"/>
                <a:gd name="T57" fmla="*/ 1956 h 4380"/>
                <a:gd name="T58" fmla="*/ 649 w 3826"/>
                <a:gd name="T59" fmla="*/ 2047 h 4380"/>
                <a:gd name="T60" fmla="*/ 933 w 3826"/>
                <a:gd name="T61" fmla="*/ 2001 h 4380"/>
                <a:gd name="T62" fmla="*/ 987 w 3826"/>
                <a:gd name="T63" fmla="*/ 1846 h 4380"/>
                <a:gd name="T64" fmla="*/ 905 w 3826"/>
                <a:gd name="T65" fmla="*/ 1709 h 4380"/>
                <a:gd name="T66" fmla="*/ 750 w 3826"/>
                <a:gd name="T67" fmla="*/ 1608 h 4380"/>
                <a:gd name="T68" fmla="*/ 826 w 3826"/>
                <a:gd name="T69" fmla="*/ 1410 h 4380"/>
                <a:gd name="T70" fmla="*/ 759 w 3826"/>
                <a:gd name="T71" fmla="*/ 1233 h 4380"/>
                <a:gd name="T72" fmla="*/ 796 w 3826"/>
                <a:gd name="T73" fmla="*/ 1020 h 4380"/>
                <a:gd name="T74" fmla="*/ 1006 w 3826"/>
                <a:gd name="T75" fmla="*/ 776 h 4380"/>
                <a:gd name="T76" fmla="*/ 1306 w 3826"/>
                <a:gd name="T77" fmla="*/ 720 h 4380"/>
                <a:gd name="T78" fmla="*/ 1472 w 3826"/>
                <a:gd name="T79" fmla="*/ 895 h 4380"/>
                <a:gd name="T80" fmla="*/ 1673 w 3826"/>
                <a:gd name="T81" fmla="*/ 913 h 4380"/>
                <a:gd name="T82" fmla="*/ 1710 w 3826"/>
                <a:gd name="T83" fmla="*/ 758 h 4380"/>
                <a:gd name="T84" fmla="*/ 1518 w 3826"/>
                <a:gd name="T85" fmla="*/ 602 h 4380"/>
                <a:gd name="T86" fmla="*/ 1546 w 3826"/>
                <a:gd name="T87" fmla="*/ 270 h 4380"/>
                <a:gd name="T88" fmla="*/ 1755 w 3826"/>
                <a:gd name="T89" fmla="*/ 273 h 4380"/>
                <a:gd name="T90" fmla="*/ 1846 w 3826"/>
                <a:gd name="T91" fmla="*/ 480 h 4380"/>
                <a:gd name="T92" fmla="*/ 2130 w 3826"/>
                <a:gd name="T93" fmla="*/ 657 h 4380"/>
                <a:gd name="T94" fmla="*/ 2139 w 3826"/>
                <a:gd name="T95" fmla="*/ 511 h 4380"/>
                <a:gd name="T96" fmla="*/ 2116 w 3826"/>
                <a:gd name="T97" fmla="*/ 270 h 4380"/>
                <a:gd name="T98" fmla="*/ 2139 w 3826"/>
                <a:gd name="T99" fmla="*/ 81 h 4380"/>
                <a:gd name="T100" fmla="*/ 2386 w 3826"/>
                <a:gd name="T101" fmla="*/ 120 h 4380"/>
                <a:gd name="T102" fmla="*/ 2679 w 3826"/>
                <a:gd name="T103" fmla="*/ 63 h 4380"/>
                <a:gd name="T104" fmla="*/ 2872 w 3826"/>
                <a:gd name="T105" fmla="*/ 207 h 4380"/>
                <a:gd name="T106" fmla="*/ 3032 w 3826"/>
                <a:gd name="T107" fmla="*/ 231 h 4380"/>
                <a:gd name="T108" fmla="*/ 3184 w 3826"/>
                <a:gd name="T109" fmla="*/ 399 h 4380"/>
                <a:gd name="T110" fmla="*/ 3368 w 3826"/>
                <a:gd name="T111" fmla="*/ 551 h 4380"/>
                <a:gd name="T112" fmla="*/ 3474 w 3826"/>
                <a:gd name="T113" fmla="*/ 666 h 4380"/>
                <a:gd name="T114" fmla="*/ 3685 w 3826"/>
                <a:gd name="T115" fmla="*/ 950 h 4380"/>
                <a:gd name="T116" fmla="*/ 3826 w 3826"/>
                <a:gd name="T117" fmla="*/ 1170 h 43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26" h="4380">
                  <a:moveTo>
                    <a:pt x="3826" y="1170"/>
                  </a:moveTo>
                  <a:lnTo>
                    <a:pt x="2656" y="2760"/>
                  </a:lnTo>
                  <a:lnTo>
                    <a:pt x="2706" y="2861"/>
                  </a:lnTo>
                  <a:lnTo>
                    <a:pt x="2806" y="2910"/>
                  </a:lnTo>
                  <a:lnTo>
                    <a:pt x="2807" y="3135"/>
                  </a:lnTo>
                  <a:lnTo>
                    <a:pt x="2866" y="3240"/>
                  </a:lnTo>
                  <a:lnTo>
                    <a:pt x="3072" y="3217"/>
                  </a:lnTo>
                  <a:lnTo>
                    <a:pt x="3166" y="3990"/>
                  </a:lnTo>
                  <a:lnTo>
                    <a:pt x="3256" y="4140"/>
                  </a:lnTo>
                  <a:lnTo>
                    <a:pt x="3264" y="4314"/>
                  </a:lnTo>
                  <a:lnTo>
                    <a:pt x="3166" y="4380"/>
                  </a:lnTo>
                  <a:lnTo>
                    <a:pt x="3118" y="4314"/>
                  </a:lnTo>
                  <a:lnTo>
                    <a:pt x="3154" y="4223"/>
                  </a:lnTo>
                  <a:lnTo>
                    <a:pt x="3099" y="4068"/>
                  </a:lnTo>
                  <a:lnTo>
                    <a:pt x="3008" y="3885"/>
                  </a:lnTo>
                  <a:lnTo>
                    <a:pt x="2898" y="3930"/>
                  </a:lnTo>
                  <a:lnTo>
                    <a:pt x="2953" y="4004"/>
                  </a:lnTo>
                  <a:lnTo>
                    <a:pt x="2990" y="4168"/>
                  </a:lnTo>
                  <a:lnTo>
                    <a:pt x="2981" y="4269"/>
                  </a:lnTo>
                  <a:lnTo>
                    <a:pt x="2862" y="4360"/>
                  </a:lnTo>
                  <a:lnTo>
                    <a:pt x="2862" y="4058"/>
                  </a:lnTo>
                  <a:lnTo>
                    <a:pt x="2807" y="3949"/>
                  </a:lnTo>
                  <a:lnTo>
                    <a:pt x="2798" y="3802"/>
                  </a:lnTo>
                  <a:lnTo>
                    <a:pt x="2807" y="3601"/>
                  </a:lnTo>
                  <a:lnTo>
                    <a:pt x="2834" y="3428"/>
                  </a:lnTo>
                  <a:lnTo>
                    <a:pt x="2746" y="3360"/>
                  </a:lnTo>
                  <a:lnTo>
                    <a:pt x="2743" y="3199"/>
                  </a:lnTo>
                  <a:lnTo>
                    <a:pt x="2688" y="3089"/>
                  </a:lnTo>
                  <a:lnTo>
                    <a:pt x="2566" y="2880"/>
                  </a:lnTo>
                  <a:lnTo>
                    <a:pt x="2416" y="2730"/>
                  </a:lnTo>
                  <a:lnTo>
                    <a:pt x="2286" y="2623"/>
                  </a:lnTo>
                  <a:lnTo>
                    <a:pt x="2286" y="2532"/>
                  </a:lnTo>
                  <a:lnTo>
                    <a:pt x="2203" y="2431"/>
                  </a:lnTo>
                  <a:lnTo>
                    <a:pt x="2094" y="2285"/>
                  </a:lnTo>
                  <a:lnTo>
                    <a:pt x="1984" y="2394"/>
                  </a:lnTo>
                  <a:lnTo>
                    <a:pt x="1847" y="2330"/>
                  </a:lnTo>
                  <a:lnTo>
                    <a:pt x="1666" y="2340"/>
                  </a:lnTo>
                  <a:lnTo>
                    <a:pt x="1545" y="2321"/>
                  </a:lnTo>
                  <a:lnTo>
                    <a:pt x="1582" y="2248"/>
                  </a:lnTo>
                  <a:lnTo>
                    <a:pt x="1664" y="2157"/>
                  </a:lnTo>
                  <a:lnTo>
                    <a:pt x="1846" y="2070"/>
                  </a:lnTo>
                  <a:lnTo>
                    <a:pt x="1929" y="2148"/>
                  </a:lnTo>
                  <a:lnTo>
                    <a:pt x="2026" y="2070"/>
                  </a:lnTo>
                  <a:lnTo>
                    <a:pt x="1947" y="2010"/>
                  </a:lnTo>
                  <a:lnTo>
                    <a:pt x="1786" y="2010"/>
                  </a:lnTo>
                  <a:lnTo>
                    <a:pt x="1655" y="2029"/>
                  </a:lnTo>
                  <a:lnTo>
                    <a:pt x="1554" y="2093"/>
                  </a:lnTo>
                  <a:lnTo>
                    <a:pt x="1362" y="2065"/>
                  </a:lnTo>
                  <a:lnTo>
                    <a:pt x="1353" y="2175"/>
                  </a:lnTo>
                  <a:lnTo>
                    <a:pt x="1234" y="2248"/>
                  </a:lnTo>
                  <a:lnTo>
                    <a:pt x="1051" y="2212"/>
                  </a:lnTo>
                  <a:lnTo>
                    <a:pt x="946" y="2220"/>
                  </a:lnTo>
                  <a:lnTo>
                    <a:pt x="496" y="2160"/>
                  </a:lnTo>
                  <a:lnTo>
                    <a:pt x="128" y="1965"/>
                  </a:lnTo>
                  <a:lnTo>
                    <a:pt x="0" y="1882"/>
                  </a:lnTo>
                  <a:lnTo>
                    <a:pt x="9" y="1764"/>
                  </a:lnTo>
                  <a:lnTo>
                    <a:pt x="210" y="1919"/>
                  </a:lnTo>
                  <a:lnTo>
                    <a:pt x="357" y="1956"/>
                  </a:lnTo>
                  <a:lnTo>
                    <a:pt x="466" y="2040"/>
                  </a:lnTo>
                  <a:lnTo>
                    <a:pt x="649" y="2047"/>
                  </a:lnTo>
                  <a:lnTo>
                    <a:pt x="766" y="2010"/>
                  </a:lnTo>
                  <a:lnTo>
                    <a:pt x="933" y="2001"/>
                  </a:lnTo>
                  <a:lnTo>
                    <a:pt x="1036" y="1920"/>
                  </a:lnTo>
                  <a:lnTo>
                    <a:pt x="987" y="1846"/>
                  </a:lnTo>
                  <a:lnTo>
                    <a:pt x="887" y="1818"/>
                  </a:lnTo>
                  <a:lnTo>
                    <a:pt x="905" y="1709"/>
                  </a:lnTo>
                  <a:lnTo>
                    <a:pt x="896" y="1590"/>
                  </a:lnTo>
                  <a:lnTo>
                    <a:pt x="750" y="1608"/>
                  </a:lnTo>
                  <a:lnTo>
                    <a:pt x="676" y="1530"/>
                  </a:lnTo>
                  <a:lnTo>
                    <a:pt x="826" y="1410"/>
                  </a:lnTo>
                  <a:lnTo>
                    <a:pt x="878" y="1316"/>
                  </a:lnTo>
                  <a:lnTo>
                    <a:pt x="759" y="1233"/>
                  </a:lnTo>
                  <a:lnTo>
                    <a:pt x="736" y="1110"/>
                  </a:lnTo>
                  <a:lnTo>
                    <a:pt x="796" y="1020"/>
                  </a:lnTo>
                  <a:lnTo>
                    <a:pt x="887" y="904"/>
                  </a:lnTo>
                  <a:lnTo>
                    <a:pt x="1006" y="776"/>
                  </a:lnTo>
                  <a:lnTo>
                    <a:pt x="1189" y="794"/>
                  </a:lnTo>
                  <a:lnTo>
                    <a:pt x="1306" y="720"/>
                  </a:lnTo>
                  <a:lnTo>
                    <a:pt x="1335" y="849"/>
                  </a:lnTo>
                  <a:lnTo>
                    <a:pt x="1472" y="895"/>
                  </a:lnTo>
                  <a:lnTo>
                    <a:pt x="1546" y="930"/>
                  </a:lnTo>
                  <a:lnTo>
                    <a:pt x="1673" y="913"/>
                  </a:lnTo>
                  <a:lnTo>
                    <a:pt x="1756" y="810"/>
                  </a:lnTo>
                  <a:lnTo>
                    <a:pt x="1710" y="758"/>
                  </a:lnTo>
                  <a:lnTo>
                    <a:pt x="1600" y="685"/>
                  </a:lnTo>
                  <a:lnTo>
                    <a:pt x="1518" y="602"/>
                  </a:lnTo>
                  <a:lnTo>
                    <a:pt x="1456" y="480"/>
                  </a:lnTo>
                  <a:lnTo>
                    <a:pt x="1546" y="270"/>
                  </a:lnTo>
                  <a:lnTo>
                    <a:pt x="1637" y="246"/>
                  </a:lnTo>
                  <a:lnTo>
                    <a:pt x="1755" y="273"/>
                  </a:lnTo>
                  <a:lnTo>
                    <a:pt x="1966" y="360"/>
                  </a:lnTo>
                  <a:lnTo>
                    <a:pt x="1846" y="480"/>
                  </a:lnTo>
                  <a:lnTo>
                    <a:pt x="2026" y="630"/>
                  </a:lnTo>
                  <a:lnTo>
                    <a:pt x="2130" y="657"/>
                  </a:lnTo>
                  <a:lnTo>
                    <a:pt x="2206" y="600"/>
                  </a:lnTo>
                  <a:lnTo>
                    <a:pt x="2139" y="511"/>
                  </a:lnTo>
                  <a:lnTo>
                    <a:pt x="2075" y="429"/>
                  </a:lnTo>
                  <a:lnTo>
                    <a:pt x="2116" y="270"/>
                  </a:lnTo>
                  <a:lnTo>
                    <a:pt x="2167" y="182"/>
                  </a:lnTo>
                  <a:lnTo>
                    <a:pt x="2139" y="81"/>
                  </a:lnTo>
                  <a:lnTo>
                    <a:pt x="2296" y="0"/>
                  </a:lnTo>
                  <a:lnTo>
                    <a:pt x="2386" y="120"/>
                  </a:lnTo>
                  <a:lnTo>
                    <a:pt x="2552" y="127"/>
                  </a:lnTo>
                  <a:lnTo>
                    <a:pt x="2679" y="63"/>
                  </a:lnTo>
                  <a:lnTo>
                    <a:pt x="2843" y="127"/>
                  </a:lnTo>
                  <a:lnTo>
                    <a:pt x="2872" y="207"/>
                  </a:lnTo>
                  <a:lnTo>
                    <a:pt x="2971" y="145"/>
                  </a:lnTo>
                  <a:lnTo>
                    <a:pt x="3032" y="231"/>
                  </a:lnTo>
                  <a:lnTo>
                    <a:pt x="3136" y="210"/>
                  </a:lnTo>
                  <a:lnTo>
                    <a:pt x="3184" y="399"/>
                  </a:lnTo>
                  <a:lnTo>
                    <a:pt x="3286" y="420"/>
                  </a:lnTo>
                  <a:lnTo>
                    <a:pt x="3368" y="551"/>
                  </a:lnTo>
                  <a:lnTo>
                    <a:pt x="3346" y="648"/>
                  </a:lnTo>
                  <a:lnTo>
                    <a:pt x="3474" y="666"/>
                  </a:lnTo>
                  <a:lnTo>
                    <a:pt x="3493" y="813"/>
                  </a:lnTo>
                  <a:lnTo>
                    <a:pt x="3685" y="950"/>
                  </a:lnTo>
                  <a:lnTo>
                    <a:pt x="3785" y="1050"/>
                  </a:lnTo>
                  <a:lnTo>
                    <a:pt x="3826" y="1170"/>
                  </a:lnTo>
                  <a:close/>
                </a:path>
              </a:pathLst>
            </a:custGeom>
            <a:solidFill>
              <a:srgbClr val="D7D3F6"/>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sp>
          <p:nvSpPr>
            <p:cNvPr id="338" name="Alabama">
              <a:extLst>
                <a:ext uri="{FF2B5EF4-FFF2-40B4-BE49-F238E27FC236}">
                  <a16:creationId xmlns:a16="http://schemas.microsoft.com/office/drawing/2014/main" id="{4BD55D78-231A-4F1A-9ECF-74DF7EB4573A}"/>
                </a:ext>
              </a:extLst>
            </p:cNvPr>
            <p:cNvSpPr>
              <a:spLocks/>
            </p:cNvSpPr>
            <p:nvPr/>
          </p:nvSpPr>
          <p:spPr bwMode="auto">
            <a:xfrm>
              <a:off x="6052184" y="3798866"/>
              <a:ext cx="508061" cy="789468"/>
            </a:xfrm>
            <a:custGeom>
              <a:avLst/>
              <a:gdLst>
                <a:gd name="T0" fmla="*/ 0 w 1649"/>
                <a:gd name="T1" fmla="*/ 44 h 2568"/>
                <a:gd name="T2" fmla="*/ 19 w 1649"/>
                <a:gd name="T3" fmla="*/ 96 h 2568"/>
                <a:gd name="T4" fmla="*/ 18 w 1649"/>
                <a:gd name="T5" fmla="*/ 141 h 2568"/>
                <a:gd name="T6" fmla="*/ 27 w 1649"/>
                <a:gd name="T7" fmla="*/ 212 h 2568"/>
                <a:gd name="T8" fmla="*/ 35 w 1649"/>
                <a:gd name="T9" fmla="*/ 326 h 2568"/>
                <a:gd name="T10" fmla="*/ 48 w 1649"/>
                <a:gd name="T11" fmla="*/ 432 h 2568"/>
                <a:gd name="T12" fmla="*/ 46 w 1649"/>
                <a:gd name="T13" fmla="*/ 471 h 2568"/>
                <a:gd name="T14" fmla="*/ 41 w 1649"/>
                <a:gd name="T15" fmla="*/ 482 h 2568"/>
                <a:gd name="T16" fmla="*/ 72 w 1649"/>
                <a:gd name="T17" fmla="*/ 469 h 2568"/>
                <a:gd name="T18" fmla="*/ 78 w 1649"/>
                <a:gd name="T19" fmla="*/ 446 h 2568"/>
                <a:gd name="T20" fmla="*/ 90 w 1649"/>
                <a:gd name="T21" fmla="*/ 461 h 2568"/>
                <a:gd name="T22" fmla="*/ 97 w 1649"/>
                <a:gd name="T23" fmla="*/ 478 h 2568"/>
                <a:gd name="T24" fmla="*/ 116 w 1649"/>
                <a:gd name="T25" fmla="*/ 487 h 2568"/>
                <a:gd name="T26" fmla="*/ 123 w 1649"/>
                <a:gd name="T27" fmla="*/ 469 h 2568"/>
                <a:gd name="T28" fmla="*/ 117 w 1649"/>
                <a:gd name="T29" fmla="*/ 435 h 2568"/>
                <a:gd name="T30" fmla="*/ 117 w 1649"/>
                <a:gd name="T31" fmla="*/ 412 h 2568"/>
                <a:gd name="T32" fmla="*/ 154 w 1649"/>
                <a:gd name="T33" fmla="*/ 404 h 2568"/>
                <a:gd name="T34" fmla="*/ 179 w 1649"/>
                <a:gd name="T35" fmla="*/ 401 h 2568"/>
                <a:gd name="T36" fmla="*/ 242 w 1649"/>
                <a:gd name="T37" fmla="*/ 381 h 2568"/>
                <a:gd name="T38" fmla="*/ 305 w 1649"/>
                <a:gd name="T39" fmla="*/ 366 h 2568"/>
                <a:gd name="T40" fmla="*/ 313 w 1649"/>
                <a:gd name="T41" fmla="*/ 338 h 2568"/>
                <a:gd name="T42" fmla="*/ 305 w 1649"/>
                <a:gd name="T43" fmla="*/ 314 h 2568"/>
                <a:gd name="T44" fmla="*/ 301 w 1649"/>
                <a:gd name="T45" fmla="*/ 281 h 2568"/>
                <a:gd name="T46" fmla="*/ 298 w 1649"/>
                <a:gd name="T47" fmla="*/ 262 h 2568"/>
                <a:gd name="T48" fmla="*/ 304 w 1649"/>
                <a:gd name="T49" fmla="*/ 232 h 2568"/>
                <a:gd name="T50" fmla="*/ 293 w 1649"/>
                <a:gd name="T51" fmla="*/ 212 h 2568"/>
                <a:gd name="T52" fmla="*/ 272 w 1649"/>
                <a:gd name="T53" fmla="*/ 176 h 2568"/>
                <a:gd name="T54" fmla="*/ 260 w 1649"/>
                <a:gd name="T55" fmla="*/ 127 h 2568"/>
                <a:gd name="T56" fmla="*/ 239 w 1649"/>
                <a:gd name="T57" fmla="*/ 52 h 2568"/>
                <a:gd name="T58" fmla="*/ 225 w 1649"/>
                <a:gd name="T59" fmla="*/ 27 h 2568"/>
                <a:gd name="T60" fmla="*/ 229 w 1649"/>
                <a:gd name="T61" fmla="*/ 0 h 2568"/>
                <a:gd name="T62" fmla="*/ 195 w 1649"/>
                <a:gd name="T63" fmla="*/ 1 h 2568"/>
                <a:gd name="T64" fmla="*/ 159 w 1649"/>
                <a:gd name="T65" fmla="*/ 13 h 2568"/>
                <a:gd name="T66" fmla="*/ 132 w 1649"/>
                <a:gd name="T67" fmla="*/ 17 h 2568"/>
                <a:gd name="T68" fmla="*/ 93 w 1649"/>
                <a:gd name="T69" fmla="*/ 28 h 2568"/>
                <a:gd name="T70" fmla="*/ 68 w 1649"/>
                <a:gd name="T71" fmla="*/ 33 h 2568"/>
                <a:gd name="T72" fmla="*/ 65 w 1649"/>
                <a:gd name="T73" fmla="*/ 20 h 2568"/>
                <a:gd name="T74" fmla="*/ 64 w 1649"/>
                <a:gd name="T75" fmla="*/ 20 h 2568"/>
                <a:gd name="T76" fmla="*/ 52 w 1649"/>
                <a:gd name="T77" fmla="*/ 17 h 2568"/>
                <a:gd name="T78" fmla="*/ 38 w 1649"/>
                <a:gd name="T79" fmla="*/ 27 h 2568"/>
                <a:gd name="T80" fmla="*/ 19 w 1649"/>
                <a:gd name="T81" fmla="*/ 22 h 2568"/>
                <a:gd name="T82" fmla="*/ 14 w 1649"/>
                <a:gd name="T83" fmla="*/ 34 h 2568"/>
                <a:gd name="T84" fmla="*/ 0 w 1649"/>
                <a:gd name="T85" fmla="*/ 44 h 25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9" h="2568">
                  <a:moveTo>
                    <a:pt x="0" y="234"/>
                  </a:moveTo>
                  <a:lnTo>
                    <a:pt x="99" y="506"/>
                  </a:lnTo>
                  <a:lnTo>
                    <a:pt x="95" y="741"/>
                  </a:lnTo>
                  <a:lnTo>
                    <a:pt x="141" y="1116"/>
                  </a:lnTo>
                  <a:lnTo>
                    <a:pt x="185" y="1721"/>
                  </a:lnTo>
                  <a:lnTo>
                    <a:pt x="255" y="2280"/>
                  </a:lnTo>
                  <a:lnTo>
                    <a:pt x="243" y="2483"/>
                  </a:lnTo>
                  <a:lnTo>
                    <a:pt x="216" y="2544"/>
                  </a:lnTo>
                  <a:lnTo>
                    <a:pt x="379" y="2472"/>
                  </a:lnTo>
                  <a:lnTo>
                    <a:pt x="409" y="2352"/>
                  </a:lnTo>
                  <a:lnTo>
                    <a:pt x="473" y="2432"/>
                  </a:lnTo>
                  <a:lnTo>
                    <a:pt x="513" y="2520"/>
                  </a:lnTo>
                  <a:lnTo>
                    <a:pt x="609" y="2568"/>
                  </a:lnTo>
                  <a:lnTo>
                    <a:pt x="649" y="2472"/>
                  </a:lnTo>
                  <a:lnTo>
                    <a:pt x="619" y="2292"/>
                  </a:lnTo>
                  <a:lnTo>
                    <a:pt x="619" y="2172"/>
                  </a:lnTo>
                  <a:lnTo>
                    <a:pt x="809" y="2128"/>
                  </a:lnTo>
                  <a:lnTo>
                    <a:pt x="945" y="2112"/>
                  </a:lnTo>
                  <a:lnTo>
                    <a:pt x="1273" y="2008"/>
                  </a:lnTo>
                  <a:lnTo>
                    <a:pt x="1609" y="1932"/>
                  </a:lnTo>
                  <a:lnTo>
                    <a:pt x="1649" y="1784"/>
                  </a:lnTo>
                  <a:lnTo>
                    <a:pt x="1609" y="1656"/>
                  </a:lnTo>
                  <a:lnTo>
                    <a:pt x="1585" y="1480"/>
                  </a:lnTo>
                  <a:lnTo>
                    <a:pt x="1569" y="1384"/>
                  </a:lnTo>
                  <a:lnTo>
                    <a:pt x="1601" y="1224"/>
                  </a:lnTo>
                  <a:lnTo>
                    <a:pt x="1545" y="1120"/>
                  </a:lnTo>
                  <a:lnTo>
                    <a:pt x="1433" y="928"/>
                  </a:lnTo>
                  <a:lnTo>
                    <a:pt x="1369" y="672"/>
                  </a:lnTo>
                  <a:lnTo>
                    <a:pt x="1257" y="272"/>
                  </a:lnTo>
                  <a:lnTo>
                    <a:pt x="1185" y="144"/>
                  </a:lnTo>
                  <a:lnTo>
                    <a:pt x="1209" y="0"/>
                  </a:lnTo>
                  <a:lnTo>
                    <a:pt x="1029" y="5"/>
                  </a:lnTo>
                  <a:lnTo>
                    <a:pt x="839" y="71"/>
                  </a:lnTo>
                  <a:lnTo>
                    <a:pt x="696" y="90"/>
                  </a:lnTo>
                  <a:lnTo>
                    <a:pt x="489" y="149"/>
                  </a:lnTo>
                  <a:lnTo>
                    <a:pt x="356" y="174"/>
                  </a:lnTo>
                  <a:lnTo>
                    <a:pt x="341" y="107"/>
                  </a:lnTo>
                  <a:lnTo>
                    <a:pt x="339" y="108"/>
                  </a:lnTo>
                  <a:lnTo>
                    <a:pt x="276" y="90"/>
                  </a:lnTo>
                  <a:lnTo>
                    <a:pt x="201" y="143"/>
                  </a:lnTo>
                  <a:lnTo>
                    <a:pt x="99" y="117"/>
                  </a:lnTo>
                  <a:lnTo>
                    <a:pt x="72" y="177"/>
                  </a:lnTo>
                  <a:lnTo>
                    <a:pt x="0" y="234"/>
                  </a:lnTo>
                  <a:close/>
                </a:path>
              </a:pathLst>
            </a:custGeom>
            <a:solidFill>
              <a:srgbClr val="1F1564"/>
            </a:solidFill>
            <a:ln w="6350" cmpd="sng">
              <a:solidFill>
                <a:schemeClr val="bg1"/>
              </a:solidFill>
              <a:prstDash val="solid"/>
              <a:roun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Segoe UI Semibold"/>
                <a:ea typeface="+mn-ea"/>
                <a:cs typeface="+mn-cs"/>
              </a:endParaRPr>
            </a:p>
          </p:txBody>
        </p:sp>
      </p:grpSp>
      <p:grpSp>
        <p:nvGrpSpPr>
          <p:cNvPr id="225" name="State Abbreviations">
            <a:extLst>
              <a:ext uri="{FF2B5EF4-FFF2-40B4-BE49-F238E27FC236}">
                <a16:creationId xmlns:a16="http://schemas.microsoft.com/office/drawing/2014/main" id="{9285BC25-95A3-4128-8DAE-5A79BCCA4B63}"/>
              </a:ext>
            </a:extLst>
          </p:cNvPr>
          <p:cNvGrpSpPr/>
          <p:nvPr/>
        </p:nvGrpSpPr>
        <p:grpSpPr>
          <a:xfrm>
            <a:off x="4796193" y="1648190"/>
            <a:ext cx="6795181" cy="3856487"/>
            <a:chOff x="1311242" y="1561331"/>
            <a:chExt cx="6795181" cy="3856487"/>
          </a:xfrm>
        </p:grpSpPr>
        <p:sp>
          <p:nvSpPr>
            <p:cNvPr id="226" name="Wyoming">
              <a:extLst>
                <a:ext uri="{FF2B5EF4-FFF2-40B4-BE49-F238E27FC236}">
                  <a16:creationId xmlns:a16="http://schemas.microsoft.com/office/drawing/2014/main" id="{0D87D85D-7645-4270-9404-2F846A22080C}"/>
                </a:ext>
              </a:extLst>
            </p:cNvPr>
            <p:cNvSpPr>
              <a:spLocks noChangeArrowheads="1"/>
            </p:cNvSpPr>
            <p:nvPr/>
          </p:nvSpPr>
          <p:spPr bwMode="auto">
            <a:xfrm>
              <a:off x="3539104" y="2579688"/>
              <a:ext cx="34970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WY</a:t>
              </a:r>
            </a:p>
          </p:txBody>
        </p:sp>
        <p:sp>
          <p:nvSpPr>
            <p:cNvPr id="227" name="Wisconsin">
              <a:extLst>
                <a:ext uri="{FF2B5EF4-FFF2-40B4-BE49-F238E27FC236}">
                  <a16:creationId xmlns:a16="http://schemas.microsoft.com/office/drawing/2014/main" id="{5DB703B1-ED84-41B8-BD22-7141634EC102}"/>
                </a:ext>
              </a:extLst>
            </p:cNvPr>
            <p:cNvSpPr>
              <a:spLocks noChangeArrowheads="1"/>
            </p:cNvSpPr>
            <p:nvPr/>
          </p:nvSpPr>
          <p:spPr bwMode="auto">
            <a:xfrm>
              <a:off x="5484686" y="2363788"/>
              <a:ext cx="32886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WI</a:t>
              </a:r>
            </a:p>
          </p:txBody>
        </p:sp>
        <p:sp>
          <p:nvSpPr>
            <p:cNvPr id="228" name="West Virginia">
              <a:extLst>
                <a:ext uri="{FF2B5EF4-FFF2-40B4-BE49-F238E27FC236}">
                  <a16:creationId xmlns:a16="http://schemas.microsoft.com/office/drawing/2014/main" id="{29DB5465-72D1-4143-B418-B37AA19ED5AA}"/>
                </a:ext>
              </a:extLst>
            </p:cNvPr>
            <p:cNvSpPr>
              <a:spLocks noChangeArrowheads="1"/>
            </p:cNvSpPr>
            <p:nvPr/>
          </p:nvSpPr>
          <p:spPr bwMode="auto">
            <a:xfrm>
              <a:off x="6695688" y="2991447"/>
              <a:ext cx="35611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WV</a:t>
              </a:r>
            </a:p>
          </p:txBody>
        </p:sp>
        <p:sp>
          <p:nvSpPr>
            <p:cNvPr id="230" name="Washington">
              <a:extLst>
                <a:ext uri="{FF2B5EF4-FFF2-40B4-BE49-F238E27FC236}">
                  <a16:creationId xmlns:a16="http://schemas.microsoft.com/office/drawing/2014/main" id="{88F676C3-7392-46C8-8E79-EF9A923095AB}"/>
                </a:ext>
              </a:extLst>
            </p:cNvPr>
            <p:cNvSpPr>
              <a:spLocks noChangeArrowheads="1"/>
            </p:cNvSpPr>
            <p:nvPr/>
          </p:nvSpPr>
          <p:spPr bwMode="auto">
            <a:xfrm>
              <a:off x="2244451" y="1735138"/>
              <a:ext cx="35932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WA</a:t>
              </a:r>
            </a:p>
          </p:txBody>
        </p:sp>
        <p:sp>
          <p:nvSpPr>
            <p:cNvPr id="231" name="Virginia">
              <a:extLst>
                <a:ext uri="{FF2B5EF4-FFF2-40B4-BE49-F238E27FC236}">
                  <a16:creationId xmlns:a16="http://schemas.microsoft.com/office/drawing/2014/main" id="{ED57C666-9B7A-407C-A6D1-F3427CBEC89D}"/>
                </a:ext>
              </a:extLst>
            </p:cNvPr>
            <p:cNvSpPr>
              <a:spLocks noChangeArrowheads="1"/>
            </p:cNvSpPr>
            <p:nvPr/>
          </p:nvSpPr>
          <p:spPr bwMode="auto">
            <a:xfrm>
              <a:off x="7036747" y="3028704"/>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VA</a:t>
              </a:r>
            </a:p>
          </p:txBody>
        </p:sp>
        <p:sp>
          <p:nvSpPr>
            <p:cNvPr id="232" name="Vermont">
              <a:extLst>
                <a:ext uri="{FF2B5EF4-FFF2-40B4-BE49-F238E27FC236}">
                  <a16:creationId xmlns:a16="http://schemas.microsoft.com/office/drawing/2014/main" id="{564EA427-52E8-47D2-9F32-C08DFDDAD4CA}"/>
                </a:ext>
              </a:extLst>
            </p:cNvPr>
            <p:cNvSpPr>
              <a:spLocks noChangeArrowheads="1"/>
            </p:cNvSpPr>
            <p:nvPr/>
          </p:nvSpPr>
          <p:spPr bwMode="auto">
            <a:xfrm>
              <a:off x="7372826" y="183692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VT</a:t>
              </a:r>
            </a:p>
          </p:txBody>
        </p:sp>
        <p:sp>
          <p:nvSpPr>
            <p:cNvPr id="233" name="Utah">
              <a:extLst>
                <a:ext uri="{FF2B5EF4-FFF2-40B4-BE49-F238E27FC236}">
                  <a16:creationId xmlns:a16="http://schemas.microsoft.com/office/drawing/2014/main" id="{3DCEAEEF-D1A8-431D-AD00-FD7C4782A0A2}"/>
                </a:ext>
              </a:extLst>
            </p:cNvPr>
            <p:cNvSpPr>
              <a:spLocks noChangeArrowheads="1"/>
            </p:cNvSpPr>
            <p:nvPr/>
          </p:nvSpPr>
          <p:spPr bwMode="auto">
            <a:xfrm>
              <a:off x="3032839" y="3155950"/>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UT</a:t>
              </a:r>
            </a:p>
          </p:txBody>
        </p:sp>
        <p:sp>
          <p:nvSpPr>
            <p:cNvPr id="234" name="Texas">
              <a:extLst>
                <a:ext uri="{FF2B5EF4-FFF2-40B4-BE49-F238E27FC236}">
                  <a16:creationId xmlns:a16="http://schemas.microsoft.com/office/drawing/2014/main" id="{CDF74BB6-A371-4D32-9539-930E0B4038F1}"/>
                </a:ext>
              </a:extLst>
            </p:cNvPr>
            <p:cNvSpPr>
              <a:spLocks noChangeArrowheads="1"/>
            </p:cNvSpPr>
            <p:nvPr/>
          </p:nvSpPr>
          <p:spPr bwMode="auto">
            <a:xfrm>
              <a:off x="4479938" y="4379913"/>
              <a:ext cx="30001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TX</a:t>
              </a:r>
            </a:p>
          </p:txBody>
        </p:sp>
        <p:sp>
          <p:nvSpPr>
            <p:cNvPr id="235" name="Tennessee">
              <a:extLst>
                <a:ext uri="{FF2B5EF4-FFF2-40B4-BE49-F238E27FC236}">
                  <a16:creationId xmlns:a16="http://schemas.microsoft.com/office/drawing/2014/main" id="{7050CE12-0AD1-47C5-911A-4AADE7CF93A1}"/>
                </a:ext>
              </a:extLst>
            </p:cNvPr>
            <p:cNvSpPr>
              <a:spLocks noChangeArrowheads="1"/>
            </p:cNvSpPr>
            <p:nvPr/>
          </p:nvSpPr>
          <p:spPr bwMode="auto">
            <a:xfrm>
              <a:off x="6056209" y="3587750"/>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TN</a:t>
              </a:r>
            </a:p>
          </p:txBody>
        </p:sp>
        <p:sp>
          <p:nvSpPr>
            <p:cNvPr id="236" name="South Dakota">
              <a:extLst>
                <a:ext uri="{FF2B5EF4-FFF2-40B4-BE49-F238E27FC236}">
                  <a16:creationId xmlns:a16="http://schemas.microsoft.com/office/drawing/2014/main" id="{ED1662ED-1A74-4A24-A47E-86DE27291D33}"/>
                </a:ext>
              </a:extLst>
            </p:cNvPr>
            <p:cNvSpPr>
              <a:spLocks noChangeArrowheads="1"/>
            </p:cNvSpPr>
            <p:nvPr/>
          </p:nvSpPr>
          <p:spPr bwMode="auto">
            <a:xfrm>
              <a:off x="4352904" y="2490652"/>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SD</a:t>
              </a:r>
            </a:p>
          </p:txBody>
        </p:sp>
        <p:sp>
          <p:nvSpPr>
            <p:cNvPr id="237" name="South Carolina">
              <a:extLst>
                <a:ext uri="{FF2B5EF4-FFF2-40B4-BE49-F238E27FC236}">
                  <a16:creationId xmlns:a16="http://schemas.microsoft.com/office/drawing/2014/main" id="{C8950C75-2A32-4D82-BF37-A3948DE62E3A}"/>
                </a:ext>
              </a:extLst>
            </p:cNvPr>
            <p:cNvSpPr>
              <a:spLocks noChangeArrowheads="1"/>
            </p:cNvSpPr>
            <p:nvPr/>
          </p:nvSpPr>
          <p:spPr bwMode="auto">
            <a:xfrm>
              <a:off x="6840538" y="3659188"/>
              <a:ext cx="325438"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SC</a:t>
              </a:r>
            </a:p>
          </p:txBody>
        </p:sp>
        <p:sp>
          <p:nvSpPr>
            <p:cNvPr id="238" name="Rhode Island">
              <a:extLst>
                <a:ext uri="{FF2B5EF4-FFF2-40B4-BE49-F238E27FC236}">
                  <a16:creationId xmlns:a16="http://schemas.microsoft.com/office/drawing/2014/main" id="{39F74050-848A-40DC-A407-A9C272DEDC31}"/>
                </a:ext>
              </a:extLst>
            </p:cNvPr>
            <p:cNvSpPr>
              <a:spLocks noChangeArrowheads="1"/>
            </p:cNvSpPr>
            <p:nvPr/>
          </p:nvSpPr>
          <p:spPr bwMode="auto">
            <a:xfrm>
              <a:off x="7833663" y="2301875"/>
              <a:ext cx="2727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RI</a:t>
              </a:r>
            </a:p>
          </p:txBody>
        </p:sp>
        <p:sp>
          <p:nvSpPr>
            <p:cNvPr id="239" name="Pennsylvania">
              <a:extLst>
                <a:ext uri="{FF2B5EF4-FFF2-40B4-BE49-F238E27FC236}">
                  <a16:creationId xmlns:a16="http://schemas.microsoft.com/office/drawing/2014/main" id="{DDA31F71-90EC-4C7E-8780-EC1EEFA45B41}"/>
                </a:ext>
              </a:extLst>
            </p:cNvPr>
            <p:cNvSpPr>
              <a:spLocks noChangeArrowheads="1"/>
            </p:cNvSpPr>
            <p:nvPr/>
          </p:nvSpPr>
          <p:spPr bwMode="auto">
            <a:xfrm>
              <a:off x="6979914" y="2527085"/>
              <a:ext cx="31764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PA</a:t>
              </a:r>
            </a:p>
          </p:txBody>
        </p:sp>
        <p:sp>
          <p:nvSpPr>
            <p:cNvPr id="240" name="Oregon">
              <a:extLst>
                <a:ext uri="{FF2B5EF4-FFF2-40B4-BE49-F238E27FC236}">
                  <a16:creationId xmlns:a16="http://schemas.microsoft.com/office/drawing/2014/main" id="{E56D420A-9152-4E89-B4A6-CB320487D560}"/>
                </a:ext>
              </a:extLst>
            </p:cNvPr>
            <p:cNvSpPr>
              <a:spLocks noChangeArrowheads="1"/>
            </p:cNvSpPr>
            <p:nvPr/>
          </p:nvSpPr>
          <p:spPr bwMode="auto">
            <a:xfrm>
              <a:off x="2096953" y="2219325"/>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OR</a:t>
              </a:r>
            </a:p>
          </p:txBody>
        </p:sp>
        <p:sp>
          <p:nvSpPr>
            <p:cNvPr id="241" name="Oklahoma">
              <a:extLst>
                <a:ext uri="{FF2B5EF4-FFF2-40B4-BE49-F238E27FC236}">
                  <a16:creationId xmlns:a16="http://schemas.microsoft.com/office/drawing/2014/main" id="{70E334C2-F4DF-43DC-85BC-903EA4ECFB4C}"/>
                </a:ext>
              </a:extLst>
            </p:cNvPr>
            <p:cNvSpPr>
              <a:spLocks noChangeArrowheads="1"/>
            </p:cNvSpPr>
            <p:nvPr/>
          </p:nvSpPr>
          <p:spPr bwMode="auto">
            <a:xfrm>
              <a:off x="4759985" y="3803650"/>
              <a:ext cx="3304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OK</a:t>
              </a:r>
            </a:p>
          </p:txBody>
        </p:sp>
        <p:sp>
          <p:nvSpPr>
            <p:cNvPr id="242" name="Ohio">
              <a:extLst>
                <a:ext uri="{FF2B5EF4-FFF2-40B4-BE49-F238E27FC236}">
                  <a16:creationId xmlns:a16="http://schemas.microsoft.com/office/drawing/2014/main" id="{F4E13CC2-25F3-46C7-AD1F-7F2809B2D031}"/>
                </a:ext>
              </a:extLst>
            </p:cNvPr>
            <p:cNvSpPr>
              <a:spLocks noChangeArrowheads="1"/>
            </p:cNvSpPr>
            <p:nvPr/>
          </p:nvSpPr>
          <p:spPr bwMode="auto">
            <a:xfrm>
              <a:off x="6342668" y="2795588"/>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OH</a:t>
              </a:r>
            </a:p>
          </p:txBody>
        </p:sp>
        <p:sp>
          <p:nvSpPr>
            <p:cNvPr id="243" name="North Dakota">
              <a:extLst>
                <a:ext uri="{FF2B5EF4-FFF2-40B4-BE49-F238E27FC236}">
                  <a16:creationId xmlns:a16="http://schemas.microsoft.com/office/drawing/2014/main" id="{0034D122-B877-4489-B95A-533C95BDF47D}"/>
                </a:ext>
              </a:extLst>
            </p:cNvPr>
            <p:cNvSpPr>
              <a:spLocks noChangeArrowheads="1"/>
            </p:cNvSpPr>
            <p:nvPr/>
          </p:nvSpPr>
          <p:spPr bwMode="auto">
            <a:xfrm>
              <a:off x="4323407" y="2003425"/>
              <a:ext cx="33367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ND</a:t>
              </a:r>
            </a:p>
          </p:txBody>
        </p:sp>
        <p:sp>
          <p:nvSpPr>
            <p:cNvPr id="244" name="North Carolina">
              <a:extLst>
                <a:ext uri="{FF2B5EF4-FFF2-40B4-BE49-F238E27FC236}">
                  <a16:creationId xmlns:a16="http://schemas.microsoft.com/office/drawing/2014/main" id="{75E50D44-BEC1-4FC3-9B26-EB8A186C1E9A}"/>
                </a:ext>
              </a:extLst>
            </p:cNvPr>
            <p:cNvSpPr>
              <a:spLocks noChangeArrowheads="1"/>
            </p:cNvSpPr>
            <p:nvPr/>
          </p:nvSpPr>
          <p:spPr bwMode="auto">
            <a:xfrm>
              <a:off x="6983413" y="3371850"/>
              <a:ext cx="3429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NC</a:t>
              </a:r>
            </a:p>
          </p:txBody>
        </p:sp>
        <p:sp>
          <p:nvSpPr>
            <p:cNvPr id="245" name="New York">
              <a:extLst>
                <a:ext uri="{FF2B5EF4-FFF2-40B4-BE49-F238E27FC236}">
                  <a16:creationId xmlns:a16="http://schemas.microsoft.com/office/drawing/2014/main" id="{663A1F1F-4301-4037-B168-147AC611DFB0}"/>
                </a:ext>
              </a:extLst>
            </p:cNvPr>
            <p:cNvSpPr>
              <a:spLocks noChangeArrowheads="1"/>
            </p:cNvSpPr>
            <p:nvPr/>
          </p:nvSpPr>
          <p:spPr bwMode="auto">
            <a:xfrm>
              <a:off x="7175373" y="2139822"/>
              <a:ext cx="324056"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NY</a:t>
              </a:r>
            </a:p>
          </p:txBody>
        </p:sp>
        <p:sp>
          <p:nvSpPr>
            <p:cNvPr id="246" name="New Mexico">
              <a:extLst>
                <a:ext uri="{FF2B5EF4-FFF2-40B4-BE49-F238E27FC236}">
                  <a16:creationId xmlns:a16="http://schemas.microsoft.com/office/drawing/2014/main" id="{1F6D7EF8-A08A-456D-B005-D769F3B29F52}"/>
                </a:ext>
              </a:extLst>
            </p:cNvPr>
            <p:cNvSpPr>
              <a:spLocks noChangeArrowheads="1"/>
            </p:cNvSpPr>
            <p:nvPr/>
          </p:nvSpPr>
          <p:spPr bwMode="auto">
            <a:xfrm>
              <a:off x="3600450" y="3876675"/>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NM</a:t>
              </a:r>
            </a:p>
          </p:txBody>
        </p:sp>
        <p:sp>
          <p:nvSpPr>
            <p:cNvPr id="247" name="New Jersey">
              <a:extLst>
                <a:ext uri="{FF2B5EF4-FFF2-40B4-BE49-F238E27FC236}">
                  <a16:creationId xmlns:a16="http://schemas.microsoft.com/office/drawing/2014/main" id="{8AC9553B-1422-4066-A843-6CEEEC7397C8}"/>
                </a:ext>
              </a:extLst>
            </p:cNvPr>
            <p:cNvSpPr>
              <a:spLocks noChangeArrowheads="1"/>
            </p:cNvSpPr>
            <p:nvPr/>
          </p:nvSpPr>
          <p:spPr bwMode="auto">
            <a:xfrm>
              <a:off x="7384740" y="2530870"/>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NJ</a:t>
              </a:r>
            </a:p>
          </p:txBody>
        </p:sp>
        <p:sp>
          <p:nvSpPr>
            <p:cNvPr id="248" name="New Hampshire">
              <a:extLst>
                <a:ext uri="{FF2B5EF4-FFF2-40B4-BE49-F238E27FC236}">
                  <a16:creationId xmlns:a16="http://schemas.microsoft.com/office/drawing/2014/main" id="{D5281F6D-096B-431F-A472-7EF3A68E9762}"/>
                </a:ext>
              </a:extLst>
            </p:cNvPr>
            <p:cNvSpPr>
              <a:spLocks noChangeArrowheads="1"/>
            </p:cNvSpPr>
            <p:nvPr/>
          </p:nvSpPr>
          <p:spPr bwMode="auto">
            <a:xfrm>
              <a:off x="7512652" y="1945961"/>
              <a:ext cx="33367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NH</a:t>
              </a:r>
            </a:p>
          </p:txBody>
        </p:sp>
        <p:sp>
          <p:nvSpPr>
            <p:cNvPr id="249" name="Nevada">
              <a:extLst>
                <a:ext uri="{FF2B5EF4-FFF2-40B4-BE49-F238E27FC236}">
                  <a16:creationId xmlns:a16="http://schemas.microsoft.com/office/drawing/2014/main" id="{8A4CFD14-C96A-40EC-9E6B-CBB0D26A267C}"/>
                </a:ext>
              </a:extLst>
            </p:cNvPr>
            <p:cNvSpPr>
              <a:spLocks noChangeArrowheads="1"/>
            </p:cNvSpPr>
            <p:nvPr/>
          </p:nvSpPr>
          <p:spPr bwMode="auto">
            <a:xfrm>
              <a:off x="2385901" y="3011488"/>
              <a:ext cx="32566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NV</a:t>
              </a:r>
            </a:p>
          </p:txBody>
        </p:sp>
        <p:sp>
          <p:nvSpPr>
            <p:cNvPr id="250" name="Nebraska">
              <a:extLst>
                <a:ext uri="{FF2B5EF4-FFF2-40B4-BE49-F238E27FC236}">
                  <a16:creationId xmlns:a16="http://schemas.microsoft.com/office/drawing/2014/main" id="{40FFADD2-4B63-448A-9C58-5C26A990CA66}"/>
                </a:ext>
              </a:extLst>
            </p:cNvPr>
            <p:cNvSpPr>
              <a:spLocks noChangeArrowheads="1"/>
            </p:cNvSpPr>
            <p:nvPr/>
          </p:nvSpPr>
          <p:spPr bwMode="auto">
            <a:xfrm>
              <a:off x="4400462" y="2867025"/>
              <a:ext cx="320851"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a:t>
              </a:r>
            </a:p>
          </p:txBody>
        </p:sp>
        <p:sp>
          <p:nvSpPr>
            <p:cNvPr id="251" name="Montana">
              <a:extLst>
                <a:ext uri="{FF2B5EF4-FFF2-40B4-BE49-F238E27FC236}">
                  <a16:creationId xmlns:a16="http://schemas.microsoft.com/office/drawing/2014/main" id="{150B5709-B544-420E-88E9-DE7C06B8499F}"/>
                </a:ext>
              </a:extLst>
            </p:cNvPr>
            <p:cNvSpPr>
              <a:spLocks noChangeArrowheads="1"/>
            </p:cNvSpPr>
            <p:nvPr/>
          </p:nvSpPr>
          <p:spPr bwMode="auto">
            <a:xfrm>
              <a:off x="3321710" y="2003425"/>
              <a:ext cx="33046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MT</a:t>
              </a:r>
            </a:p>
          </p:txBody>
        </p:sp>
        <p:sp>
          <p:nvSpPr>
            <p:cNvPr id="252" name="Missouri">
              <a:extLst>
                <a:ext uri="{FF2B5EF4-FFF2-40B4-BE49-F238E27FC236}">
                  <a16:creationId xmlns:a16="http://schemas.microsoft.com/office/drawing/2014/main" id="{A6831991-263E-4E4E-8BAB-E0D73876D1E6}"/>
                </a:ext>
              </a:extLst>
            </p:cNvPr>
            <p:cNvSpPr>
              <a:spLocks noChangeArrowheads="1"/>
            </p:cNvSpPr>
            <p:nvPr/>
          </p:nvSpPr>
          <p:spPr bwMode="auto">
            <a:xfrm>
              <a:off x="5256213" y="3300413"/>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MO</a:t>
              </a:r>
            </a:p>
          </p:txBody>
        </p:sp>
        <p:sp>
          <p:nvSpPr>
            <p:cNvPr id="253" name="Mississippi">
              <a:extLst>
                <a:ext uri="{FF2B5EF4-FFF2-40B4-BE49-F238E27FC236}">
                  <a16:creationId xmlns:a16="http://schemas.microsoft.com/office/drawing/2014/main" id="{925E6383-7943-44B5-9A15-9AAF8BA9FA00}"/>
                </a:ext>
              </a:extLst>
            </p:cNvPr>
            <p:cNvSpPr>
              <a:spLocks noChangeArrowheads="1"/>
            </p:cNvSpPr>
            <p:nvPr/>
          </p:nvSpPr>
          <p:spPr bwMode="auto">
            <a:xfrm>
              <a:off x="5759450" y="4092575"/>
              <a:ext cx="35242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MS</a:t>
              </a:r>
            </a:p>
          </p:txBody>
        </p:sp>
        <p:sp>
          <p:nvSpPr>
            <p:cNvPr id="254" name="Minnesota">
              <a:extLst>
                <a:ext uri="{FF2B5EF4-FFF2-40B4-BE49-F238E27FC236}">
                  <a16:creationId xmlns:a16="http://schemas.microsoft.com/office/drawing/2014/main" id="{251A2F83-AF07-44D8-BA51-DAE343698E29}"/>
                </a:ext>
              </a:extLst>
            </p:cNvPr>
            <p:cNvSpPr>
              <a:spLocks noChangeArrowheads="1"/>
            </p:cNvSpPr>
            <p:nvPr/>
          </p:nvSpPr>
          <p:spPr bwMode="auto">
            <a:xfrm>
              <a:off x="4914900" y="2147888"/>
              <a:ext cx="36671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MN</a:t>
              </a:r>
            </a:p>
          </p:txBody>
        </p:sp>
        <p:sp>
          <p:nvSpPr>
            <p:cNvPr id="255" name="Michigan">
              <a:extLst>
                <a:ext uri="{FF2B5EF4-FFF2-40B4-BE49-F238E27FC236}">
                  <a16:creationId xmlns:a16="http://schemas.microsoft.com/office/drawing/2014/main" id="{236F5932-86D7-454B-86D0-C57EFCE8BCB2}"/>
                </a:ext>
              </a:extLst>
            </p:cNvPr>
            <p:cNvSpPr>
              <a:spLocks noChangeArrowheads="1"/>
            </p:cNvSpPr>
            <p:nvPr/>
          </p:nvSpPr>
          <p:spPr bwMode="auto">
            <a:xfrm>
              <a:off x="6078481" y="2425700"/>
              <a:ext cx="31443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MI</a:t>
              </a:r>
            </a:p>
          </p:txBody>
        </p:sp>
        <p:sp>
          <p:nvSpPr>
            <p:cNvPr id="256" name="Massachusetts">
              <a:extLst>
                <a:ext uri="{FF2B5EF4-FFF2-40B4-BE49-F238E27FC236}">
                  <a16:creationId xmlns:a16="http://schemas.microsoft.com/office/drawing/2014/main" id="{4E5ED53B-37DF-4FA9-B996-6DF8DBA73F2A}"/>
                </a:ext>
              </a:extLst>
            </p:cNvPr>
            <p:cNvSpPr>
              <a:spLocks noChangeArrowheads="1"/>
            </p:cNvSpPr>
            <p:nvPr/>
          </p:nvSpPr>
          <p:spPr bwMode="auto">
            <a:xfrm>
              <a:off x="7737286" y="1941513"/>
              <a:ext cx="34169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MA</a:t>
              </a:r>
            </a:p>
          </p:txBody>
        </p:sp>
        <p:sp>
          <p:nvSpPr>
            <p:cNvPr id="257" name="Maryland">
              <a:extLst>
                <a:ext uri="{FF2B5EF4-FFF2-40B4-BE49-F238E27FC236}">
                  <a16:creationId xmlns:a16="http://schemas.microsoft.com/office/drawing/2014/main" id="{8994022F-8741-4CD1-BB27-B9B9C5A3C4B3}"/>
                </a:ext>
              </a:extLst>
            </p:cNvPr>
            <p:cNvSpPr>
              <a:spLocks noChangeArrowheads="1"/>
            </p:cNvSpPr>
            <p:nvPr/>
          </p:nvSpPr>
          <p:spPr bwMode="auto">
            <a:xfrm>
              <a:off x="7679047" y="2873274"/>
              <a:ext cx="34810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MD</a:t>
              </a:r>
            </a:p>
          </p:txBody>
        </p:sp>
        <p:sp>
          <p:nvSpPr>
            <p:cNvPr id="258" name="Maine">
              <a:extLst>
                <a:ext uri="{FF2B5EF4-FFF2-40B4-BE49-F238E27FC236}">
                  <a16:creationId xmlns:a16="http://schemas.microsoft.com/office/drawing/2014/main" id="{AB903CA9-B0F8-44BE-8872-68665D6752D8}"/>
                </a:ext>
              </a:extLst>
            </p:cNvPr>
            <p:cNvSpPr>
              <a:spLocks noChangeArrowheads="1"/>
            </p:cNvSpPr>
            <p:nvPr/>
          </p:nvSpPr>
          <p:spPr bwMode="auto">
            <a:xfrm>
              <a:off x="7648085" y="1561331"/>
              <a:ext cx="33527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ME</a:t>
              </a:r>
            </a:p>
          </p:txBody>
        </p:sp>
        <p:sp>
          <p:nvSpPr>
            <p:cNvPr id="259" name="Lousiana">
              <a:extLst>
                <a:ext uri="{FF2B5EF4-FFF2-40B4-BE49-F238E27FC236}">
                  <a16:creationId xmlns:a16="http://schemas.microsoft.com/office/drawing/2014/main" id="{8D6AA8B1-3191-4FD8-AAB5-9B08AFB01E62}"/>
                </a:ext>
              </a:extLst>
            </p:cNvPr>
            <p:cNvSpPr>
              <a:spLocks noChangeArrowheads="1"/>
            </p:cNvSpPr>
            <p:nvPr/>
          </p:nvSpPr>
          <p:spPr bwMode="auto">
            <a:xfrm>
              <a:off x="5400627" y="4379913"/>
              <a:ext cx="31283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LA</a:t>
              </a:r>
            </a:p>
          </p:txBody>
        </p:sp>
        <p:sp>
          <p:nvSpPr>
            <p:cNvPr id="260" name="Kentucky">
              <a:extLst>
                <a:ext uri="{FF2B5EF4-FFF2-40B4-BE49-F238E27FC236}">
                  <a16:creationId xmlns:a16="http://schemas.microsoft.com/office/drawing/2014/main" id="{42ACFD1B-61C8-4AA8-A70F-F0EDDE1FB89F}"/>
                </a:ext>
              </a:extLst>
            </p:cNvPr>
            <p:cNvSpPr>
              <a:spLocks noChangeArrowheads="1"/>
            </p:cNvSpPr>
            <p:nvPr/>
          </p:nvSpPr>
          <p:spPr bwMode="auto">
            <a:xfrm>
              <a:off x="6287029" y="3234249"/>
              <a:ext cx="317645"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KY</a:t>
              </a:r>
            </a:p>
          </p:txBody>
        </p:sp>
        <p:sp>
          <p:nvSpPr>
            <p:cNvPr id="261" name="Kansas">
              <a:extLst>
                <a:ext uri="{FF2B5EF4-FFF2-40B4-BE49-F238E27FC236}">
                  <a16:creationId xmlns:a16="http://schemas.microsoft.com/office/drawing/2014/main" id="{1EA1E654-B554-4F85-ADEB-F3BA05A08323}"/>
                </a:ext>
              </a:extLst>
            </p:cNvPr>
            <p:cNvSpPr>
              <a:spLocks noChangeArrowheads="1"/>
            </p:cNvSpPr>
            <p:nvPr/>
          </p:nvSpPr>
          <p:spPr bwMode="auto">
            <a:xfrm>
              <a:off x="4547361" y="33004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KS</a:t>
              </a:r>
            </a:p>
          </p:txBody>
        </p:sp>
        <p:sp>
          <p:nvSpPr>
            <p:cNvPr id="262" name="Iowa">
              <a:extLst>
                <a:ext uri="{FF2B5EF4-FFF2-40B4-BE49-F238E27FC236}">
                  <a16:creationId xmlns:a16="http://schemas.microsoft.com/office/drawing/2014/main" id="{25BFE4EF-4D33-497B-B775-F14DC9D0E6EE}"/>
                </a:ext>
              </a:extLst>
            </p:cNvPr>
            <p:cNvSpPr>
              <a:spLocks noChangeArrowheads="1"/>
            </p:cNvSpPr>
            <p:nvPr/>
          </p:nvSpPr>
          <p:spPr bwMode="auto">
            <a:xfrm>
              <a:off x="5132509" y="2743200"/>
              <a:ext cx="27756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IA</a:t>
              </a:r>
            </a:p>
          </p:txBody>
        </p:sp>
        <p:sp>
          <p:nvSpPr>
            <p:cNvPr id="263" name="Indiana">
              <a:extLst>
                <a:ext uri="{FF2B5EF4-FFF2-40B4-BE49-F238E27FC236}">
                  <a16:creationId xmlns:a16="http://schemas.microsoft.com/office/drawing/2014/main" id="{4FE138CB-E933-4256-9E2E-E5DE94FEA762}"/>
                </a:ext>
              </a:extLst>
            </p:cNvPr>
            <p:cNvSpPr>
              <a:spLocks noChangeArrowheads="1"/>
            </p:cNvSpPr>
            <p:nvPr/>
          </p:nvSpPr>
          <p:spPr bwMode="auto">
            <a:xfrm>
              <a:off x="6036490" y="292100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IN</a:t>
              </a:r>
            </a:p>
          </p:txBody>
        </p:sp>
        <p:sp>
          <p:nvSpPr>
            <p:cNvPr id="264" name="Illinois">
              <a:extLst>
                <a:ext uri="{FF2B5EF4-FFF2-40B4-BE49-F238E27FC236}">
                  <a16:creationId xmlns:a16="http://schemas.microsoft.com/office/drawing/2014/main" id="{C7912F7E-D090-4636-A370-A62FC053AFB3}"/>
                </a:ext>
              </a:extLst>
            </p:cNvPr>
            <p:cNvSpPr>
              <a:spLocks noChangeArrowheads="1"/>
            </p:cNvSpPr>
            <p:nvPr/>
          </p:nvSpPr>
          <p:spPr bwMode="auto">
            <a:xfrm>
              <a:off x="5705636" y="2940050"/>
              <a:ext cx="26955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IL</a:t>
              </a:r>
            </a:p>
          </p:txBody>
        </p:sp>
        <p:sp>
          <p:nvSpPr>
            <p:cNvPr id="265" name="Idaho">
              <a:extLst>
                <a:ext uri="{FF2B5EF4-FFF2-40B4-BE49-F238E27FC236}">
                  <a16:creationId xmlns:a16="http://schemas.microsoft.com/office/drawing/2014/main" id="{5FF72687-9EB7-4746-A0D9-A1868FCBF566}"/>
                </a:ext>
              </a:extLst>
            </p:cNvPr>
            <p:cNvSpPr>
              <a:spLocks noChangeArrowheads="1"/>
            </p:cNvSpPr>
            <p:nvPr/>
          </p:nvSpPr>
          <p:spPr bwMode="auto">
            <a:xfrm>
              <a:off x="2805164" y="2354263"/>
              <a:ext cx="29199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ID</a:t>
              </a:r>
            </a:p>
          </p:txBody>
        </p:sp>
        <p:sp>
          <p:nvSpPr>
            <p:cNvPr id="266" name="Hawaii">
              <a:extLst>
                <a:ext uri="{FF2B5EF4-FFF2-40B4-BE49-F238E27FC236}">
                  <a16:creationId xmlns:a16="http://schemas.microsoft.com/office/drawing/2014/main" id="{CB19F9A4-A2D4-41E0-B2B8-4EDAA7C97AC9}"/>
                </a:ext>
              </a:extLst>
            </p:cNvPr>
            <p:cNvSpPr>
              <a:spLocks noChangeArrowheads="1"/>
            </p:cNvSpPr>
            <p:nvPr/>
          </p:nvSpPr>
          <p:spPr bwMode="auto">
            <a:xfrm>
              <a:off x="2885237" y="5202409"/>
              <a:ext cx="29520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HI</a:t>
              </a:r>
            </a:p>
          </p:txBody>
        </p:sp>
        <p:sp>
          <p:nvSpPr>
            <p:cNvPr id="267" name="Georgia">
              <a:extLst>
                <a:ext uri="{FF2B5EF4-FFF2-40B4-BE49-F238E27FC236}">
                  <a16:creationId xmlns:a16="http://schemas.microsoft.com/office/drawing/2014/main" id="{6E490E49-08F6-4CD2-A71E-279C0FA8D967}"/>
                </a:ext>
              </a:extLst>
            </p:cNvPr>
            <p:cNvSpPr>
              <a:spLocks noChangeArrowheads="1"/>
            </p:cNvSpPr>
            <p:nvPr/>
          </p:nvSpPr>
          <p:spPr bwMode="auto">
            <a:xfrm>
              <a:off x="6480175" y="3948113"/>
              <a:ext cx="3460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Verdana" pitchFamily="34" charset="0"/>
                  <a:ea typeface="+mn-ea"/>
                  <a:cs typeface="+mn-cs"/>
                </a:rPr>
                <a:t>GA</a:t>
              </a:r>
            </a:p>
          </p:txBody>
        </p:sp>
        <p:sp>
          <p:nvSpPr>
            <p:cNvPr id="268" name="Florida">
              <a:extLst>
                <a:ext uri="{FF2B5EF4-FFF2-40B4-BE49-F238E27FC236}">
                  <a16:creationId xmlns:a16="http://schemas.microsoft.com/office/drawing/2014/main" id="{18539FC4-C1AC-4FC3-9A00-4046F648448D}"/>
                </a:ext>
              </a:extLst>
            </p:cNvPr>
            <p:cNvSpPr>
              <a:spLocks noChangeArrowheads="1"/>
            </p:cNvSpPr>
            <p:nvPr/>
          </p:nvSpPr>
          <p:spPr bwMode="auto">
            <a:xfrm>
              <a:off x="6847687" y="4524375"/>
              <a:ext cx="301614"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Verdana" pitchFamily="34" charset="0"/>
                  <a:ea typeface="+mn-ea"/>
                  <a:cs typeface="+mn-cs"/>
                </a:rPr>
                <a:t>FL</a:t>
              </a:r>
            </a:p>
          </p:txBody>
        </p:sp>
        <p:sp>
          <p:nvSpPr>
            <p:cNvPr id="269" name="Delaware">
              <a:extLst>
                <a:ext uri="{FF2B5EF4-FFF2-40B4-BE49-F238E27FC236}">
                  <a16:creationId xmlns:a16="http://schemas.microsoft.com/office/drawing/2014/main" id="{2EBEE892-76B4-49A9-911C-E7D95B804D60}"/>
                </a:ext>
              </a:extLst>
            </p:cNvPr>
            <p:cNvSpPr>
              <a:spLocks noChangeArrowheads="1"/>
            </p:cNvSpPr>
            <p:nvPr/>
          </p:nvSpPr>
          <p:spPr bwMode="auto">
            <a:xfrm>
              <a:off x="7545071" y="2763114"/>
              <a:ext cx="30802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DE</a:t>
              </a:r>
            </a:p>
          </p:txBody>
        </p:sp>
        <p:sp>
          <p:nvSpPr>
            <p:cNvPr id="270" name="Connecticut">
              <a:extLst>
                <a:ext uri="{FF2B5EF4-FFF2-40B4-BE49-F238E27FC236}">
                  <a16:creationId xmlns:a16="http://schemas.microsoft.com/office/drawing/2014/main" id="{01D5DFBD-AE42-468A-B257-5A6B4ACA742F}"/>
                </a:ext>
              </a:extLst>
            </p:cNvPr>
            <p:cNvSpPr>
              <a:spLocks noChangeArrowheads="1"/>
            </p:cNvSpPr>
            <p:nvPr/>
          </p:nvSpPr>
          <p:spPr bwMode="auto">
            <a:xfrm>
              <a:off x="7732194" y="2406946"/>
              <a:ext cx="303217"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CT</a:t>
              </a:r>
            </a:p>
          </p:txBody>
        </p:sp>
        <p:sp>
          <p:nvSpPr>
            <p:cNvPr id="271" name="Colorado">
              <a:extLst>
                <a:ext uri="{FF2B5EF4-FFF2-40B4-BE49-F238E27FC236}">
                  <a16:creationId xmlns:a16="http://schemas.microsoft.com/office/drawing/2014/main" id="{692205E7-1022-4C5F-BE6B-9888C6FAC877}"/>
                </a:ext>
              </a:extLst>
            </p:cNvPr>
            <p:cNvSpPr>
              <a:spLocks noChangeArrowheads="1"/>
            </p:cNvSpPr>
            <p:nvPr/>
          </p:nvSpPr>
          <p:spPr bwMode="auto">
            <a:xfrm>
              <a:off x="3679707" y="3227388"/>
              <a:ext cx="327262"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CO</a:t>
              </a:r>
            </a:p>
          </p:txBody>
        </p:sp>
        <p:sp>
          <p:nvSpPr>
            <p:cNvPr id="272" name="California">
              <a:extLst>
                <a:ext uri="{FF2B5EF4-FFF2-40B4-BE49-F238E27FC236}">
                  <a16:creationId xmlns:a16="http://schemas.microsoft.com/office/drawing/2014/main" id="{551C17DE-B902-40D1-B12E-3B237C1F7D09}"/>
                </a:ext>
              </a:extLst>
            </p:cNvPr>
            <p:cNvSpPr>
              <a:spLocks noChangeArrowheads="1"/>
            </p:cNvSpPr>
            <p:nvPr/>
          </p:nvSpPr>
          <p:spPr bwMode="auto">
            <a:xfrm>
              <a:off x="1880567" y="3254225"/>
              <a:ext cx="320850"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CA</a:t>
              </a:r>
            </a:p>
          </p:txBody>
        </p:sp>
        <p:sp>
          <p:nvSpPr>
            <p:cNvPr id="273" name="Arkansas">
              <a:extLst>
                <a:ext uri="{FF2B5EF4-FFF2-40B4-BE49-F238E27FC236}">
                  <a16:creationId xmlns:a16="http://schemas.microsoft.com/office/drawing/2014/main" id="{8E3198E2-5571-42FC-A6E8-4DF9253398E5}"/>
                </a:ext>
              </a:extLst>
            </p:cNvPr>
            <p:cNvSpPr>
              <a:spLocks noChangeArrowheads="1"/>
            </p:cNvSpPr>
            <p:nvPr/>
          </p:nvSpPr>
          <p:spPr bwMode="auto">
            <a:xfrm>
              <a:off x="5343483" y="3803650"/>
              <a:ext cx="311233"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AR</a:t>
              </a:r>
            </a:p>
          </p:txBody>
        </p:sp>
        <p:sp>
          <p:nvSpPr>
            <p:cNvPr id="274" name="Arizona">
              <a:extLst>
                <a:ext uri="{FF2B5EF4-FFF2-40B4-BE49-F238E27FC236}">
                  <a16:creationId xmlns:a16="http://schemas.microsoft.com/office/drawing/2014/main" id="{1312FA68-4D61-4E08-BE63-ACA9C1EB4F0C}"/>
                </a:ext>
              </a:extLst>
            </p:cNvPr>
            <p:cNvSpPr>
              <a:spLocks noChangeArrowheads="1"/>
            </p:cNvSpPr>
            <p:nvPr/>
          </p:nvSpPr>
          <p:spPr bwMode="auto">
            <a:xfrm>
              <a:off x="2886789" y="3876675"/>
              <a:ext cx="31924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AZ</a:t>
              </a:r>
            </a:p>
          </p:txBody>
        </p:sp>
        <p:sp>
          <p:nvSpPr>
            <p:cNvPr id="275" name="Alaska">
              <a:extLst>
                <a:ext uri="{FF2B5EF4-FFF2-40B4-BE49-F238E27FC236}">
                  <a16:creationId xmlns:a16="http://schemas.microsoft.com/office/drawing/2014/main" id="{C9FAEA09-3D7B-4893-B62A-16A79003AB6C}"/>
                </a:ext>
              </a:extLst>
            </p:cNvPr>
            <p:cNvSpPr>
              <a:spLocks noChangeArrowheads="1"/>
            </p:cNvSpPr>
            <p:nvPr/>
          </p:nvSpPr>
          <p:spPr bwMode="auto">
            <a:xfrm>
              <a:off x="1311242" y="4379913"/>
              <a:ext cx="309629"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AK</a:t>
              </a:r>
            </a:p>
          </p:txBody>
        </p:sp>
        <p:sp>
          <p:nvSpPr>
            <p:cNvPr id="276" name="Alabama">
              <a:extLst>
                <a:ext uri="{FF2B5EF4-FFF2-40B4-BE49-F238E27FC236}">
                  <a16:creationId xmlns:a16="http://schemas.microsoft.com/office/drawing/2014/main" id="{D50E2CF5-C0D6-4F38-8616-3000C0CF97E9}"/>
                </a:ext>
              </a:extLst>
            </p:cNvPr>
            <p:cNvSpPr>
              <a:spLocks noChangeArrowheads="1"/>
            </p:cNvSpPr>
            <p:nvPr/>
          </p:nvSpPr>
          <p:spPr bwMode="auto">
            <a:xfrm>
              <a:off x="6134915" y="4019550"/>
              <a:ext cx="298408" cy="215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5" tIns="45703" rIns="91405" bIns="45703">
              <a:spAutoFit/>
            </a:bodyPr>
            <a:lstStyle/>
            <a:p>
              <a:pPr marL="0" marR="0" lvl="0" indent="0" algn="ctr" defTabSz="4570413" rtl="0" eaLnBrk="1" fontAlgn="base" latinLnBrk="0" hangingPunct="1">
                <a:lnSpc>
                  <a:spcPct val="100000"/>
                </a:lnSpc>
                <a:spcBef>
                  <a:spcPct val="0"/>
                </a:spcBef>
                <a:spcAft>
                  <a:spcPct val="0"/>
                </a:spcAft>
                <a:buClrTx/>
                <a:buSzTx/>
                <a:buFontTx/>
                <a:buNone/>
                <a:tabLst/>
                <a:defRPr/>
              </a:pPr>
              <a:r>
                <a:rPr kumimoji="0" lang="en-US" altLang="zh-CN" sz="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AL</a:t>
              </a:r>
            </a:p>
          </p:txBody>
        </p:sp>
        <p:cxnSp>
          <p:nvCxnSpPr>
            <p:cNvPr id="277" name="Straight Connector 276">
              <a:extLst>
                <a:ext uri="{FF2B5EF4-FFF2-40B4-BE49-F238E27FC236}">
                  <a16:creationId xmlns:a16="http://schemas.microsoft.com/office/drawing/2014/main" id="{CCE36ED0-CC6A-48A8-A678-34B1337F53F1}"/>
                </a:ext>
              </a:extLst>
            </p:cNvPr>
            <p:cNvCxnSpPr/>
            <p:nvPr/>
          </p:nvCxnSpPr>
          <p:spPr>
            <a:xfrm flipH="1">
              <a:off x="7832468" y="2097228"/>
              <a:ext cx="80513" cy="10131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C0444B63-3A5E-435A-A8FD-22A4A132319F}"/>
                </a:ext>
              </a:extLst>
            </p:cNvPr>
            <p:cNvCxnSpPr>
              <a:cxnSpLocks/>
            </p:cNvCxnSpPr>
            <p:nvPr/>
          </p:nvCxnSpPr>
          <p:spPr>
            <a:xfrm flipH="1" flipV="1">
              <a:off x="7795844" y="2277310"/>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8716E8D9-4930-436A-87D0-F47E1C3CE97B}"/>
                </a:ext>
              </a:extLst>
            </p:cNvPr>
            <p:cNvCxnSpPr>
              <a:cxnSpLocks/>
            </p:cNvCxnSpPr>
            <p:nvPr/>
          </p:nvCxnSpPr>
          <p:spPr>
            <a:xfrm flipH="1" flipV="1">
              <a:off x="7736219" y="2331983"/>
              <a:ext cx="106786" cy="116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0" name="Straight Connector 279">
              <a:extLst>
                <a:ext uri="{FF2B5EF4-FFF2-40B4-BE49-F238E27FC236}">
                  <a16:creationId xmlns:a16="http://schemas.microsoft.com/office/drawing/2014/main" id="{59C33DF0-E944-486E-9D05-14A595C24356}"/>
                </a:ext>
              </a:extLst>
            </p:cNvPr>
            <p:cNvCxnSpPr>
              <a:cxnSpLocks/>
            </p:cNvCxnSpPr>
            <p:nvPr/>
          </p:nvCxnSpPr>
          <p:spPr>
            <a:xfrm flipH="1" flipV="1">
              <a:off x="7485360" y="2853151"/>
              <a:ext cx="124715" cy="318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3C30F42-6F47-456B-8F77-F40170310211}"/>
                </a:ext>
              </a:extLst>
            </p:cNvPr>
            <p:cNvCxnSpPr>
              <a:cxnSpLocks/>
            </p:cNvCxnSpPr>
            <p:nvPr/>
          </p:nvCxnSpPr>
          <p:spPr>
            <a:xfrm flipH="1" flipV="1">
              <a:off x="7303670" y="2814282"/>
              <a:ext cx="464918" cy="1770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3" name="TextBox 152">
            <a:extLst>
              <a:ext uri="{FF2B5EF4-FFF2-40B4-BE49-F238E27FC236}">
                <a16:creationId xmlns:a16="http://schemas.microsoft.com/office/drawing/2014/main" id="{91C60E9C-A7A3-455C-9925-BCBCA8BE7158}"/>
              </a:ext>
            </a:extLst>
          </p:cNvPr>
          <p:cNvSpPr txBox="1"/>
          <p:nvPr/>
        </p:nvSpPr>
        <p:spPr>
          <a:xfrm>
            <a:off x="313550" y="6218149"/>
            <a:ext cx="421823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Chartis Center for Rural Health, </a:t>
            </a:r>
            <a:r>
              <a:rPr lang="en-US" sz="800" dirty="0">
                <a:solidFill>
                  <a:prstClr val="black"/>
                </a:solidFill>
                <a:latin typeface="Segoe UI"/>
                <a:ea typeface="Verdana" panose="020B0604030504040204" pitchFamily="34" charset="0"/>
                <a:cs typeface="Verdana" panose="020B0604030504040204" pitchFamily="34" charset="0"/>
              </a:rPr>
              <a:t>O</a:t>
            </a:r>
            <a:r>
              <a:rPr kumimoji="0" lang="en-US" sz="8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ctober</a:t>
            </a:r>
            <a:r>
              <a:rPr kumimoji="0" lang="en-US" sz="8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2024</a:t>
            </a:r>
          </a:p>
        </p:txBody>
      </p:sp>
      <p:grpSp>
        <p:nvGrpSpPr>
          <p:cNvPr id="3" name="Group 2">
            <a:extLst>
              <a:ext uri="{FF2B5EF4-FFF2-40B4-BE49-F238E27FC236}">
                <a16:creationId xmlns:a16="http://schemas.microsoft.com/office/drawing/2014/main" id="{CC3BDEB4-570A-CF42-C9C7-86A9787463D8}"/>
              </a:ext>
            </a:extLst>
          </p:cNvPr>
          <p:cNvGrpSpPr/>
          <p:nvPr/>
        </p:nvGrpSpPr>
        <p:grpSpPr>
          <a:xfrm>
            <a:off x="6154257" y="5966352"/>
            <a:ext cx="4711888" cy="446181"/>
            <a:chOff x="5782687" y="6038350"/>
            <a:chExt cx="4386426" cy="316843"/>
          </a:xfrm>
        </p:grpSpPr>
        <p:sp>
          <p:nvSpPr>
            <p:cNvPr id="4" name="Rectangle 3">
              <a:extLst>
                <a:ext uri="{FF2B5EF4-FFF2-40B4-BE49-F238E27FC236}">
                  <a16:creationId xmlns:a16="http://schemas.microsoft.com/office/drawing/2014/main" id="{33236F6F-272F-EEE8-4640-927B26DE8552}"/>
                </a:ext>
              </a:extLst>
            </p:cNvPr>
            <p:cNvSpPr/>
            <p:nvPr/>
          </p:nvSpPr>
          <p:spPr>
            <a:xfrm>
              <a:off x="6490212" y="6272909"/>
              <a:ext cx="485368" cy="73890"/>
            </a:xfrm>
            <a:prstGeom prst="rect">
              <a:avLst/>
            </a:prstGeom>
            <a:solidFill>
              <a:srgbClr val="1F15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5" name="Rectangle 4">
              <a:extLst>
                <a:ext uri="{FF2B5EF4-FFF2-40B4-BE49-F238E27FC236}">
                  <a16:creationId xmlns:a16="http://schemas.microsoft.com/office/drawing/2014/main" id="{ED49294A-6640-7290-FF3F-C643CE1E5624}"/>
                </a:ext>
              </a:extLst>
            </p:cNvPr>
            <p:cNvSpPr/>
            <p:nvPr/>
          </p:nvSpPr>
          <p:spPr>
            <a:xfrm>
              <a:off x="7252815" y="6272909"/>
              <a:ext cx="485368" cy="73890"/>
            </a:xfrm>
            <a:prstGeom prst="rect">
              <a:avLst/>
            </a:prstGeom>
            <a:solidFill>
              <a:srgbClr val="2F1F9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6" name="Rectangle 5">
              <a:extLst>
                <a:ext uri="{FF2B5EF4-FFF2-40B4-BE49-F238E27FC236}">
                  <a16:creationId xmlns:a16="http://schemas.microsoft.com/office/drawing/2014/main" id="{D8A568CC-4B77-A276-8441-28D02A60A5D0}"/>
                </a:ext>
              </a:extLst>
            </p:cNvPr>
            <p:cNvSpPr/>
            <p:nvPr/>
          </p:nvSpPr>
          <p:spPr>
            <a:xfrm>
              <a:off x="8015418" y="6272909"/>
              <a:ext cx="485368" cy="73890"/>
            </a:xfrm>
            <a:prstGeom prst="rect">
              <a:avLst/>
            </a:prstGeom>
            <a:solidFill>
              <a:srgbClr val="887AE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7" name="Rectangle 6">
              <a:extLst>
                <a:ext uri="{FF2B5EF4-FFF2-40B4-BE49-F238E27FC236}">
                  <a16:creationId xmlns:a16="http://schemas.microsoft.com/office/drawing/2014/main" id="{48CFEA19-FB96-54B8-A26D-4ACD23472187}"/>
                </a:ext>
              </a:extLst>
            </p:cNvPr>
            <p:cNvSpPr/>
            <p:nvPr/>
          </p:nvSpPr>
          <p:spPr>
            <a:xfrm>
              <a:off x="8772640" y="6272909"/>
              <a:ext cx="485368" cy="73890"/>
            </a:xfrm>
            <a:prstGeom prst="rect">
              <a:avLst/>
            </a:prstGeom>
            <a:solidFill>
              <a:srgbClr val="B0A7E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8" name="Rectangle 7">
              <a:extLst>
                <a:ext uri="{FF2B5EF4-FFF2-40B4-BE49-F238E27FC236}">
                  <a16:creationId xmlns:a16="http://schemas.microsoft.com/office/drawing/2014/main" id="{32194C30-60A7-9B6B-416D-4C1602133A98}"/>
                </a:ext>
              </a:extLst>
            </p:cNvPr>
            <p:cNvSpPr/>
            <p:nvPr/>
          </p:nvSpPr>
          <p:spPr>
            <a:xfrm>
              <a:off x="9529862" y="6272909"/>
              <a:ext cx="485368" cy="73890"/>
            </a:xfrm>
            <a:prstGeom prst="rect">
              <a:avLst/>
            </a:prstGeom>
            <a:solidFill>
              <a:srgbClr val="D7D3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Segoe UI Light"/>
                <a:ea typeface="+mn-ea"/>
                <a:cs typeface="+mn-cs"/>
              </a:endParaRPr>
            </a:p>
          </p:txBody>
        </p:sp>
        <p:sp>
          <p:nvSpPr>
            <p:cNvPr id="9" name="TextBox 8">
              <a:extLst>
                <a:ext uri="{FF2B5EF4-FFF2-40B4-BE49-F238E27FC236}">
                  <a16:creationId xmlns:a16="http://schemas.microsoft.com/office/drawing/2014/main" id="{D821AD0F-C46E-0BE8-AA53-9B2B6E2C9DDF}"/>
                </a:ext>
              </a:extLst>
            </p:cNvPr>
            <p:cNvSpPr txBox="1"/>
            <p:nvPr/>
          </p:nvSpPr>
          <p:spPr>
            <a:xfrm>
              <a:off x="6404915" y="6038350"/>
              <a:ext cx="645843"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1%-19%</a:t>
              </a:r>
            </a:p>
          </p:txBody>
        </p:sp>
        <p:sp>
          <p:nvSpPr>
            <p:cNvPr id="10" name="TextBox 9">
              <a:extLst>
                <a:ext uri="{FF2B5EF4-FFF2-40B4-BE49-F238E27FC236}">
                  <a16:creationId xmlns:a16="http://schemas.microsoft.com/office/drawing/2014/main" id="{6A117D62-0554-0375-4752-5EFF98510FFD}"/>
                </a:ext>
              </a:extLst>
            </p:cNvPr>
            <p:cNvSpPr txBox="1"/>
            <p:nvPr/>
          </p:nvSpPr>
          <p:spPr>
            <a:xfrm>
              <a:off x="7104748" y="6038350"/>
              <a:ext cx="775421"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20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%-39%</a:t>
              </a:r>
            </a:p>
          </p:txBody>
        </p:sp>
        <p:sp>
          <p:nvSpPr>
            <p:cNvPr id="11" name="TextBox 10">
              <a:extLst>
                <a:ext uri="{FF2B5EF4-FFF2-40B4-BE49-F238E27FC236}">
                  <a16:creationId xmlns:a16="http://schemas.microsoft.com/office/drawing/2014/main" id="{2E8C0A9A-6E6F-C13B-731D-D01FAA2DBC1D}"/>
                </a:ext>
              </a:extLst>
            </p:cNvPr>
            <p:cNvSpPr txBox="1"/>
            <p:nvPr/>
          </p:nvSpPr>
          <p:spPr>
            <a:xfrm>
              <a:off x="7873651" y="6038350"/>
              <a:ext cx="805366"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40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%-59%</a:t>
              </a:r>
            </a:p>
          </p:txBody>
        </p:sp>
        <p:sp>
          <p:nvSpPr>
            <p:cNvPr id="12" name="TextBox 11">
              <a:extLst>
                <a:ext uri="{FF2B5EF4-FFF2-40B4-BE49-F238E27FC236}">
                  <a16:creationId xmlns:a16="http://schemas.microsoft.com/office/drawing/2014/main" id="{2F35A330-EFF5-E6FB-4F82-6335F10F6FD1}"/>
                </a:ext>
              </a:extLst>
            </p:cNvPr>
            <p:cNvSpPr txBox="1"/>
            <p:nvPr/>
          </p:nvSpPr>
          <p:spPr>
            <a:xfrm>
              <a:off x="8624440" y="6038350"/>
              <a:ext cx="783580"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60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%-79%</a:t>
              </a:r>
            </a:p>
          </p:txBody>
        </p:sp>
        <p:sp>
          <p:nvSpPr>
            <p:cNvPr id="13" name="TextBox 12">
              <a:extLst>
                <a:ext uri="{FF2B5EF4-FFF2-40B4-BE49-F238E27FC236}">
                  <a16:creationId xmlns:a16="http://schemas.microsoft.com/office/drawing/2014/main" id="{73A76DFA-AB3A-BD72-6198-0927828C1E60}"/>
                </a:ext>
              </a:extLst>
            </p:cNvPr>
            <p:cNvSpPr txBox="1"/>
            <p:nvPr/>
          </p:nvSpPr>
          <p:spPr>
            <a:xfrm>
              <a:off x="9347682" y="6038350"/>
              <a:ext cx="821431"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100" kern="0">
                  <a:solidFill>
                    <a:prstClr val="black"/>
                  </a:solidFill>
                  <a:ea typeface="Verdana" panose="020B0604030504040204" pitchFamily="34" charset="0"/>
                  <a:cs typeface="Verdana" panose="020B0604030504040204" pitchFamily="34" charset="0"/>
                </a:rPr>
                <a:t>80</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a:t>
              </a:r>
              <a:r>
                <a:rPr lang="en-US" sz="1100" kern="0">
                  <a:solidFill>
                    <a:prstClr val="black"/>
                  </a:solidFill>
                  <a:ea typeface="Verdana" panose="020B0604030504040204" pitchFamily="34" charset="0"/>
                  <a:cs typeface="Verdana" panose="020B0604030504040204" pitchFamily="34" charset="0"/>
                </a:rPr>
                <a:t>1</a:t>
              </a: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00%</a:t>
              </a:r>
            </a:p>
          </p:txBody>
        </p:sp>
        <p:sp>
          <p:nvSpPr>
            <p:cNvPr id="14" name="Rectangle 13">
              <a:extLst>
                <a:ext uri="{FF2B5EF4-FFF2-40B4-BE49-F238E27FC236}">
                  <a16:creationId xmlns:a16="http://schemas.microsoft.com/office/drawing/2014/main" id="{450ADD43-E8E6-7E26-2E4B-69240D9CE460}"/>
                </a:ext>
              </a:extLst>
            </p:cNvPr>
            <p:cNvSpPr/>
            <p:nvPr/>
          </p:nvSpPr>
          <p:spPr>
            <a:xfrm>
              <a:off x="5782687" y="6281303"/>
              <a:ext cx="485368" cy="73890"/>
            </a:xfrm>
            <a:prstGeom prst="rect">
              <a:avLst/>
            </a:prstGeom>
            <a:solidFill>
              <a:schemeClr val="bg1">
                <a:lumMod val="85000"/>
              </a:scheme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UI Light"/>
                <a:ea typeface="+mn-ea"/>
                <a:cs typeface="+mn-cs"/>
              </a:endParaRPr>
            </a:p>
          </p:txBody>
        </p:sp>
        <p:sp>
          <p:nvSpPr>
            <p:cNvPr id="15" name="TextBox 14">
              <a:extLst>
                <a:ext uri="{FF2B5EF4-FFF2-40B4-BE49-F238E27FC236}">
                  <a16:creationId xmlns:a16="http://schemas.microsoft.com/office/drawing/2014/main" id="{FBD0DEF1-1DA2-FCBC-509C-E7F3DE687C6D}"/>
                </a:ext>
              </a:extLst>
            </p:cNvPr>
            <p:cNvSpPr txBox="1"/>
            <p:nvPr/>
          </p:nvSpPr>
          <p:spPr>
            <a:xfrm>
              <a:off x="5791069" y="6038350"/>
              <a:ext cx="485368" cy="160068"/>
            </a:xfrm>
            <a:prstGeom prst="rect">
              <a:avLst/>
            </a:prstGeom>
            <a:noFill/>
          </p:spPr>
          <p:txBody>
            <a:bodyPr wrap="square" lIns="0" tIns="0" rIns="0" bIns="0"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ea typeface="Verdana" panose="020B0604030504040204" pitchFamily="34" charset="0"/>
                  <a:cs typeface="Verdana" panose="020B0604030504040204" pitchFamily="34" charset="0"/>
                </a:rPr>
                <a:t>0</a:t>
              </a:r>
            </a:p>
          </p:txBody>
        </p:sp>
      </p:grpSp>
      <p:sp>
        <p:nvSpPr>
          <p:cNvPr id="16" name="TextBox 15">
            <a:extLst>
              <a:ext uri="{FF2B5EF4-FFF2-40B4-BE49-F238E27FC236}">
                <a16:creationId xmlns:a16="http://schemas.microsoft.com/office/drawing/2014/main" id="{F2029006-F227-E051-5B88-E9A9D1716E86}"/>
              </a:ext>
            </a:extLst>
          </p:cNvPr>
          <p:cNvSpPr txBox="1"/>
          <p:nvPr/>
        </p:nvSpPr>
        <p:spPr>
          <a:xfrm>
            <a:off x="4848119" y="5646383"/>
            <a:ext cx="7147756"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Verdana" panose="020B0604030504040204" pitchFamily="34" charset="0"/>
                <a:cs typeface="Verdana" panose="020B0604030504040204" pitchFamily="34" charset="0"/>
              </a:rPr>
              <a:t>Rural percentile ranking for Mental Health Providers.</a:t>
            </a:r>
          </a:p>
        </p:txBody>
      </p:sp>
      <p:sp>
        <p:nvSpPr>
          <p:cNvPr id="17" name="TextBox 16">
            <a:extLst>
              <a:ext uri="{FF2B5EF4-FFF2-40B4-BE49-F238E27FC236}">
                <a16:creationId xmlns:a16="http://schemas.microsoft.com/office/drawing/2014/main" id="{FD261EA7-4BDD-0877-9CCF-362B492F5506}"/>
              </a:ext>
            </a:extLst>
          </p:cNvPr>
          <p:cNvSpPr txBox="1"/>
          <p:nvPr/>
        </p:nvSpPr>
        <p:spPr>
          <a:xfrm>
            <a:off x="364964" y="2928248"/>
            <a:ext cx="3787658" cy="1077218"/>
          </a:xfrm>
          <a:prstGeom prst="rect">
            <a:avLst/>
          </a:prstGeom>
          <a:noFill/>
        </p:spPr>
        <p:txBody>
          <a:bodyPr wrap="square" rtlCol="0">
            <a:spAutoFit/>
          </a:bodyPr>
          <a:lstStyle/>
          <a:p>
            <a:pPr marR="0" lvl="0">
              <a:spcBef>
                <a:spcPts val="0"/>
              </a:spcBef>
              <a:spcAft>
                <a:spcPts val="0"/>
              </a:spcAft>
            </a:pPr>
            <a:r>
              <a:rPr lang="en-US" sz="1600" b="1" dirty="0">
                <a:effectLst/>
                <a:ea typeface="Times New Roman" panose="02020603050405020304" pitchFamily="18" charset="0"/>
              </a:rPr>
              <a:t>Access to behavioral health </a:t>
            </a:r>
            <a:r>
              <a:rPr lang="en-US" sz="1600" dirty="0">
                <a:effectLst/>
                <a:ea typeface="Times New Roman" panose="02020603050405020304" pitchFamily="18" charset="0"/>
              </a:rPr>
              <a:t>providers in rural hospital service areas is at its lowest in North Dakota, followed by Georgia, Tennessee, and Texas. </a:t>
            </a:r>
            <a:endParaRPr lang="en-US" sz="1600" dirty="0">
              <a:effectLst/>
              <a:ea typeface="Calibri" panose="020F0502020204030204" pitchFamily="34" charset="0"/>
            </a:endParaRPr>
          </a:p>
        </p:txBody>
      </p:sp>
    </p:spTree>
    <p:extLst>
      <p:ext uri="{BB962C8B-B14F-4D97-AF65-F5344CB8AC3E}">
        <p14:creationId xmlns:p14="http://schemas.microsoft.com/office/powerpoint/2010/main" val="27621406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hartis 2024">
      <a:dk1>
        <a:srgbClr val="000000"/>
      </a:dk1>
      <a:lt1>
        <a:srgbClr val="FFFFFF"/>
      </a:lt1>
      <a:dk2>
        <a:srgbClr val="00294C"/>
      </a:dk2>
      <a:lt2>
        <a:srgbClr val="FFFFFF"/>
      </a:lt2>
      <a:accent1>
        <a:srgbClr val="00294C"/>
      </a:accent1>
      <a:accent2>
        <a:srgbClr val="43B1C3"/>
      </a:accent2>
      <a:accent3>
        <a:srgbClr val="D1F003"/>
      </a:accent3>
      <a:accent4>
        <a:srgbClr val="2AEEFD"/>
      </a:accent4>
      <a:accent5>
        <a:srgbClr val="3F2AC9"/>
      </a:accent5>
      <a:accent6>
        <a:srgbClr val="7F7F7F"/>
      </a:accent6>
      <a:hlink>
        <a:srgbClr val="00294C"/>
      </a:hlink>
      <a:folHlink>
        <a:srgbClr val="00294C"/>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marL="344488" indent="-344488" algn="l">
          <a:lnSpc>
            <a:spcPct val="108000"/>
          </a:lnSpc>
          <a:spcBef>
            <a:spcPts val="300"/>
          </a:spcBef>
          <a:spcAft>
            <a:spcPts val="900"/>
          </a:spcAft>
          <a:buClr>
            <a:schemeClr val="tx2"/>
          </a:buClr>
          <a:buSzPct val="100000"/>
          <a:buFont typeface="Wingdings" panose="05000000000000000000" pitchFamily="2" charset="2"/>
          <a:buChar char="n"/>
          <a:defRPr sz="1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hartis 2024 - FINAL">
      <a:dk1>
        <a:srgbClr val="000000"/>
      </a:dk1>
      <a:lt1>
        <a:srgbClr val="FFFFFF"/>
      </a:lt1>
      <a:dk2>
        <a:srgbClr val="00294C"/>
      </a:dk2>
      <a:lt2>
        <a:srgbClr val="FFFFFF"/>
      </a:lt2>
      <a:accent1>
        <a:srgbClr val="00294C"/>
      </a:accent1>
      <a:accent2>
        <a:srgbClr val="43B1C3"/>
      </a:accent2>
      <a:accent3>
        <a:srgbClr val="7F7F7F"/>
      </a:accent3>
      <a:accent4>
        <a:srgbClr val="405F79"/>
      </a:accent4>
      <a:accent5>
        <a:srgbClr val="8094AC"/>
      </a:accent5>
      <a:accent6>
        <a:srgbClr val="ADB9CA"/>
      </a:accent6>
      <a:hlink>
        <a:srgbClr val="00294C"/>
      </a:hlink>
      <a:folHlink>
        <a:srgbClr val="7F7F7F"/>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08000"/>
          </a:lnSpc>
          <a:spcBef>
            <a:spcPts val="300"/>
          </a:spcBef>
          <a:spcAft>
            <a:spcPts val="900"/>
          </a:spcAft>
          <a:buClr>
            <a:schemeClr val="tx2"/>
          </a:buClr>
          <a:buSzPct val="100000"/>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hartis 2024 - FINAL">
      <a:dk1>
        <a:srgbClr val="000000"/>
      </a:dk1>
      <a:lt1>
        <a:srgbClr val="FFFFFF"/>
      </a:lt1>
      <a:dk2>
        <a:srgbClr val="00294C"/>
      </a:dk2>
      <a:lt2>
        <a:srgbClr val="FFFFFF"/>
      </a:lt2>
      <a:accent1>
        <a:srgbClr val="00294C"/>
      </a:accent1>
      <a:accent2>
        <a:srgbClr val="43B1C3"/>
      </a:accent2>
      <a:accent3>
        <a:srgbClr val="7F7F7F"/>
      </a:accent3>
      <a:accent4>
        <a:srgbClr val="405F79"/>
      </a:accent4>
      <a:accent5>
        <a:srgbClr val="8094AC"/>
      </a:accent5>
      <a:accent6>
        <a:srgbClr val="ADB9CA"/>
      </a:accent6>
      <a:hlink>
        <a:srgbClr val="00294C"/>
      </a:hlink>
      <a:folHlink>
        <a:srgbClr val="7F7F7F"/>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08000"/>
          </a:lnSpc>
          <a:spcBef>
            <a:spcPts val="300"/>
          </a:spcBef>
          <a:spcAft>
            <a:spcPts val="900"/>
          </a:spcAft>
          <a:buClr>
            <a:schemeClr val="tx2"/>
          </a:buClr>
          <a:buSzPct val="100000"/>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hartis 2024 - FINAL">
      <a:dk1>
        <a:srgbClr val="000000"/>
      </a:dk1>
      <a:lt1>
        <a:srgbClr val="FFFFFF"/>
      </a:lt1>
      <a:dk2>
        <a:srgbClr val="00294C"/>
      </a:dk2>
      <a:lt2>
        <a:srgbClr val="FFFFFF"/>
      </a:lt2>
      <a:accent1>
        <a:srgbClr val="00294C"/>
      </a:accent1>
      <a:accent2>
        <a:srgbClr val="43B1C3"/>
      </a:accent2>
      <a:accent3>
        <a:srgbClr val="7F7F7F"/>
      </a:accent3>
      <a:accent4>
        <a:srgbClr val="405F79"/>
      </a:accent4>
      <a:accent5>
        <a:srgbClr val="8094AC"/>
      </a:accent5>
      <a:accent6>
        <a:srgbClr val="ADB9CA"/>
      </a:accent6>
      <a:hlink>
        <a:srgbClr val="00294C"/>
      </a:hlink>
      <a:folHlink>
        <a:srgbClr val="7F7F7F"/>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08000"/>
          </a:lnSpc>
          <a:spcBef>
            <a:spcPts val="300"/>
          </a:spcBef>
          <a:spcAft>
            <a:spcPts val="900"/>
          </a:spcAft>
          <a:buClr>
            <a:schemeClr val="tx2"/>
          </a:buClr>
          <a:buSzPct val="100000"/>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hartis 2024">
      <a:dk1>
        <a:srgbClr val="000000"/>
      </a:dk1>
      <a:lt1>
        <a:srgbClr val="FFFFFF"/>
      </a:lt1>
      <a:dk2>
        <a:srgbClr val="00294C"/>
      </a:dk2>
      <a:lt2>
        <a:srgbClr val="FFFFFF"/>
      </a:lt2>
      <a:accent1>
        <a:srgbClr val="00294C"/>
      </a:accent1>
      <a:accent2>
        <a:srgbClr val="43B1C3"/>
      </a:accent2>
      <a:accent3>
        <a:srgbClr val="D1F003"/>
      </a:accent3>
      <a:accent4>
        <a:srgbClr val="2AEEFD"/>
      </a:accent4>
      <a:accent5>
        <a:srgbClr val="3F2AC9"/>
      </a:accent5>
      <a:accent6>
        <a:srgbClr val="7F7F7F"/>
      </a:accent6>
      <a:hlink>
        <a:srgbClr val="00294C"/>
      </a:hlink>
      <a:folHlink>
        <a:srgbClr val="00294C"/>
      </a:folHlink>
    </a:clrScheme>
    <a:fontScheme name="Chartis 2024">
      <a:majorFont>
        <a:latin typeface="Times New Roman"/>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none" rtlCol="0">
        <a:spAutoFit/>
      </a:bodyPr>
      <a:lstStyle>
        <a:defPPr marL="344488" indent="-344488" algn="l">
          <a:lnSpc>
            <a:spcPct val="108000"/>
          </a:lnSpc>
          <a:spcBef>
            <a:spcPts val="300"/>
          </a:spcBef>
          <a:spcAft>
            <a:spcPts val="900"/>
          </a:spcAft>
          <a:buClr>
            <a:schemeClr val="tx2"/>
          </a:buClr>
          <a:buSzPct val="100000"/>
          <a:buFont typeface="Wingdings" panose="05000000000000000000" pitchFamily="2" charset="2"/>
          <a:buChar char="n"/>
          <a:defRPr sz="14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8ea9b18e08c5d6948f8d002b6077ae9e">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1353690ba5fd531ef1bcaf4b7cd3538e"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3b2944e-2a71-41f0-bb35-6ef2c31de7bf" xsi:nil="true"/>
    <lcf76f155ced4ddcb4097134ff3c332f xmlns="e11de594-a3b1-4008-a780-ca9741a9618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B706863-C4FB-42BE-9C50-AC7F8A161C05}">
  <ds:schemaRefs>
    <ds:schemaRef ds:uri="http://schemas.microsoft.com/sharepoint/v3/contenttype/forms"/>
  </ds:schemaRefs>
</ds:datastoreItem>
</file>

<file path=customXml/itemProps2.xml><?xml version="1.0" encoding="utf-8"?>
<ds:datastoreItem xmlns:ds="http://schemas.openxmlformats.org/officeDocument/2006/customXml" ds:itemID="{27F9121F-8A5E-49BD-BFA7-7FF347C9566C}"/>
</file>

<file path=customXml/itemProps3.xml><?xml version="1.0" encoding="utf-8"?>
<ds:datastoreItem xmlns:ds="http://schemas.openxmlformats.org/officeDocument/2006/customXml" ds:itemID="{91E65C3A-63D0-458B-B94C-834C97E5AA4B}">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www.w3.org/XML/1998/namespace"/>
    <ds:schemaRef ds:uri="f03defc7-a4d4-482c-92d1-ec29bb5db2c8"/>
    <ds:schemaRef ds:uri="http://purl.org/dc/terms/"/>
    <ds:schemaRef ds:uri="http://purl.org/dc/elements/1.1/"/>
    <ds:schemaRef ds:uri="http://schemas.openxmlformats.org/package/2006/metadata/core-properties"/>
    <ds:schemaRef ds:uri="7625dd54-0711-4c01-97b3-24b995d6eb46"/>
  </ds:schemaRefs>
</ds:datastoreItem>
</file>

<file path=docMetadata/LabelInfo.xml><?xml version="1.0" encoding="utf-8"?>
<clbl:labelList xmlns:clbl="http://schemas.microsoft.com/office/2020/mipLabelMetadata">
  <clbl:label id="{68c04d62-7811-498c-aaf4-0d823c29dcf6}" enabled="1" method="Standard" siteId="{86df42e4-32b7-48ab-8b76-c21fdb19a0e7}" removed="0"/>
</clbl:labelList>
</file>

<file path=docProps/app.xml><?xml version="1.0" encoding="utf-8"?>
<Properties xmlns="http://schemas.openxmlformats.org/officeDocument/2006/extended-properties" xmlns:vt="http://schemas.openxmlformats.org/officeDocument/2006/docPropsVTypes">
  <Template/>
  <TotalTime>15624</TotalTime>
  <Words>2856</Words>
  <Application>Microsoft Office PowerPoint</Application>
  <PresentationFormat>Widescreen</PresentationFormat>
  <Paragraphs>1005</Paragraphs>
  <Slides>29</Slides>
  <Notes>2</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29</vt:i4>
      </vt:variant>
    </vt:vector>
  </HeadingPairs>
  <TitlesOfParts>
    <vt:vector size="48" baseType="lpstr">
      <vt:lpstr>Aptos Narrow</vt:lpstr>
      <vt:lpstr>Arial</vt:lpstr>
      <vt:lpstr>Calibri</vt:lpstr>
      <vt:lpstr>Courier New</vt:lpstr>
      <vt:lpstr>Georgia</vt:lpstr>
      <vt:lpstr>PT Sans</vt:lpstr>
      <vt:lpstr>Segoe Script</vt:lpstr>
      <vt:lpstr>Segoe UI</vt:lpstr>
      <vt:lpstr>Segoe UI Light</vt:lpstr>
      <vt:lpstr>Segoe UI Semibold</vt:lpstr>
      <vt:lpstr>Times New Roman</vt:lpstr>
      <vt:lpstr>Verdana</vt:lpstr>
      <vt:lpstr>Wingdings</vt:lpstr>
      <vt:lpstr>Office Theme</vt:lpstr>
      <vt:lpstr>1_Office Theme</vt:lpstr>
      <vt:lpstr>2_Office Theme</vt:lpstr>
      <vt:lpstr>4_Office Theme</vt:lpstr>
      <vt:lpstr>5_Office Theme</vt:lpstr>
      <vt:lpstr>think-cell Slide</vt:lpstr>
      <vt:lpstr>State of the State: The Stability of the Rural Health Safety Net in Nebraska</vt:lpstr>
      <vt:lpstr>The State of America’s Rural Health Safety Net</vt:lpstr>
      <vt:lpstr>Nearly Half of all Rural Hospitals in the Red</vt:lpstr>
      <vt:lpstr>Vanishing Access to Rural Inpatient Care</vt:lpstr>
      <vt:lpstr>432 Rural Hospitals Vulnerable to Closure</vt:lpstr>
      <vt:lpstr>Rural Safety Net Snapshot: Nebraska</vt:lpstr>
      <vt:lpstr>Diminishing Access to Specific Services</vt:lpstr>
      <vt:lpstr>Deteriorating Population Status Across Rural America</vt:lpstr>
      <vt:lpstr>Where is Behavioral Health Care the Scarcest in Rural America?</vt:lpstr>
      <vt:lpstr>Where is Diabetes Prevalence Highest in Rural America?</vt:lpstr>
      <vt:lpstr>Rural Healthcare and the One Big Beautiful Bill Act (OB3A/H.R. 1)</vt:lpstr>
      <vt:lpstr>How Will OB3A/H.R. 1 Impact Rural Healthcare?</vt:lpstr>
      <vt:lpstr>Importance of Medicaid in Rural Hospital Communities</vt:lpstr>
      <vt:lpstr>At Median, Medicaid Adds $3.9 million to the Bottom Line</vt:lpstr>
      <vt:lpstr>How the Rural Health Transformation Program Breaks Down</vt:lpstr>
      <vt:lpstr>Nebraska Rural Hospital Performance</vt:lpstr>
      <vt:lpstr>What Makes INDEX Unique?</vt:lpstr>
      <vt:lpstr>Chartis Rural Hospital Performance INDEX</vt:lpstr>
      <vt:lpstr>Chartis Rural Hospital Performance INDEX Market Share Indicator Deep-Dive</vt:lpstr>
      <vt:lpstr>Chartis Rural Hospital Performance INDEX Quality Indicator Deep-Dive</vt:lpstr>
      <vt:lpstr>Chartis Rural Hospital Performance INDEX Outcomes Indicator Deep-Dive</vt:lpstr>
      <vt:lpstr>Chartis Rural Hospital Performance INDEX Patient Perspectives Indicator Deep-Dive (CAH)</vt:lpstr>
      <vt:lpstr>Chartis Rural Hospital Performance INDEX Patient Perspectives Indicator Deep-Dive (RPPS)</vt:lpstr>
      <vt:lpstr>Flex Financials – State and National Medians</vt:lpstr>
      <vt:lpstr>Celebrating the Power of Rural</vt:lpstr>
      <vt:lpstr>Celebrating the Power of Rural</vt:lpstr>
      <vt:lpstr>Celebrating the Power of Rural</vt:lpstr>
      <vt:lpstr>Chartis Center for Rural Health Our Team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Chartis PowerPoint Template_Widescreen</dc:title>
  <dc:creator>Balfour, William</dc:creator>
  <cp:lastModifiedBy>Amber Kavan</cp:lastModifiedBy>
  <cp:revision>24</cp:revision>
  <dcterms:created xsi:type="dcterms:W3CDTF">2024-02-08T23:42:30Z</dcterms:created>
  <dcterms:modified xsi:type="dcterms:W3CDTF">2025-10-31T16:46:51Z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DocumentDescription">
    <vt:lpwstr>zxcZXC</vt:lpwstr>
  </property>
  <property fmtid="{D5CDD505-2E9C-101B-9397-08002B2CF9AE}" pid="4" name="c4a58dd0f2fb4578a85ca3b9de52959a">
    <vt:lpwstr/>
  </property>
  <property fmtid="{D5CDD505-2E9C-101B-9397-08002B2CF9AE}" pid="5" name="MediaServiceImageTags">
    <vt:lpwstr/>
  </property>
  <property fmtid="{D5CDD505-2E9C-101B-9397-08002B2CF9AE}" pid="6" name="g4525c811b2b41188d8a6084deb69d4c">
    <vt:lpwstr>Template|c846e69e-797e-415d-8bd0-ed6e3f60015d; Next Intelligence|3b674f8b-d882-4696-9be1-c65ffe028834</vt:lpwstr>
  </property>
  <property fmtid="{D5CDD505-2E9C-101B-9397-08002B2CF9AE}" pid="7" name="Tags">
    <vt:lpwstr>3515;#Template|c846e69e-797e-415d-8bd0-ed6e3f60015d;#3520;#Chartis Branding|c00ea947-105e-418d-8914-0f4b7511f758</vt:lpwstr>
  </property>
  <property fmtid="{D5CDD505-2E9C-101B-9397-08002B2CF9AE}" pid="8" name="WebPartDisplay">
    <vt:bool>true</vt:bool>
  </property>
  <property fmtid="{D5CDD505-2E9C-101B-9397-08002B2CF9AE}" pid="9" name="Year">
    <vt:lpwstr>2024</vt:lpwstr>
  </property>
  <property fmtid="{D5CDD505-2E9C-101B-9397-08002B2CF9AE}" pid="10" name="mmProjectPracticeArea">
    <vt:lpwstr/>
  </property>
  <property fmtid="{D5CDD505-2E9C-101B-9397-08002B2CF9AE}" pid="11" name="Chartis Contact">
    <vt:lpwstr/>
  </property>
</Properties>
</file>