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6" r:id="rId2"/>
    <p:sldId id="270" r:id="rId3"/>
    <p:sldId id="1423" r:id="rId4"/>
    <p:sldId id="1410" r:id="rId5"/>
    <p:sldId id="1430" r:id="rId6"/>
    <p:sldId id="1411" r:id="rId7"/>
    <p:sldId id="1412" r:id="rId8"/>
    <p:sldId id="1414" r:id="rId9"/>
    <p:sldId id="274" r:id="rId10"/>
    <p:sldId id="1413" r:id="rId11"/>
    <p:sldId id="1416" r:id="rId12"/>
    <p:sldId id="1417" r:id="rId13"/>
    <p:sldId id="1419" r:id="rId14"/>
    <p:sldId id="1428" r:id="rId15"/>
    <p:sldId id="1415" r:id="rId16"/>
    <p:sldId id="1429" r:id="rId17"/>
    <p:sldId id="1433" r:id="rId18"/>
    <p:sldId id="1435" r:id="rId19"/>
    <p:sldId id="1434" r:id="rId20"/>
    <p:sldId id="1431" r:id="rId21"/>
    <p:sldId id="1406" r:id="rId22"/>
    <p:sldId id="1420" r:id="rId23"/>
    <p:sldId id="1432" r:id="rId24"/>
    <p:sldId id="1427" r:id="rId25"/>
    <p:sldId id="1421" r:id="rId26"/>
    <p:sldId id="1444" r:id="rId27"/>
    <p:sldId id="1437" r:id="rId28"/>
    <p:sldId id="1422" r:id="rId29"/>
    <p:sldId id="1442" r:id="rId30"/>
    <p:sldId id="1441" r:id="rId31"/>
    <p:sldId id="1439" r:id="rId32"/>
    <p:sldId id="1443" r:id="rId33"/>
    <p:sldId id="1424" r:id="rId34"/>
    <p:sldId id="1425" r:id="rId35"/>
    <p:sldId id="26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87"/>
    <p:restoredTop sz="96260"/>
  </p:normalViewPr>
  <p:slideViewPr>
    <p:cSldViewPr snapToGrid="0" showGuides="1">
      <p:cViewPr varScale="1">
        <p:scale>
          <a:sx n="103" d="100"/>
          <a:sy n="103" d="100"/>
        </p:scale>
        <p:origin x="192" y="5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Opening Slide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2192000"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92170" y="5202936"/>
            <a:ext cx="11520283" cy="563231"/>
          </a:xfrm>
        </p:spPr>
        <p:txBody>
          <a:bodyPr wrap="square">
            <a:spAutoFit/>
          </a:bodyPr>
          <a:lstStyle>
            <a:lvl1pPr>
              <a:defRPr sz="34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92171" y="5761932"/>
            <a:ext cx="11520282" cy="369332"/>
          </a:xfrm>
        </p:spPr>
        <p:txBody>
          <a:bodyPr>
            <a:noAutofit/>
          </a:bodyPr>
          <a:lstStyle>
            <a:lvl1pPr marL="0" indent="0">
              <a:buFontTx/>
              <a:buNone/>
              <a:defRPr sz="24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3A91FDDB-6F22-AF34-84B6-1EA1A2ED07F0}"/>
              </a:ext>
            </a:extLst>
          </p:cNvPr>
          <p:cNvSpPr txBox="1">
            <a:spLocks/>
          </p:cNvSpPr>
          <p:nvPr userDrawn="1"/>
        </p:nvSpPr>
        <p:spPr>
          <a:xfrm>
            <a:off x="317571" y="6260144"/>
            <a:ext cx="10515600" cy="3139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1" i="0" kern="1200">
                <a:solidFill>
                  <a:schemeClr val="bg1"/>
                </a:solidFill>
                <a:latin typeface="Alexandria Black" pitchFamily="2" charset="-78"/>
                <a:ea typeface="+mj-ea"/>
                <a:cs typeface="+mj-cs"/>
              </a:defRPr>
            </a:lvl1pPr>
          </a:lstStyle>
          <a:p>
            <a:r>
              <a:rPr lang="en-US" sz="1600" b="0" i="1" dirty="0">
                <a:effectLst/>
                <a:latin typeface="Arial" panose="020B0604020202020204" pitchFamily="34" charset="0"/>
              </a:rPr>
              <a:t>Because every patient deserves </a:t>
            </a:r>
            <a:r>
              <a:rPr lang="en-US" sz="1600" b="0" i="1" dirty="0">
                <a:latin typeface="Arial" panose="020B0604020202020204" pitchFamily="34" charset="0"/>
              </a:rPr>
              <a:t>e</a:t>
            </a:r>
            <a:r>
              <a:rPr lang="en-US" sz="1600" b="0" i="1" dirty="0">
                <a:effectLst/>
                <a:latin typeface="Arial" panose="020B0604020202020204" pitchFamily="34" charset="0"/>
              </a:rPr>
              <a:t>xemplary </a:t>
            </a:r>
            <a:r>
              <a:rPr lang="en-US" sz="1600" b="0" i="1" dirty="0">
                <a:latin typeface="Arial" panose="020B0604020202020204" pitchFamily="34" charset="0"/>
              </a:rPr>
              <a:t>c</a:t>
            </a:r>
            <a:r>
              <a:rPr lang="en-US" sz="1600" b="0" i="1" dirty="0">
                <a:effectLst/>
                <a:latin typeface="Arial" panose="020B0604020202020204" pitchFamily="34" charset="0"/>
              </a:rPr>
              <a:t>are.</a:t>
            </a:r>
          </a:p>
        </p:txBody>
      </p:sp>
      <p:pic>
        <p:nvPicPr>
          <p:cNvPr id="9" name="Picture 8">
            <a:extLst>
              <a:ext uri="{FF2B5EF4-FFF2-40B4-BE49-F238E27FC236}">
                <a16:creationId xmlns:a16="http://schemas.microsoft.com/office/drawing/2014/main" id="{165E3AC9-5431-5236-535A-074751B308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82924" y="5683481"/>
            <a:ext cx="3069229" cy="1278845"/>
          </a:xfrm>
          <a:prstGeom prst="rect">
            <a:avLst/>
          </a:prstGeom>
        </p:spPr>
      </p:pic>
    </p:spTree>
    <p:extLst>
      <p:ext uri="{BB962C8B-B14F-4D97-AF65-F5344CB8AC3E}">
        <p14:creationId xmlns:p14="http://schemas.microsoft.com/office/powerpoint/2010/main" val="206702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F9F2-D3E8-E262-2F80-222668992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516F7-7BB6-3414-68C2-B512CB5A9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3952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Profile Lef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94443" y="1238482"/>
            <a:ext cx="9398643" cy="438103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1392858" y="1238479"/>
            <a:ext cx="4703142" cy="4381038"/>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6097585" y="2711341"/>
            <a:ext cx="4695501" cy="1445023"/>
          </a:xfrm>
        </p:spPr>
        <p:txBody>
          <a:bodyPr/>
          <a:lstStyle>
            <a:lvl1pPr marL="0" indent="0">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3" name="TextBox 2">
            <a:extLst>
              <a:ext uri="{FF2B5EF4-FFF2-40B4-BE49-F238E27FC236}">
                <a16:creationId xmlns:a16="http://schemas.microsoft.com/office/drawing/2014/main" id="{9421247D-E515-072D-1DB8-D21945E32452}"/>
              </a:ext>
            </a:extLst>
          </p:cNvPr>
          <p:cNvSpPr txBox="1"/>
          <p:nvPr userDrawn="1"/>
        </p:nvSpPr>
        <p:spPr>
          <a:xfrm>
            <a:off x="587843" y="6564189"/>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5" name="Picture 4" descr="A logo for a company&#10;&#10;Description automatically generated">
            <a:extLst>
              <a:ext uri="{FF2B5EF4-FFF2-40B4-BE49-F238E27FC236}">
                <a16:creationId xmlns:a16="http://schemas.microsoft.com/office/drawing/2014/main" id="{B6DA45C9-846C-FB0D-3BA8-8897CB1E2C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56584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Profile Righ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94443" y="1238482"/>
            <a:ext cx="9398643" cy="438103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6102056" y="1238479"/>
            <a:ext cx="4703142" cy="4381038"/>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1712184" y="2711341"/>
            <a:ext cx="4695501" cy="1445023"/>
          </a:xfrm>
        </p:spPr>
        <p:txBody>
          <a:bodyPr/>
          <a:lstStyle>
            <a:lvl1pPr marL="0" indent="0">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3" name="TextBox 2">
            <a:extLst>
              <a:ext uri="{FF2B5EF4-FFF2-40B4-BE49-F238E27FC236}">
                <a16:creationId xmlns:a16="http://schemas.microsoft.com/office/drawing/2014/main" id="{9DA6A945-0C4C-720B-A217-F4AED66EB414}"/>
              </a:ext>
            </a:extLst>
          </p:cNvPr>
          <p:cNvSpPr txBox="1"/>
          <p:nvPr userDrawn="1"/>
        </p:nvSpPr>
        <p:spPr>
          <a:xfrm>
            <a:off x="575143" y="6573645"/>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5" name="Picture 4" descr="A logo for a company&#10;&#10;Description automatically generated">
            <a:extLst>
              <a:ext uri="{FF2B5EF4-FFF2-40B4-BE49-F238E27FC236}">
                <a16:creationId xmlns:a16="http://schemas.microsoft.com/office/drawing/2014/main" id="{C386C9E9-704F-5F9A-2132-D831F030D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1992013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s) Profile Cen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7AA71-44B9-0EAB-698F-B8D19508B2AD}"/>
              </a:ext>
            </a:extLst>
          </p:cNvPr>
          <p:cNvSpPr/>
          <p:nvPr userDrawn="1"/>
        </p:nvSpPr>
        <p:spPr>
          <a:xfrm>
            <a:off x="1386840" y="1529244"/>
            <a:ext cx="9418320" cy="40983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8F2A2FD-AED5-1204-0702-E40E1D29D929}"/>
              </a:ext>
            </a:extLst>
          </p:cNvPr>
          <p:cNvGrpSpPr/>
          <p:nvPr userDrawn="1"/>
        </p:nvGrpSpPr>
        <p:grpSpPr>
          <a:xfrm>
            <a:off x="-1" y="0"/>
            <a:ext cx="12192001" cy="192024"/>
            <a:chOff x="-1" y="0"/>
            <a:chExt cx="12192001" cy="192024"/>
          </a:xfrm>
        </p:grpSpPr>
        <p:sp>
          <p:nvSpPr>
            <p:cNvPr id="7" name="Rectangle 6">
              <a:extLst>
                <a:ext uri="{FF2B5EF4-FFF2-40B4-BE49-F238E27FC236}">
                  <a16:creationId xmlns:a16="http://schemas.microsoft.com/office/drawing/2014/main" id="{4CCCEA18-271D-83B9-8C6D-C49321EE7F0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E14050E-09A1-0C4E-0C74-01E000727B30}"/>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9DA9F863-0FD7-5869-181C-633F4150E74C}"/>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2" name="Picture Placeholder 21">
            <a:extLst>
              <a:ext uri="{FF2B5EF4-FFF2-40B4-BE49-F238E27FC236}">
                <a16:creationId xmlns:a16="http://schemas.microsoft.com/office/drawing/2014/main" id="{0DA5A3FC-79B3-E7AD-E934-F6737B288818}"/>
              </a:ext>
            </a:extLst>
          </p:cNvPr>
          <p:cNvSpPr>
            <a:spLocks noGrp="1"/>
          </p:cNvSpPr>
          <p:nvPr>
            <p:ph type="pic" sz="quarter" idx="10"/>
          </p:nvPr>
        </p:nvSpPr>
        <p:spPr>
          <a:xfrm>
            <a:off x="7327831" y="1010455"/>
            <a:ext cx="2286000" cy="2514600"/>
          </a:xfrm>
        </p:spPr>
        <p:txBody>
          <a:bodyPr/>
          <a:lstStyle/>
          <a:p>
            <a:endParaRPr lang="en-US" dirty="0"/>
          </a:p>
        </p:txBody>
      </p:sp>
      <p:sp>
        <p:nvSpPr>
          <p:cNvPr id="25" name="Text Placeholder 24">
            <a:extLst>
              <a:ext uri="{FF2B5EF4-FFF2-40B4-BE49-F238E27FC236}">
                <a16:creationId xmlns:a16="http://schemas.microsoft.com/office/drawing/2014/main" id="{B9BBFF16-89F9-B11A-3411-F19040687D24}"/>
              </a:ext>
            </a:extLst>
          </p:cNvPr>
          <p:cNvSpPr>
            <a:spLocks noGrp="1"/>
          </p:cNvSpPr>
          <p:nvPr>
            <p:ph type="body" sz="quarter" idx="11"/>
          </p:nvPr>
        </p:nvSpPr>
        <p:spPr>
          <a:xfrm>
            <a:off x="1386840" y="3849001"/>
            <a:ext cx="4707672" cy="1445023"/>
          </a:xfrm>
        </p:spPr>
        <p:txBody>
          <a:bodyPr/>
          <a:lstStyle>
            <a:lvl1pPr marL="0" indent="0" algn="ctr">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3" name="Text Placeholder 24">
            <a:extLst>
              <a:ext uri="{FF2B5EF4-FFF2-40B4-BE49-F238E27FC236}">
                <a16:creationId xmlns:a16="http://schemas.microsoft.com/office/drawing/2014/main" id="{F8A9EDB3-1213-CED2-C8DD-8DA0E8585B0A}"/>
              </a:ext>
            </a:extLst>
          </p:cNvPr>
          <p:cNvSpPr>
            <a:spLocks noGrp="1"/>
          </p:cNvSpPr>
          <p:nvPr>
            <p:ph type="body" sz="quarter" idx="12"/>
          </p:nvPr>
        </p:nvSpPr>
        <p:spPr>
          <a:xfrm>
            <a:off x="6097488" y="3849001"/>
            <a:ext cx="4707672" cy="1445023"/>
          </a:xfrm>
        </p:spPr>
        <p:txBody>
          <a:bodyPr/>
          <a:lstStyle>
            <a:lvl1pPr marL="0" indent="0" algn="ctr">
              <a:lnSpc>
                <a:spcPct val="100000"/>
              </a:lnSpc>
              <a:spcBef>
                <a:spcPts val="0"/>
              </a:spcBef>
              <a:buNone/>
              <a:defRPr b="1" i="0">
                <a:solidFill>
                  <a:schemeClr val="accent3"/>
                </a:solidFill>
                <a:latin typeface="Arial Black" panose="020B0604020202020204" pitchFamily="34" charset="0"/>
                <a:cs typeface="Arial Black" panose="020B0604020202020204" pitchFamily="34" charset="0"/>
              </a:defRPr>
            </a:lvl1pPr>
            <a:lvl2pPr marL="457200" indent="0">
              <a:buNone/>
              <a:defRPr b="1" i="0">
                <a:solidFill>
                  <a:schemeClr val="accent3"/>
                </a:solidFill>
                <a:latin typeface="Arial Black" panose="020B0604020202020204" pitchFamily="34" charset="0"/>
                <a:cs typeface="Arial Black" panose="020B0604020202020204" pitchFamily="34" charset="0"/>
              </a:defRPr>
            </a:lvl2pPr>
            <a:lvl3pPr marL="914400" indent="0">
              <a:buNone/>
              <a:defRPr b="1" i="0">
                <a:solidFill>
                  <a:schemeClr val="accent3"/>
                </a:solidFill>
                <a:latin typeface="Arial Black" panose="020B0604020202020204" pitchFamily="34" charset="0"/>
                <a:cs typeface="Arial Black" panose="020B0604020202020204" pitchFamily="34" charset="0"/>
              </a:defRPr>
            </a:lvl3pPr>
            <a:lvl4pPr marL="1371600" indent="0">
              <a:buNone/>
              <a:defRPr b="1" i="0">
                <a:solidFill>
                  <a:schemeClr val="accent3"/>
                </a:solidFill>
                <a:latin typeface="Arial Black" panose="020B0604020202020204" pitchFamily="34" charset="0"/>
                <a:cs typeface="Arial Black" panose="020B0604020202020204" pitchFamily="34" charset="0"/>
              </a:defRPr>
            </a:lvl4pPr>
            <a:lvl5pPr marL="1828800" indent="0">
              <a:buNone/>
              <a:defRPr b="1" i="0">
                <a:solidFill>
                  <a:schemeClr val="accent3"/>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
        <p:nvSpPr>
          <p:cNvPr id="4" name="Picture Placeholder 21">
            <a:extLst>
              <a:ext uri="{FF2B5EF4-FFF2-40B4-BE49-F238E27FC236}">
                <a16:creationId xmlns:a16="http://schemas.microsoft.com/office/drawing/2014/main" id="{1ECE02F7-E6FA-686A-3A7D-7FD050B1B472}"/>
              </a:ext>
            </a:extLst>
          </p:cNvPr>
          <p:cNvSpPr>
            <a:spLocks noGrp="1"/>
          </p:cNvSpPr>
          <p:nvPr>
            <p:ph type="pic" sz="quarter" idx="13"/>
          </p:nvPr>
        </p:nvSpPr>
        <p:spPr>
          <a:xfrm>
            <a:off x="2597676" y="1010455"/>
            <a:ext cx="2286000" cy="2514600"/>
          </a:xfrm>
        </p:spPr>
        <p:txBody>
          <a:bodyPr/>
          <a:lstStyle/>
          <a:p>
            <a:endParaRPr lang="en-US" dirty="0"/>
          </a:p>
        </p:txBody>
      </p:sp>
      <p:sp>
        <p:nvSpPr>
          <p:cNvPr id="5" name="TextBox 4">
            <a:extLst>
              <a:ext uri="{FF2B5EF4-FFF2-40B4-BE49-F238E27FC236}">
                <a16:creationId xmlns:a16="http://schemas.microsoft.com/office/drawing/2014/main" id="{E42F60C6-8CDD-4CD3-5ED4-5A84FB5A4231}"/>
              </a:ext>
            </a:extLst>
          </p:cNvPr>
          <p:cNvSpPr txBox="1"/>
          <p:nvPr userDrawn="1"/>
        </p:nvSpPr>
        <p:spPr>
          <a:xfrm>
            <a:off x="575143" y="6548056"/>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11" name="Picture 10" descr="A logo for a company&#10;&#10;Description automatically generated">
            <a:extLst>
              <a:ext uri="{FF2B5EF4-FFF2-40B4-BE49-F238E27FC236}">
                <a16:creationId xmlns:a16="http://schemas.microsoft.com/office/drawing/2014/main" id="{34442D11-DBA3-EA9C-C059-3C70F36C5D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40754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 Bkg Phot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88FE4D-67F7-270B-3E1B-8CE7E2F27374}"/>
              </a:ext>
            </a:extLst>
          </p:cNvPr>
          <p:cNvSpPr/>
          <p:nvPr userDrawn="1"/>
        </p:nvSpPr>
        <p:spPr>
          <a:xfrm>
            <a:off x="192022" y="1444040"/>
            <a:ext cx="3648456" cy="3566160"/>
          </a:xfrm>
          <a:prstGeom prst="rect">
            <a:avLst/>
          </a:prstGeom>
          <a:solidFill>
            <a:schemeClr val="accent4">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E9E3F8-5324-07C0-C49F-F384F9F9C185}"/>
              </a:ext>
            </a:extLst>
          </p:cNvPr>
          <p:cNvGrpSpPr/>
          <p:nvPr userDrawn="1"/>
        </p:nvGrpSpPr>
        <p:grpSpPr>
          <a:xfrm>
            <a:off x="-2" y="1444040"/>
            <a:ext cx="192024" cy="3566160"/>
            <a:chOff x="2974694" y="0"/>
            <a:chExt cx="192024" cy="6858000"/>
          </a:xfrm>
        </p:grpSpPr>
        <p:sp>
          <p:nvSpPr>
            <p:cNvPr id="8" name="Rectangle 7">
              <a:extLst>
                <a:ext uri="{FF2B5EF4-FFF2-40B4-BE49-F238E27FC236}">
                  <a16:creationId xmlns:a16="http://schemas.microsoft.com/office/drawing/2014/main" id="{01D2FEBF-3A63-E0AA-F8D9-BDF0D6BD26A2}"/>
                </a:ext>
              </a:extLst>
            </p:cNvPr>
            <p:cNvSpPr/>
            <p:nvPr userDrawn="1"/>
          </p:nvSpPr>
          <p:spPr>
            <a:xfrm>
              <a:off x="2974694" y="0"/>
              <a:ext cx="192024" cy="2286000"/>
            </a:xfrm>
            <a:prstGeom prst="rect">
              <a:avLst/>
            </a:pr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FA496F06-3E43-5FF0-0B99-9E2EA3C52C18}"/>
                </a:ext>
              </a:extLst>
            </p:cNvPr>
            <p:cNvSpPr/>
            <p:nvPr userDrawn="1"/>
          </p:nvSpPr>
          <p:spPr>
            <a:xfrm>
              <a:off x="2974694" y="2281954"/>
              <a:ext cx="192024" cy="2286000"/>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0CC0DED3-42AC-7700-EFF3-9A84A986C7AE}"/>
                </a:ext>
              </a:extLst>
            </p:cNvPr>
            <p:cNvSpPr/>
            <p:nvPr userDrawn="1"/>
          </p:nvSpPr>
          <p:spPr>
            <a:xfrm>
              <a:off x="2974694" y="4572000"/>
              <a:ext cx="192024" cy="2286000"/>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 name="Title 1">
            <a:extLst>
              <a:ext uri="{FF2B5EF4-FFF2-40B4-BE49-F238E27FC236}">
                <a16:creationId xmlns:a16="http://schemas.microsoft.com/office/drawing/2014/main" id="{D33C6306-370A-C9A5-EDCD-09CC97B44D4E}"/>
              </a:ext>
            </a:extLst>
          </p:cNvPr>
          <p:cNvSpPr>
            <a:spLocks noGrp="1"/>
          </p:cNvSpPr>
          <p:nvPr>
            <p:ph type="title"/>
          </p:nvPr>
        </p:nvSpPr>
        <p:spPr>
          <a:xfrm>
            <a:off x="415636" y="1444041"/>
            <a:ext cx="3424842" cy="3566160"/>
          </a:xfrm>
        </p:spPr>
        <p:txBody>
          <a:bodyPr>
            <a:normAutofit/>
          </a:bodyPr>
          <a:lstStyle>
            <a:lvl1pPr>
              <a:defRPr sz="40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38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Title Slide w photo">
    <p:bg>
      <p:bgPr>
        <a:solidFill>
          <a:schemeClr val="accent4"/>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FCADF01-5AB9-CBB6-1F2C-2CF37D1A30CA}"/>
              </a:ext>
            </a:extLst>
          </p:cNvPr>
          <p:cNvGrpSpPr/>
          <p:nvPr userDrawn="1"/>
        </p:nvGrpSpPr>
        <p:grpSpPr>
          <a:xfrm>
            <a:off x="5102578" y="0"/>
            <a:ext cx="192024" cy="6858000"/>
            <a:chOff x="2974694" y="0"/>
            <a:chExt cx="192024" cy="6858000"/>
          </a:xfrm>
        </p:grpSpPr>
        <p:sp>
          <p:nvSpPr>
            <p:cNvPr id="15" name="Rectangle 14">
              <a:extLst>
                <a:ext uri="{FF2B5EF4-FFF2-40B4-BE49-F238E27FC236}">
                  <a16:creationId xmlns:a16="http://schemas.microsoft.com/office/drawing/2014/main" id="{9302881F-672F-3068-8B44-CA258F6D5B1D}"/>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E818E64-DF92-FD7F-D7D5-1C2A8155E1D7}"/>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3C87600D-8100-0D6E-48B8-9BB92AE9247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1" name="Text Placeholder 30">
            <a:extLst>
              <a:ext uri="{FF2B5EF4-FFF2-40B4-BE49-F238E27FC236}">
                <a16:creationId xmlns:a16="http://schemas.microsoft.com/office/drawing/2014/main" id="{8D1E3845-4DEF-E892-4693-3D86D8B15CEA}"/>
              </a:ext>
            </a:extLst>
          </p:cNvPr>
          <p:cNvSpPr>
            <a:spLocks noGrp="1"/>
          </p:cNvSpPr>
          <p:nvPr>
            <p:ph type="body" sz="quarter" idx="12"/>
          </p:nvPr>
        </p:nvSpPr>
        <p:spPr>
          <a:xfrm>
            <a:off x="360330" y="355600"/>
            <a:ext cx="4539047" cy="4247317"/>
          </a:xfrm>
        </p:spPr>
        <p:txBody>
          <a:bodyPr>
            <a:spAutoFit/>
          </a:bodyPr>
          <a:lstStyle>
            <a:lvl1pPr marL="0" indent="0">
              <a:buNone/>
              <a:defRPr sz="6000" b="1" i="0">
                <a:solidFill>
                  <a:schemeClr val="bg1"/>
                </a:solidFill>
                <a:latin typeface="Arial Black" panose="020B0604020202020204" pitchFamily="34" charset="0"/>
                <a:cs typeface="Arial Black" panose="020B0604020202020204" pitchFamily="34" charset="0"/>
              </a:defRPr>
            </a:lvl1pPr>
            <a:lvl2pPr marL="457200" indent="0">
              <a:buNone/>
              <a:defRPr sz="6000" b="1" i="0">
                <a:solidFill>
                  <a:schemeClr val="bg1"/>
                </a:solidFill>
                <a:latin typeface="Arial Black" panose="020B0604020202020204" pitchFamily="34" charset="0"/>
                <a:cs typeface="Arial Black" panose="020B0604020202020204" pitchFamily="34" charset="0"/>
              </a:defRPr>
            </a:lvl2pPr>
            <a:lvl3pPr marL="914400" indent="0">
              <a:buNone/>
              <a:defRPr sz="6000" b="1" i="0">
                <a:solidFill>
                  <a:schemeClr val="bg1"/>
                </a:solidFill>
                <a:latin typeface="Arial Black" panose="020B0604020202020204" pitchFamily="34" charset="0"/>
                <a:cs typeface="Arial Black" panose="020B0604020202020204" pitchFamily="34" charset="0"/>
              </a:defRPr>
            </a:lvl3pPr>
            <a:lvl4pPr marL="1371600" indent="0">
              <a:buNone/>
              <a:defRPr sz="6000" b="1" i="0">
                <a:solidFill>
                  <a:schemeClr val="bg1"/>
                </a:solidFill>
                <a:latin typeface="Arial Black" panose="020B0604020202020204" pitchFamily="34" charset="0"/>
                <a:cs typeface="Arial Black" panose="020B0604020202020204" pitchFamily="34" charset="0"/>
              </a:defRPr>
            </a:lvl4pPr>
            <a:lvl5pPr marL="1828800" indent="0">
              <a:buNone/>
              <a:defRPr sz="6000" b="1" i="0">
                <a:solidFill>
                  <a:schemeClr val="bg1"/>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465241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Title Slide w photo">
    <p:bg>
      <p:bgPr>
        <a:solidFill>
          <a:schemeClr val="accent4"/>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BD4C3E0-DCC8-5D7F-FBB2-9604095DD3E1}"/>
              </a:ext>
            </a:extLst>
          </p:cNvPr>
          <p:cNvSpPr>
            <a:spLocks noGrp="1"/>
          </p:cNvSpPr>
          <p:nvPr>
            <p:ph type="pic" sz="quarter" idx="11"/>
          </p:nvPr>
        </p:nvSpPr>
        <p:spPr>
          <a:xfrm>
            <a:off x="0" y="0"/>
            <a:ext cx="6897398" cy="6858000"/>
          </a:xfrm>
          <a:solidFill>
            <a:schemeClr val="bg1"/>
          </a:solidFill>
        </p:spPr>
        <p:txBody>
          <a:bodyPr/>
          <a:lstStyle/>
          <a:p>
            <a:endParaRPr lang="en-US"/>
          </a:p>
        </p:txBody>
      </p:sp>
      <p:grpSp>
        <p:nvGrpSpPr>
          <p:cNvPr id="14" name="Group 13">
            <a:extLst>
              <a:ext uri="{FF2B5EF4-FFF2-40B4-BE49-F238E27FC236}">
                <a16:creationId xmlns:a16="http://schemas.microsoft.com/office/drawing/2014/main" id="{0FCADF01-5AB9-CBB6-1F2C-2CF37D1A30CA}"/>
              </a:ext>
            </a:extLst>
          </p:cNvPr>
          <p:cNvGrpSpPr/>
          <p:nvPr userDrawn="1"/>
        </p:nvGrpSpPr>
        <p:grpSpPr>
          <a:xfrm>
            <a:off x="6897398" y="0"/>
            <a:ext cx="192024" cy="6858000"/>
            <a:chOff x="2974694" y="0"/>
            <a:chExt cx="192024" cy="6858000"/>
          </a:xfrm>
        </p:grpSpPr>
        <p:sp>
          <p:nvSpPr>
            <p:cNvPr id="15" name="Rectangle 14">
              <a:extLst>
                <a:ext uri="{FF2B5EF4-FFF2-40B4-BE49-F238E27FC236}">
                  <a16:creationId xmlns:a16="http://schemas.microsoft.com/office/drawing/2014/main" id="{9302881F-672F-3068-8B44-CA258F6D5B1D}"/>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E818E64-DF92-FD7F-D7D5-1C2A8155E1D7}"/>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3C87600D-8100-0D6E-48B8-9BB92AE9247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1" name="Text Placeholder 30">
            <a:extLst>
              <a:ext uri="{FF2B5EF4-FFF2-40B4-BE49-F238E27FC236}">
                <a16:creationId xmlns:a16="http://schemas.microsoft.com/office/drawing/2014/main" id="{8D1E3845-4DEF-E892-4693-3D86D8B15CEA}"/>
              </a:ext>
            </a:extLst>
          </p:cNvPr>
          <p:cNvSpPr>
            <a:spLocks noGrp="1"/>
          </p:cNvSpPr>
          <p:nvPr>
            <p:ph type="body" sz="quarter" idx="12"/>
          </p:nvPr>
        </p:nvSpPr>
        <p:spPr>
          <a:xfrm>
            <a:off x="7426148" y="355600"/>
            <a:ext cx="4539047" cy="4247317"/>
          </a:xfrm>
        </p:spPr>
        <p:txBody>
          <a:bodyPr>
            <a:spAutoFit/>
          </a:bodyPr>
          <a:lstStyle>
            <a:lvl1pPr marL="0" indent="0">
              <a:buNone/>
              <a:defRPr sz="6000" b="1" i="0">
                <a:solidFill>
                  <a:schemeClr val="bg1"/>
                </a:solidFill>
                <a:latin typeface="Arial Black" panose="020B0604020202020204" pitchFamily="34" charset="0"/>
                <a:cs typeface="Arial Black" panose="020B0604020202020204" pitchFamily="34" charset="0"/>
              </a:defRPr>
            </a:lvl1pPr>
            <a:lvl2pPr marL="457200" indent="0">
              <a:buNone/>
              <a:defRPr sz="6000" b="1" i="0">
                <a:solidFill>
                  <a:schemeClr val="bg1"/>
                </a:solidFill>
                <a:latin typeface="Arial Black" panose="020B0604020202020204" pitchFamily="34" charset="0"/>
                <a:cs typeface="Arial Black" panose="020B0604020202020204" pitchFamily="34" charset="0"/>
              </a:defRPr>
            </a:lvl2pPr>
            <a:lvl3pPr marL="914400" indent="0">
              <a:buNone/>
              <a:defRPr sz="6000" b="1" i="0">
                <a:solidFill>
                  <a:schemeClr val="bg1"/>
                </a:solidFill>
                <a:latin typeface="Arial Black" panose="020B0604020202020204" pitchFamily="34" charset="0"/>
                <a:cs typeface="Arial Black" panose="020B0604020202020204" pitchFamily="34" charset="0"/>
              </a:defRPr>
            </a:lvl3pPr>
            <a:lvl4pPr marL="1371600" indent="0">
              <a:buNone/>
              <a:defRPr sz="6000" b="1" i="0">
                <a:solidFill>
                  <a:schemeClr val="bg1"/>
                </a:solidFill>
                <a:latin typeface="Arial Black" panose="020B0604020202020204" pitchFamily="34" charset="0"/>
                <a:cs typeface="Arial Black" panose="020B0604020202020204" pitchFamily="34" charset="0"/>
              </a:defRPr>
            </a:lvl4pPr>
            <a:lvl5pPr marL="1828800" indent="0">
              <a:buNone/>
              <a:defRPr sz="6000" b="1" i="0">
                <a:solidFill>
                  <a:schemeClr val="bg1"/>
                </a:solidFill>
                <a:latin typeface="Arial Black" panose="020B0604020202020204" pitchFamily="34" charset="0"/>
                <a:cs typeface="Arial Black"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5883519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Title-Content-3-Pic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5E6C10-A332-44CB-91AB-BDC8686DAE4E}"/>
              </a:ext>
            </a:extLst>
          </p:cNvPr>
          <p:cNvSpPr>
            <a:spLocks noGrp="1"/>
          </p:cNvSpPr>
          <p:nvPr>
            <p:ph type="title"/>
          </p:nvPr>
        </p:nvSpPr>
        <p:spPr>
          <a:xfrm>
            <a:off x="838200" y="421160"/>
            <a:ext cx="10515600" cy="590931"/>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210AE1A8-F8D1-BD03-25E5-B6EB5FB7F9B5}"/>
              </a:ext>
            </a:extLst>
          </p:cNvPr>
          <p:cNvSpPr>
            <a:spLocks noGrp="1"/>
          </p:cNvSpPr>
          <p:nvPr>
            <p:ph idx="1"/>
          </p:nvPr>
        </p:nvSpPr>
        <p:spPr>
          <a:xfrm>
            <a:off x="838200" y="1371600"/>
            <a:ext cx="6574536" cy="435254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0A096221-EE43-F9CB-8340-298236F80A9D}"/>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52AEF6BF-CFAF-D20F-A6D8-89987E8017AE}"/>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E98B44C5-A6FD-E4E6-BD18-E3A424D14BD6}"/>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A72EFF5A-EF85-1CA5-D845-49557FC45D67}"/>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A13F2FC6-1658-3D3F-4B85-CC25F8A7D93C}"/>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13" name="Picture Placeholder 5">
            <a:extLst>
              <a:ext uri="{FF2B5EF4-FFF2-40B4-BE49-F238E27FC236}">
                <a16:creationId xmlns:a16="http://schemas.microsoft.com/office/drawing/2014/main" id="{2F0C539C-2C7D-98E3-8946-AA9873E8CE3C}"/>
              </a:ext>
            </a:extLst>
          </p:cNvPr>
          <p:cNvSpPr>
            <a:spLocks noGrp="1"/>
          </p:cNvSpPr>
          <p:nvPr>
            <p:ph type="pic" sz="quarter" idx="10"/>
          </p:nvPr>
        </p:nvSpPr>
        <p:spPr>
          <a:xfrm>
            <a:off x="7513320" y="1371600"/>
            <a:ext cx="3840480" cy="2103120"/>
          </a:xfrm>
          <a:solidFill>
            <a:schemeClr val="bg1"/>
          </a:solidFill>
        </p:spPr>
        <p:txBody>
          <a:bodyPr/>
          <a:lstStyle/>
          <a:p>
            <a:endParaRPr lang="en-US" dirty="0"/>
          </a:p>
        </p:txBody>
      </p:sp>
      <p:sp>
        <p:nvSpPr>
          <p:cNvPr id="14" name="Picture Placeholder 11">
            <a:extLst>
              <a:ext uri="{FF2B5EF4-FFF2-40B4-BE49-F238E27FC236}">
                <a16:creationId xmlns:a16="http://schemas.microsoft.com/office/drawing/2014/main" id="{1E1D24E2-CECC-26E9-E7EC-CEEDE3AE0031}"/>
              </a:ext>
            </a:extLst>
          </p:cNvPr>
          <p:cNvSpPr>
            <a:spLocks noGrp="1"/>
          </p:cNvSpPr>
          <p:nvPr>
            <p:ph type="pic" sz="quarter" idx="11"/>
          </p:nvPr>
        </p:nvSpPr>
        <p:spPr>
          <a:xfrm>
            <a:off x="7513320" y="3621024"/>
            <a:ext cx="1828800" cy="2103120"/>
          </a:xfrm>
          <a:solidFill>
            <a:schemeClr val="bg1"/>
          </a:solidFill>
        </p:spPr>
        <p:txBody>
          <a:bodyPr/>
          <a:lstStyle/>
          <a:p>
            <a:endParaRPr lang="en-US" dirty="0"/>
          </a:p>
        </p:txBody>
      </p:sp>
      <p:sp>
        <p:nvSpPr>
          <p:cNvPr id="15" name="Picture Placeholder 11">
            <a:extLst>
              <a:ext uri="{FF2B5EF4-FFF2-40B4-BE49-F238E27FC236}">
                <a16:creationId xmlns:a16="http://schemas.microsoft.com/office/drawing/2014/main" id="{50EB624B-ABF0-DA30-5A58-2EED37D36011}"/>
              </a:ext>
            </a:extLst>
          </p:cNvPr>
          <p:cNvSpPr>
            <a:spLocks noGrp="1"/>
          </p:cNvSpPr>
          <p:nvPr>
            <p:ph type="pic" sz="quarter" idx="13"/>
          </p:nvPr>
        </p:nvSpPr>
        <p:spPr>
          <a:xfrm>
            <a:off x="9525000" y="3621024"/>
            <a:ext cx="1828800" cy="2103120"/>
          </a:xfrm>
          <a:solidFill>
            <a:schemeClr val="bg1"/>
          </a:solidFill>
        </p:spPr>
        <p:txBody>
          <a:bodyPr/>
          <a:lstStyle/>
          <a:p>
            <a:endParaRPr lang="en-US" dirty="0"/>
          </a:p>
        </p:txBody>
      </p:sp>
      <p:sp>
        <p:nvSpPr>
          <p:cNvPr id="19" name="TextBox 18">
            <a:extLst>
              <a:ext uri="{FF2B5EF4-FFF2-40B4-BE49-F238E27FC236}">
                <a16:creationId xmlns:a16="http://schemas.microsoft.com/office/drawing/2014/main" id="{7E9E90B2-6D05-9452-C7C7-1DB221478F92}"/>
              </a:ext>
            </a:extLst>
          </p:cNvPr>
          <p:cNvSpPr txBox="1"/>
          <p:nvPr userDrawn="1"/>
        </p:nvSpPr>
        <p:spPr>
          <a:xfrm>
            <a:off x="549743" y="65608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2" name="Picture 1" descr="A logo for a company&#10;&#10;Description automatically generated">
            <a:extLst>
              <a:ext uri="{FF2B5EF4-FFF2-40B4-BE49-F238E27FC236}">
                <a16:creationId xmlns:a16="http://schemas.microsoft.com/office/drawing/2014/main" id="{5E89D012-5E56-EF12-FA19-2ABCAE39BD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3640929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Title-Content-1-Pics">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2F0C539C-2C7D-98E3-8946-AA9873E8CE3C}"/>
              </a:ext>
            </a:extLst>
          </p:cNvPr>
          <p:cNvSpPr>
            <a:spLocks noGrp="1"/>
          </p:cNvSpPr>
          <p:nvPr>
            <p:ph type="pic" sz="quarter" idx="10"/>
          </p:nvPr>
        </p:nvSpPr>
        <p:spPr>
          <a:xfrm>
            <a:off x="7513320" y="1395349"/>
            <a:ext cx="3840480" cy="4328795"/>
          </a:xfrm>
          <a:solidFill>
            <a:schemeClr val="bg1"/>
          </a:solidFill>
        </p:spPr>
        <p:txBody>
          <a:bodyPr/>
          <a:lstStyle/>
          <a:p>
            <a:endParaRPr lang="en-US" dirty="0"/>
          </a:p>
        </p:txBody>
      </p:sp>
      <p:sp>
        <p:nvSpPr>
          <p:cNvPr id="6" name="Title 1">
            <a:extLst>
              <a:ext uri="{FF2B5EF4-FFF2-40B4-BE49-F238E27FC236}">
                <a16:creationId xmlns:a16="http://schemas.microsoft.com/office/drawing/2014/main" id="{625E6C10-A332-44CB-91AB-BDC8686DAE4E}"/>
              </a:ext>
            </a:extLst>
          </p:cNvPr>
          <p:cNvSpPr>
            <a:spLocks noGrp="1"/>
          </p:cNvSpPr>
          <p:nvPr>
            <p:ph type="title"/>
          </p:nvPr>
        </p:nvSpPr>
        <p:spPr>
          <a:xfrm>
            <a:off x="838200" y="421160"/>
            <a:ext cx="10515600" cy="590931"/>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210AE1A8-F8D1-BD03-25E5-B6EB5FB7F9B5}"/>
              </a:ext>
            </a:extLst>
          </p:cNvPr>
          <p:cNvSpPr>
            <a:spLocks noGrp="1"/>
          </p:cNvSpPr>
          <p:nvPr>
            <p:ph idx="1"/>
          </p:nvPr>
        </p:nvSpPr>
        <p:spPr>
          <a:xfrm>
            <a:off x="838200" y="1371600"/>
            <a:ext cx="6574536" cy="4352544"/>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0A096221-EE43-F9CB-8340-298236F80A9D}"/>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52AEF6BF-CFAF-D20F-A6D8-89987E8017AE}"/>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E98B44C5-A6FD-E4E6-BD18-E3A424D14BD6}"/>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A72EFF5A-EF85-1CA5-D845-49557FC45D67}"/>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A13F2FC6-1658-3D3F-4B85-CC25F8A7D93C}"/>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EF0BF8-6955-A5CC-1ECE-31E9624AEA7E}"/>
              </a:ext>
            </a:extLst>
          </p:cNvPr>
          <p:cNvSpPr txBox="1"/>
          <p:nvPr userDrawn="1"/>
        </p:nvSpPr>
        <p:spPr>
          <a:xfrm>
            <a:off x="524343" y="65227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2" name="Picture 1" descr="A logo for a company&#10;&#10;Description automatically generated">
            <a:extLst>
              <a:ext uri="{FF2B5EF4-FFF2-40B4-BE49-F238E27FC236}">
                <a16:creationId xmlns:a16="http://schemas.microsoft.com/office/drawing/2014/main" id="{B036CBF1-C383-E585-B936-A0C455644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09927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94CF-BAD4-8958-7849-5CDA55AB1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59934-4065-D53E-AC5B-9BE38C4568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8880226-806E-9093-BF3B-E2BDAB502998}"/>
              </a:ext>
            </a:extLst>
          </p:cNvPr>
          <p:cNvGrpSpPr/>
          <p:nvPr userDrawn="1"/>
        </p:nvGrpSpPr>
        <p:grpSpPr>
          <a:xfrm>
            <a:off x="-1" y="0"/>
            <a:ext cx="12192001" cy="192024"/>
            <a:chOff x="-1" y="0"/>
            <a:chExt cx="12192001" cy="192024"/>
          </a:xfrm>
        </p:grpSpPr>
        <p:sp>
          <p:nvSpPr>
            <p:cNvPr id="8" name="Rectangle 7">
              <a:extLst>
                <a:ext uri="{FF2B5EF4-FFF2-40B4-BE49-F238E27FC236}">
                  <a16:creationId xmlns:a16="http://schemas.microsoft.com/office/drawing/2014/main" id="{F0E9ECDF-D55B-9E43-9CAA-4A07DC6385C0}"/>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1FF16758-13E1-C680-BCB7-3C44FF0AF095}"/>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79FB9616-3506-A86C-097E-AE8DC6E1CAC8}"/>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5" name="TextBox 4">
            <a:extLst>
              <a:ext uri="{FF2B5EF4-FFF2-40B4-BE49-F238E27FC236}">
                <a16:creationId xmlns:a16="http://schemas.microsoft.com/office/drawing/2014/main" id="{4141379A-7282-6B91-92A2-DD16139079FC}"/>
              </a:ext>
            </a:extLst>
          </p:cNvPr>
          <p:cNvSpPr txBox="1"/>
          <p:nvPr userDrawn="1"/>
        </p:nvSpPr>
        <p:spPr>
          <a:xfrm>
            <a:off x="537043" y="6530975"/>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11" name="Picture 10" descr="A logo for a company&#10;&#10;Description automatically generated">
            <a:extLst>
              <a:ext uri="{FF2B5EF4-FFF2-40B4-BE49-F238E27FC236}">
                <a16:creationId xmlns:a16="http://schemas.microsoft.com/office/drawing/2014/main" id="{F4D4761C-E220-0A86-C2D5-5999553027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08239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Opening Slide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2192000"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74319" y="5202936"/>
            <a:ext cx="11520283" cy="563231"/>
          </a:xfrm>
        </p:spPr>
        <p:txBody>
          <a:bodyPr wrap="square">
            <a:spAutoFit/>
          </a:bodyPr>
          <a:lstStyle>
            <a:lvl1pPr>
              <a:defRPr sz="34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74320" y="5761932"/>
            <a:ext cx="11520282" cy="369332"/>
          </a:xfrm>
        </p:spPr>
        <p:txBody>
          <a:bodyPr>
            <a:noAutofit/>
          </a:bodyPr>
          <a:lstStyle>
            <a:lvl1pPr marL="0" indent="0">
              <a:buFontTx/>
              <a:buNone/>
              <a:defRPr sz="24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3A91FDDB-6F22-AF34-84B6-1EA1A2ED07F0}"/>
              </a:ext>
            </a:extLst>
          </p:cNvPr>
          <p:cNvSpPr txBox="1">
            <a:spLocks/>
          </p:cNvSpPr>
          <p:nvPr userDrawn="1"/>
        </p:nvSpPr>
        <p:spPr>
          <a:xfrm>
            <a:off x="274320" y="6260144"/>
            <a:ext cx="10515600" cy="3139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1" i="0" kern="1200">
                <a:solidFill>
                  <a:schemeClr val="bg1"/>
                </a:solidFill>
                <a:latin typeface="Alexandria Black" pitchFamily="2" charset="-78"/>
                <a:ea typeface="+mj-ea"/>
                <a:cs typeface="+mj-cs"/>
              </a:defRPr>
            </a:lvl1pPr>
          </a:lstStyle>
          <a:p>
            <a:r>
              <a:rPr lang="en-US" sz="1600" b="0" i="1" dirty="0">
                <a:effectLst/>
                <a:latin typeface="Arial" panose="020B0604020202020204" pitchFamily="34" charset="0"/>
              </a:rPr>
              <a:t>Because every patient deserves </a:t>
            </a:r>
            <a:r>
              <a:rPr lang="en-US" sz="1600" b="0" i="1" dirty="0">
                <a:latin typeface="Arial" panose="020B0604020202020204" pitchFamily="34" charset="0"/>
              </a:rPr>
              <a:t>e</a:t>
            </a:r>
            <a:r>
              <a:rPr lang="en-US" sz="1600" b="0" i="1" dirty="0">
                <a:effectLst/>
                <a:latin typeface="Arial" panose="020B0604020202020204" pitchFamily="34" charset="0"/>
              </a:rPr>
              <a:t>xemplary </a:t>
            </a:r>
            <a:r>
              <a:rPr lang="en-US" sz="1600" b="0" i="1" dirty="0">
                <a:latin typeface="Arial" panose="020B0604020202020204" pitchFamily="34" charset="0"/>
              </a:rPr>
              <a:t>c</a:t>
            </a:r>
            <a:r>
              <a:rPr lang="en-US" sz="1600" b="0" i="1" dirty="0">
                <a:effectLst/>
                <a:latin typeface="Arial" panose="020B0604020202020204" pitchFamily="34" charset="0"/>
              </a:rPr>
              <a:t>are.</a:t>
            </a:r>
          </a:p>
        </p:txBody>
      </p:sp>
      <p:pic>
        <p:nvPicPr>
          <p:cNvPr id="3" name="Picture 2">
            <a:extLst>
              <a:ext uri="{FF2B5EF4-FFF2-40B4-BE49-F238E27FC236}">
                <a16:creationId xmlns:a16="http://schemas.microsoft.com/office/drawing/2014/main" id="{CBC0C3FD-B252-A5A9-6BF2-822764BC87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82924" y="5665552"/>
            <a:ext cx="3069229" cy="1278845"/>
          </a:xfrm>
          <a:prstGeom prst="rect">
            <a:avLst/>
          </a:prstGeom>
        </p:spPr>
      </p:pic>
    </p:spTree>
    <p:extLst>
      <p:ext uri="{BB962C8B-B14F-4D97-AF65-F5344CB8AC3E}">
        <p14:creationId xmlns:p14="http://schemas.microsoft.com/office/powerpoint/2010/main" val="3806896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57DA5-DB51-062D-BED2-EB705E22FB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1EE92-9F53-452E-84EF-15C586D64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0" name="Group 9">
            <a:extLst>
              <a:ext uri="{FF2B5EF4-FFF2-40B4-BE49-F238E27FC236}">
                <a16:creationId xmlns:a16="http://schemas.microsoft.com/office/drawing/2014/main" id="{2FB3FA67-24B2-2590-9E59-4102DC808078}"/>
              </a:ext>
            </a:extLst>
          </p:cNvPr>
          <p:cNvGrpSpPr/>
          <p:nvPr userDrawn="1"/>
        </p:nvGrpSpPr>
        <p:grpSpPr>
          <a:xfrm>
            <a:off x="-1" y="0"/>
            <a:ext cx="12192001" cy="192024"/>
            <a:chOff x="-1" y="0"/>
            <a:chExt cx="12192001" cy="192024"/>
          </a:xfrm>
        </p:grpSpPr>
        <p:sp>
          <p:nvSpPr>
            <p:cNvPr id="11" name="Rectangle 10">
              <a:extLst>
                <a:ext uri="{FF2B5EF4-FFF2-40B4-BE49-F238E27FC236}">
                  <a16:creationId xmlns:a16="http://schemas.microsoft.com/office/drawing/2014/main" id="{6092E856-485F-E177-7C82-941DE7EFDCB1}"/>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86187FE6-72FF-FB4E-DAC5-78B0CBA43CA6}"/>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EEFDA26F-DEC7-9529-AF18-0E724D874C30}"/>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5" name="TextBox 4">
            <a:extLst>
              <a:ext uri="{FF2B5EF4-FFF2-40B4-BE49-F238E27FC236}">
                <a16:creationId xmlns:a16="http://schemas.microsoft.com/office/drawing/2014/main" id="{559CF368-7E52-6A1B-3B36-CBAC32017C40}"/>
              </a:ext>
            </a:extLst>
          </p:cNvPr>
          <p:cNvSpPr txBox="1"/>
          <p:nvPr userDrawn="1"/>
        </p:nvSpPr>
        <p:spPr>
          <a:xfrm>
            <a:off x="549743" y="6573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7" name="Picture 6" descr="A logo for a company&#10;&#10;Description automatically generated">
            <a:extLst>
              <a:ext uri="{FF2B5EF4-FFF2-40B4-BE49-F238E27FC236}">
                <a16:creationId xmlns:a16="http://schemas.microsoft.com/office/drawing/2014/main" id="{308C52E5-F34F-CC10-8A98-373DC66498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1596310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4654F-2C94-586D-5D94-E6B3E167FF99}"/>
              </a:ext>
            </a:extLst>
          </p:cNvPr>
          <p:cNvSpPr>
            <a:spLocks noGrp="1"/>
          </p:cNvSpPr>
          <p:nvPr>
            <p:ph sz="half" idx="1"/>
          </p:nvPr>
        </p:nvSpPr>
        <p:spPr>
          <a:xfrm>
            <a:off x="838200" y="175437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810721-588A-DB1C-3090-5742AB66D62B}"/>
              </a:ext>
            </a:extLst>
          </p:cNvPr>
          <p:cNvSpPr>
            <a:spLocks noGrp="1"/>
          </p:cNvSpPr>
          <p:nvPr>
            <p:ph sz="half" idx="2"/>
          </p:nvPr>
        </p:nvSpPr>
        <p:spPr>
          <a:xfrm>
            <a:off x="6172200" y="175437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F9ACCA2-EA72-0420-88B9-931ED31CE2F5}"/>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5BD03734-4B09-954A-307D-245D39DD6BE8}"/>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B40F10E-235E-D5DF-87CD-05C888CB8DFA}"/>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34016C9F-DDD8-40D6-1252-5D8E8349C9A2}"/>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sp>
        <p:nvSpPr>
          <p:cNvPr id="12" name="Title 1">
            <a:extLst>
              <a:ext uri="{FF2B5EF4-FFF2-40B4-BE49-F238E27FC236}">
                <a16:creationId xmlns:a16="http://schemas.microsoft.com/office/drawing/2014/main" id="{1CD90E67-144E-4D82-5E03-28A22588FD9B}"/>
              </a:ext>
            </a:extLst>
          </p:cNvPr>
          <p:cNvSpPr txBox="1">
            <a:spLocks/>
          </p:cNvSpPr>
          <p:nvPr userDrawn="1"/>
        </p:nvSpPr>
        <p:spPr>
          <a:xfrm>
            <a:off x="838200" y="782140"/>
            <a:ext cx="10515600" cy="5909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accent3"/>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6F8EC69D-E7F1-2EB2-6841-B6148037085A}"/>
              </a:ext>
            </a:extLst>
          </p:cNvPr>
          <p:cNvCxnSpPr/>
          <p:nvPr userDrawn="1"/>
        </p:nvCxnSpPr>
        <p:spPr>
          <a:xfrm>
            <a:off x="838200" y="136682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7F9D441-EC64-127C-1D2D-1F5515FC2A40}"/>
              </a:ext>
            </a:extLst>
          </p:cNvPr>
          <p:cNvSpPr txBox="1"/>
          <p:nvPr userDrawn="1"/>
        </p:nvSpPr>
        <p:spPr>
          <a:xfrm>
            <a:off x="511643" y="65354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2" name="Picture 1" descr="A logo for a company&#10;&#10;Description automatically generated">
            <a:extLst>
              <a:ext uri="{FF2B5EF4-FFF2-40B4-BE49-F238E27FC236}">
                <a16:creationId xmlns:a16="http://schemas.microsoft.com/office/drawing/2014/main" id="{B3B4D1C6-EA00-CCA1-A24F-3F67497B3B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3222605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4654F-2C94-586D-5D94-E6B3E167FF99}"/>
              </a:ext>
            </a:extLst>
          </p:cNvPr>
          <p:cNvSpPr>
            <a:spLocks noGrp="1"/>
          </p:cNvSpPr>
          <p:nvPr>
            <p:ph sz="half" idx="1"/>
          </p:nvPr>
        </p:nvSpPr>
        <p:spPr>
          <a:xfrm>
            <a:off x="838200" y="2075000"/>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810721-588A-DB1C-3090-5742AB66D62B}"/>
              </a:ext>
            </a:extLst>
          </p:cNvPr>
          <p:cNvSpPr>
            <a:spLocks noGrp="1"/>
          </p:cNvSpPr>
          <p:nvPr>
            <p:ph sz="half" idx="2"/>
          </p:nvPr>
        </p:nvSpPr>
        <p:spPr>
          <a:xfrm>
            <a:off x="6172200" y="2075000"/>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4F9ACCA2-EA72-0420-88B9-931ED31CE2F5}"/>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5BD03734-4B09-954A-307D-245D39DD6BE8}"/>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B40F10E-235E-D5DF-87CD-05C888CB8DFA}"/>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34016C9F-DDD8-40D6-1252-5D8E8349C9A2}"/>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sp>
        <p:nvSpPr>
          <p:cNvPr id="7" name="Title 1">
            <a:extLst>
              <a:ext uri="{FF2B5EF4-FFF2-40B4-BE49-F238E27FC236}">
                <a16:creationId xmlns:a16="http://schemas.microsoft.com/office/drawing/2014/main" id="{CA4B8503-184B-5D0E-5F04-51DD25C08D43}"/>
              </a:ext>
            </a:extLst>
          </p:cNvPr>
          <p:cNvSpPr>
            <a:spLocks noGrp="1"/>
          </p:cNvSpPr>
          <p:nvPr>
            <p:ph type="title" hasCustomPrompt="1"/>
          </p:nvPr>
        </p:nvSpPr>
        <p:spPr>
          <a:xfrm>
            <a:off x="838200" y="577423"/>
            <a:ext cx="10515600"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cxnSp>
        <p:nvCxnSpPr>
          <p:cNvPr id="17" name="Straight Connector 16">
            <a:extLst>
              <a:ext uri="{FF2B5EF4-FFF2-40B4-BE49-F238E27FC236}">
                <a16:creationId xmlns:a16="http://schemas.microsoft.com/office/drawing/2014/main" id="{F692319B-79A8-B726-48CB-028ED08A9239}"/>
              </a:ext>
            </a:extLst>
          </p:cNvPr>
          <p:cNvCxnSpPr>
            <a:cxnSpLocks/>
          </p:cNvCxnSpPr>
          <p:nvPr userDrawn="1"/>
        </p:nvCxnSpPr>
        <p:spPr>
          <a:xfrm>
            <a:off x="838200" y="1666952"/>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9476321-CEA8-B541-1860-5F3699119703}"/>
              </a:ext>
            </a:extLst>
          </p:cNvPr>
          <p:cNvSpPr txBox="1"/>
          <p:nvPr userDrawn="1"/>
        </p:nvSpPr>
        <p:spPr>
          <a:xfrm>
            <a:off x="524343" y="65481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12" name="Picture 11" descr="A logo for a company&#10;&#10;Description automatically generated">
            <a:extLst>
              <a:ext uri="{FF2B5EF4-FFF2-40B4-BE49-F238E27FC236}">
                <a16:creationId xmlns:a16="http://schemas.microsoft.com/office/drawing/2014/main" id="{4D0952C7-B038-663A-D4D1-D93EAFE1C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423199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D7A3-3FD2-D9C1-3BE7-D8BDDC5BC7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785E85-796D-579D-9F5E-0A6F26192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B3C87-B8F0-6168-F9E6-950D84349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AE6938-CEAF-7CAA-96B0-0D3F0647B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A5A34-EB39-C63B-27C1-507D8D509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C949257F-B3C6-7EB2-35C6-AE5D8F36B3C8}"/>
              </a:ext>
            </a:extLst>
          </p:cNvPr>
          <p:cNvGrpSpPr/>
          <p:nvPr userDrawn="1"/>
        </p:nvGrpSpPr>
        <p:grpSpPr>
          <a:xfrm>
            <a:off x="-1" y="0"/>
            <a:ext cx="12192001" cy="192024"/>
            <a:chOff x="-1" y="0"/>
            <a:chExt cx="12192001" cy="192024"/>
          </a:xfrm>
        </p:grpSpPr>
        <p:sp>
          <p:nvSpPr>
            <p:cNvPr id="14" name="Rectangle 13">
              <a:extLst>
                <a:ext uri="{FF2B5EF4-FFF2-40B4-BE49-F238E27FC236}">
                  <a16:creationId xmlns:a16="http://schemas.microsoft.com/office/drawing/2014/main" id="{BF72BA5E-FD9A-3825-CCF1-938DC8FC96E2}"/>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814D9FDB-1500-F548-431D-F8E2CC7E61A9}"/>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F76BBFBA-C41D-5E75-60C3-6814AA082105}"/>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8" name="TextBox 7">
            <a:extLst>
              <a:ext uri="{FF2B5EF4-FFF2-40B4-BE49-F238E27FC236}">
                <a16:creationId xmlns:a16="http://schemas.microsoft.com/office/drawing/2014/main" id="{4F22F3D8-3A94-89A9-F2D3-2CA319EFB3C8}"/>
              </a:ext>
            </a:extLst>
          </p:cNvPr>
          <p:cNvSpPr txBox="1"/>
          <p:nvPr userDrawn="1"/>
        </p:nvSpPr>
        <p:spPr>
          <a:xfrm>
            <a:off x="524343" y="65608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10" name="Picture 9" descr="A logo for a company&#10;&#10;Description automatically generated">
            <a:extLst>
              <a:ext uri="{FF2B5EF4-FFF2-40B4-BE49-F238E27FC236}">
                <a16:creationId xmlns:a16="http://schemas.microsoft.com/office/drawing/2014/main" id="{9AA0EA6C-3720-CAF7-75CD-8AD481D425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56644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4981-542D-F094-75F8-4191D839E20B}"/>
              </a:ext>
            </a:extLst>
          </p:cNvPr>
          <p:cNvSpPr>
            <a:spLocks noGrp="1"/>
          </p:cNvSpPr>
          <p:nvPr>
            <p:ph type="title"/>
          </p:nvPr>
        </p:nvSpPr>
        <p:spPr/>
        <p:txBody>
          <a:bodyPr/>
          <a:lstStyle/>
          <a:p>
            <a:r>
              <a:rPr lang="en-US"/>
              <a:t>Click to edit Master title style</a:t>
            </a:r>
          </a:p>
        </p:txBody>
      </p:sp>
      <p:grpSp>
        <p:nvGrpSpPr>
          <p:cNvPr id="9" name="Group 8">
            <a:extLst>
              <a:ext uri="{FF2B5EF4-FFF2-40B4-BE49-F238E27FC236}">
                <a16:creationId xmlns:a16="http://schemas.microsoft.com/office/drawing/2014/main" id="{D08DD9CC-3EF5-99B6-F314-65F25B3FCABD}"/>
              </a:ext>
            </a:extLst>
          </p:cNvPr>
          <p:cNvGrpSpPr/>
          <p:nvPr userDrawn="1"/>
        </p:nvGrpSpPr>
        <p:grpSpPr>
          <a:xfrm>
            <a:off x="-1" y="0"/>
            <a:ext cx="12192001" cy="192024"/>
            <a:chOff x="-1" y="0"/>
            <a:chExt cx="12192001" cy="192024"/>
          </a:xfrm>
        </p:grpSpPr>
        <p:sp>
          <p:nvSpPr>
            <p:cNvPr id="10" name="Rectangle 9">
              <a:extLst>
                <a:ext uri="{FF2B5EF4-FFF2-40B4-BE49-F238E27FC236}">
                  <a16:creationId xmlns:a16="http://schemas.microsoft.com/office/drawing/2014/main" id="{26BE0B22-4FAF-4F52-6DCA-A8BD563E0F7A}"/>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02DAC965-FBB3-CFEE-8CF4-E491AF7C7EC5}"/>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1E156490-27F4-B23A-208A-FB4BC302B55D}"/>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4" name="TextBox 3">
            <a:extLst>
              <a:ext uri="{FF2B5EF4-FFF2-40B4-BE49-F238E27FC236}">
                <a16:creationId xmlns:a16="http://schemas.microsoft.com/office/drawing/2014/main" id="{527F0310-885E-387E-4061-C1C5FD5188D4}"/>
              </a:ext>
            </a:extLst>
          </p:cNvPr>
          <p:cNvSpPr txBox="1"/>
          <p:nvPr userDrawn="1"/>
        </p:nvSpPr>
        <p:spPr>
          <a:xfrm>
            <a:off x="524343" y="65481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6" name="Picture 5" descr="A logo for a company&#10;&#10;Description automatically generated">
            <a:extLst>
              <a:ext uri="{FF2B5EF4-FFF2-40B4-BE49-F238E27FC236}">
                <a16:creationId xmlns:a16="http://schemas.microsoft.com/office/drawing/2014/main" id="{2EE48A52-D4C3-7971-F32C-192F542AF2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1954178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Freeform 73">
            <a:extLst>
              <a:ext uri="{FF2B5EF4-FFF2-40B4-BE49-F238E27FC236}">
                <a16:creationId xmlns:a16="http://schemas.microsoft.com/office/drawing/2014/main" id="{D626F0E7-A2F6-CA48-1D28-7BF189BAC04D}"/>
              </a:ext>
            </a:extLst>
          </p:cNvPr>
          <p:cNvSpPr>
            <a:spLocks/>
          </p:cNvSpPr>
          <p:nvPr userDrawn="1"/>
        </p:nvSpPr>
        <p:spPr bwMode="auto">
          <a:xfrm>
            <a:off x="605120"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3">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Rectangle 74">
            <a:extLst>
              <a:ext uri="{FF2B5EF4-FFF2-40B4-BE49-F238E27FC236}">
                <a16:creationId xmlns:a16="http://schemas.microsoft.com/office/drawing/2014/main" id="{636D4B91-7A38-6567-7E2B-A6DA27EE2820}"/>
              </a:ext>
            </a:extLst>
          </p:cNvPr>
          <p:cNvSpPr>
            <a:spLocks noChangeArrowheads="1"/>
          </p:cNvSpPr>
          <p:nvPr userDrawn="1"/>
        </p:nvSpPr>
        <p:spPr bwMode="auto">
          <a:xfrm>
            <a:off x="605121" y="3429000"/>
            <a:ext cx="164592" cy="18288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cxnSp>
        <p:nvCxnSpPr>
          <p:cNvPr id="11" name="Straight Connector 10">
            <a:extLst>
              <a:ext uri="{FF2B5EF4-FFF2-40B4-BE49-F238E27FC236}">
                <a16:creationId xmlns:a16="http://schemas.microsoft.com/office/drawing/2014/main" id="{4AEB083A-D74E-C541-8A51-2BBC8FD08D17}"/>
              </a:ext>
            </a:extLst>
          </p:cNvPr>
          <p:cNvCxnSpPr>
            <a:cxnSpLocks/>
          </p:cNvCxnSpPr>
          <p:nvPr userDrawn="1"/>
        </p:nvCxnSpPr>
        <p:spPr>
          <a:xfrm>
            <a:off x="1959980" y="2685495"/>
            <a:ext cx="827204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Freeform 73">
            <a:extLst>
              <a:ext uri="{FF2B5EF4-FFF2-40B4-BE49-F238E27FC236}">
                <a16:creationId xmlns:a16="http://schemas.microsoft.com/office/drawing/2014/main" id="{1A70208C-F1F1-C27C-93DD-6B24941138F4}"/>
              </a:ext>
            </a:extLst>
          </p:cNvPr>
          <p:cNvSpPr>
            <a:spLocks/>
          </p:cNvSpPr>
          <p:nvPr userDrawn="1"/>
        </p:nvSpPr>
        <p:spPr bwMode="auto">
          <a:xfrm>
            <a:off x="4386572"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Rectangle 74">
            <a:extLst>
              <a:ext uri="{FF2B5EF4-FFF2-40B4-BE49-F238E27FC236}">
                <a16:creationId xmlns:a16="http://schemas.microsoft.com/office/drawing/2014/main" id="{DFDBC35F-9F13-1D18-ECB5-2CEF9FFEA125}"/>
              </a:ext>
            </a:extLst>
          </p:cNvPr>
          <p:cNvSpPr>
            <a:spLocks noChangeArrowheads="1"/>
          </p:cNvSpPr>
          <p:nvPr userDrawn="1"/>
        </p:nvSpPr>
        <p:spPr bwMode="auto">
          <a:xfrm>
            <a:off x="4386573" y="3429000"/>
            <a:ext cx="164592" cy="18288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7" name="Freeform 73">
            <a:extLst>
              <a:ext uri="{FF2B5EF4-FFF2-40B4-BE49-F238E27FC236}">
                <a16:creationId xmlns:a16="http://schemas.microsoft.com/office/drawing/2014/main" id="{CAFBC09A-768E-3CF9-5C13-1CCED869C641}"/>
              </a:ext>
            </a:extLst>
          </p:cNvPr>
          <p:cNvSpPr>
            <a:spLocks/>
          </p:cNvSpPr>
          <p:nvPr userDrawn="1"/>
        </p:nvSpPr>
        <p:spPr bwMode="auto">
          <a:xfrm>
            <a:off x="8165196" y="3429000"/>
            <a:ext cx="3418856" cy="1828800"/>
          </a:xfrm>
          <a:custGeom>
            <a:avLst/>
            <a:gdLst/>
            <a:ahLst/>
            <a:cxnLst>
              <a:cxn ang="0">
                <a:pos x="47" y="0"/>
              </a:cxn>
              <a:cxn ang="0">
                <a:pos x="0" y="47"/>
              </a:cxn>
              <a:cxn ang="0">
                <a:pos x="0" y="367"/>
              </a:cxn>
              <a:cxn ang="0">
                <a:pos x="47" y="414"/>
              </a:cxn>
              <a:cxn ang="0">
                <a:pos x="871" y="414"/>
              </a:cxn>
              <a:cxn ang="0">
                <a:pos x="918" y="367"/>
              </a:cxn>
              <a:cxn ang="0">
                <a:pos x="918" y="47"/>
              </a:cxn>
              <a:cxn ang="0">
                <a:pos x="871" y="0"/>
              </a:cxn>
              <a:cxn ang="0">
                <a:pos x="47" y="0"/>
              </a:cxn>
            </a:cxnLst>
            <a:rect l="0" t="0" r="r" b="b"/>
            <a:pathLst>
              <a:path w="918" h="414">
                <a:moveTo>
                  <a:pt x="47" y="0"/>
                </a:moveTo>
                <a:cubicBezTo>
                  <a:pt x="47" y="0"/>
                  <a:pt x="0" y="0"/>
                  <a:pt x="0" y="47"/>
                </a:cubicBezTo>
                <a:cubicBezTo>
                  <a:pt x="0" y="367"/>
                  <a:pt x="0" y="367"/>
                  <a:pt x="0" y="367"/>
                </a:cubicBezTo>
                <a:cubicBezTo>
                  <a:pt x="0" y="367"/>
                  <a:pt x="0" y="414"/>
                  <a:pt x="47" y="414"/>
                </a:cubicBezTo>
                <a:cubicBezTo>
                  <a:pt x="871" y="414"/>
                  <a:pt x="871" y="414"/>
                  <a:pt x="871" y="414"/>
                </a:cubicBezTo>
                <a:cubicBezTo>
                  <a:pt x="871" y="414"/>
                  <a:pt x="918" y="414"/>
                  <a:pt x="918" y="367"/>
                </a:cubicBezTo>
                <a:cubicBezTo>
                  <a:pt x="918" y="47"/>
                  <a:pt x="918" y="47"/>
                  <a:pt x="918" y="47"/>
                </a:cubicBezTo>
                <a:cubicBezTo>
                  <a:pt x="918" y="47"/>
                  <a:pt x="918" y="0"/>
                  <a:pt x="871" y="0"/>
                </a:cubicBezTo>
                <a:lnTo>
                  <a:pt x="47" y="0"/>
                </a:ln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8" name="Rectangle 74">
            <a:extLst>
              <a:ext uri="{FF2B5EF4-FFF2-40B4-BE49-F238E27FC236}">
                <a16:creationId xmlns:a16="http://schemas.microsoft.com/office/drawing/2014/main" id="{A7341C41-0791-073B-3003-A392C7DCBBDC}"/>
              </a:ext>
            </a:extLst>
          </p:cNvPr>
          <p:cNvSpPr>
            <a:spLocks noChangeArrowheads="1"/>
          </p:cNvSpPr>
          <p:nvPr userDrawn="1"/>
        </p:nvSpPr>
        <p:spPr bwMode="auto">
          <a:xfrm>
            <a:off x="8165197" y="3429000"/>
            <a:ext cx="164592" cy="18288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4F7ED259-A5E6-875B-BBB4-88A142BCBBFA}"/>
              </a:ext>
            </a:extLst>
          </p:cNvPr>
          <p:cNvSpPr>
            <a:spLocks noGrp="1"/>
          </p:cNvSpPr>
          <p:nvPr userDrawn="1">
            <p:ph type="body" sz="quarter" idx="10" hasCustomPrompt="1"/>
          </p:nvPr>
        </p:nvSpPr>
        <p:spPr>
          <a:xfrm>
            <a:off x="605057" y="510640"/>
            <a:ext cx="10978931" cy="2090054"/>
          </a:xfrm>
        </p:spPr>
        <p:txBody>
          <a:bodyPr anchor="b" anchorCtr="0">
            <a:normAutofit/>
          </a:bodyPr>
          <a:lstStyle>
            <a:lvl1pPr marL="0" indent="0" algn="ctr">
              <a:buNone/>
              <a:defRPr sz="6000" b="1" i="0">
                <a:solidFill>
                  <a:schemeClr val="accent3"/>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a:t>
            </a:r>
            <a:br>
              <a:rPr lang="en-US" dirty="0"/>
            </a:br>
            <a:r>
              <a:rPr lang="en-US" dirty="0"/>
              <a:t>Master text styles</a:t>
            </a:r>
          </a:p>
        </p:txBody>
      </p:sp>
      <p:sp>
        <p:nvSpPr>
          <p:cNvPr id="26" name="Text Placeholder 24">
            <a:extLst>
              <a:ext uri="{FF2B5EF4-FFF2-40B4-BE49-F238E27FC236}">
                <a16:creationId xmlns:a16="http://schemas.microsoft.com/office/drawing/2014/main" id="{5A718E9E-E620-FDE1-4569-3D338BAB4B8D}"/>
              </a:ext>
            </a:extLst>
          </p:cNvPr>
          <p:cNvSpPr>
            <a:spLocks noGrp="1"/>
          </p:cNvSpPr>
          <p:nvPr userDrawn="1">
            <p:ph type="body" sz="quarter" idx="11"/>
          </p:nvPr>
        </p:nvSpPr>
        <p:spPr>
          <a:xfrm>
            <a:off x="1090686"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sp>
        <p:nvSpPr>
          <p:cNvPr id="27" name="Text Placeholder 24">
            <a:extLst>
              <a:ext uri="{FF2B5EF4-FFF2-40B4-BE49-F238E27FC236}">
                <a16:creationId xmlns:a16="http://schemas.microsoft.com/office/drawing/2014/main" id="{2E681153-1F16-CBF0-C388-F8E2E929CADD}"/>
              </a:ext>
            </a:extLst>
          </p:cNvPr>
          <p:cNvSpPr>
            <a:spLocks noGrp="1"/>
          </p:cNvSpPr>
          <p:nvPr userDrawn="1">
            <p:ph type="body" sz="quarter" idx="12"/>
          </p:nvPr>
        </p:nvSpPr>
        <p:spPr>
          <a:xfrm>
            <a:off x="4855024"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sp>
        <p:nvSpPr>
          <p:cNvPr id="28" name="Text Placeholder 24">
            <a:extLst>
              <a:ext uri="{FF2B5EF4-FFF2-40B4-BE49-F238E27FC236}">
                <a16:creationId xmlns:a16="http://schemas.microsoft.com/office/drawing/2014/main" id="{243EE771-DA5D-BB2E-19ED-D18DE825C82E}"/>
              </a:ext>
            </a:extLst>
          </p:cNvPr>
          <p:cNvSpPr>
            <a:spLocks noGrp="1"/>
          </p:cNvSpPr>
          <p:nvPr>
            <p:ph type="body" sz="quarter" idx="13"/>
          </p:nvPr>
        </p:nvSpPr>
        <p:spPr>
          <a:xfrm>
            <a:off x="8650698" y="3541909"/>
            <a:ext cx="2933290" cy="1486689"/>
          </a:xfrm>
        </p:spPr>
        <p:txBody>
          <a:bodyPr anchor="ctr" anchorCtr="0">
            <a:noAutofit/>
          </a:bodyPr>
          <a:lstStyle>
            <a:lvl1pPr marL="0" indent="0">
              <a:lnSpc>
                <a:spcPct val="100000"/>
              </a:lnSpc>
              <a:buNone/>
              <a:defRPr sz="2100"/>
            </a:lvl1pPr>
            <a:lvl2pPr marL="457200" indent="0">
              <a:buNone/>
              <a:defRPr sz="2100"/>
            </a:lvl2pPr>
            <a:lvl3pPr marL="914400" indent="0">
              <a:buNone/>
              <a:defRPr sz="2100"/>
            </a:lvl3pPr>
            <a:lvl4pPr marL="1371600" indent="0">
              <a:buNone/>
              <a:defRPr sz="2100"/>
            </a:lvl4pPr>
            <a:lvl5pPr marL="1828800" indent="0">
              <a:buNone/>
              <a:defRPr sz="2100"/>
            </a:lvl5pPr>
          </a:lstStyle>
          <a:p>
            <a:pPr lvl="0"/>
            <a:r>
              <a:rPr lang="en-US" dirty="0"/>
              <a:t>Click to edit Master text styles</a:t>
            </a:r>
          </a:p>
        </p:txBody>
      </p:sp>
      <p:grpSp>
        <p:nvGrpSpPr>
          <p:cNvPr id="29" name="Group 28">
            <a:extLst>
              <a:ext uri="{FF2B5EF4-FFF2-40B4-BE49-F238E27FC236}">
                <a16:creationId xmlns:a16="http://schemas.microsoft.com/office/drawing/2014/main" id="{BB62041F-4A11-6686-3A1B-72DCEA54AC5C}"/>
              </a:ext>
            </a:extLst>
          </p:cNvPr>
          <p:cNvGrpSpPr/>
          <p:nvPr userDrawn="1"/>
        </p:nvGrpSpPr>
        <p:grpSpPr>
          <a:xfrm>
            <a:off x="-1" y="0"/>
            <a:ext cx="12192001" cy="192024"/>
            <a:chOff x="-1" y="0"/>
            <a:chExt cx="12192001" cy="192024"/>
          </a:xfrm>
        </p:grpSpPr>
        <p:sp>
          <p:nvSpPr>
            <p:cNvPr id="30" name="Rectangle 29">
              <a:extLst>
                <a:ext uri="{FF2B5EF4-FFF2-40B4-BE49-F238E27FC236}">
                  <a16:creationId xmlns:a16="http://schemas.microsoft.com/office/drawing/2014/main" id="{DB9EE49F-4953-CA25-23A2-2D1A91F2E2CA}"/>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076013EA-0960-BDFE-31CB-2E2987572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116BFD13-FE4B-A87F-74C9-84C91AD1B1D0}"/>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 name="TextBox 2">
            <a:extLst>
              <a:ext uri="{FF2B5EF4-FFF2-40B4-BE49-F238E27FC236}">
                <a16:creationId xmlns:a16="http://schemas.microsoft.com/office/drawing/2014/main" id="{E8333291-380E-ACC2-52D4-4F025D5A2D7A}"/>
              </a:ext>
            </a:extLst>
          </p:cNvPr>
          <p:cNvSpPr txBox="1"/>
          <p:nvPr userDrawn="1"/>
        </p:nvSpPr>
        <p:spPr>
          <a:xfrm>
            <a:off x="549743" y="65354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5" name="Picture 4" descr="A logo for a company&#10;&#10;Description automatically generated">
            <a:extLst>
              <a:ext uri="{FF2B5EF4-FFF2-40B4-BE49-F238E27FC236}">
                <a16:creationId xmlns:a16="http://schemas.microsoft.com/office/drawing/2014/main" id="{F850770C-6576-A647-0153-1C747372AD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574474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4788F1-BCD5-7F83-9938-6DB108114A18}"/>
              </a:ext>
            </a:extLst>
          </p:cNvPr>
          <p:cNvGrpSpPr/>
          <p:nvPr userDrawn="1"/>
        </p:nvGrpSpPr>
        <p:grpSpPr>
          <a:xfrm>
            <a:off x="-1" y="0"/>
            <a:ext cx="12192001" cy="192024"/>
            <a:chOff x="-1" y="0"/>
            <a:chExt cx="12192001" cy="192024"/>
          </a:xfrm>
        </p:grpSpPr>
        <p:sp>
          <p:nvSpPr>
            <p:cNvPr id="6" name="Rectangle 5">
              <a:extLst>
                <a:ext uri="{FF2B5EF4-FFF2-40B4-BE49-F238E27FC236}">
                  <a16:creationId xmlns:a16="http://schemas.microsoft.com/office/drawing/2014/main" id="{4B39FA86-3D4A-B9E9-7B6D-3BADB1E4103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223044F2-7A2E-0084-9623-90800E88E81B}"/>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51298036-0145-7A92-D142-A4B1439E92AE}"/>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 name="TextBox 2">
            <a:extLst>
              <a:ext uri="{FF2B5EF4-FFF2-40B4-BE49-F238E27FC236}">
                <a16:creationId xmlns:a16="http://schemas.microsoft.com/office/drawing/2014/main" id="{D11EF37E-CE0B-C172-BB72-CEBA0D0F64E1}"/>
              </a:ext>
            </a:extLst>
          </p:cNvPr>
          <p:cNvSpPr txBox="1"/>
          <p:nvPr userDrawn="1"/>
        </p:nvSpPr>
        <p:spPr>
          <a:xfrm>
            <a:off x="511643" y="65354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9" name="Picture 8" descr="A logo for a company&#10;&#10;Description automatically generated">
            <a:extLst>
              <a:ext uri="{FF2B5EF4-FFF2-40B4-BE49-F238E27FC236}">
                <a16:creationId xmlns:a16="http://schemas.microsoft.com/office/drawing/2014/main" id="{05DE5676-1F0C-AC19-0339-156D7BB67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742834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4788F1-BCD5-7F83-9938-6DB108114A18}"/>
              </a:ext>
            </a:extLst>
          </p:cNvPr>
          <p:cNvGrpSpPr/>
          <p:nvPr userDrawn="1"/>
        </p:nvGrpSpPr>
        <p:grpSpPr>
          <a:xfrm>
            <a:off x="-1" y="0"/>
            <a:ext cx="12192001" cy="192024"/>
            <a:chOff x="-1" y="0"/>
            <a:chExt cx="12192001" cy="192024"/>
          </a:xfrm>
        </p:grpSpPr>
        <p:sp>
          <p:nvSpPr>
            <p:cNvPr id="6" name="Rectangle 5">
              <a:extLst>
                <a:ext uri="{FF2B5EF4-FFF2-40B4-BE49-F238E27FC236}">
                  <a16:creationId xmlns:a16="http://schemas.microsoft.com/office/drawing/2014/main" id="{4B39FA86-3D4A-B9E9-7B6D-3BADB1E41034}"/>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223044F2-7A2E-0084-9623-90800E88E81B}"/>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51298036-0145-7A92-D142-A4B1439E92AE}"/>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 name="Picture Placeholder 10">
            <a:extLst>
              <a:ext uri="{FF2B5EF4-FFF2-40B4-BE49-F238E27FC236}">
                <a16:creationId xmlns:a16="http://schemas.microsoft.com/office/drawing/2014/main" id="{0FDB1CFC-4530-0C78-C439-12873A379416}"/>
              </a:ext>
            </a:extLst>
          </p:cNvPr>
          <p:cNvSpPr>
            <a:spLocks noGrp="1"/>
          </p:cNvSpPr>
          <p:nvPr>
            <p:ph type="pic" sz="quarter" idx="13"/>
          </p:nvPr>
        </p:nvSpPr>
        <p:spPr>
          <a:xfrm>
            <a:off x="9223274" y="4103352"/>
            <a:ext cx="2560320" cy="1828800"/>
          </a:xfrm>
        </p:spPr>
        <p:txBody>
          <a:bodyPr>
            <a:normAutofit/>
          </a:bodyPr>
          <a:lstStyle>
            <a:lvl1pPr algn="ctr">
              <a:defRPr sz="2800"/>
            </a:lvl1pPr>
          </a:lstStyle>
          <a:p>
            <a:endParaRPr lang="en-US" dirty="0"/>
          </a:p>
        </p:txBody>
      </p:sp>
      <p:sp>
        <p:nvSpPr>
          <p:cNvPr id="3" name="Picture Placeholder 10">
            <a:extLst>
              <a:ext uri="{FF2B5EF4-FFF2-40B4-BE49-F238E27FC236}">
                <a16:creationId xmlns:a16="http://schemas.microsoft.com/office/drawing/2014/main" id="{5D295CD6-07A4-A984-43DB-14C92630A57E}"/>
              </a:ext>
            </a:extLst>
          </p:cNvPr>
          <p:cNvSpPr>
            <a:spLocks noGrp="1"/>
          </p:cNvSpPr>
          <p:nvPr>
            <p:ph type="pic" sz="quarter" idx="12"/>
          </p:nvPr>
        </p:nvSpPr>
        <p:spPr>
          <a:xfrm>
            <a:off x="9223274" y="655881"/>
            <a:ext cx="2560320" cy="3291840"/>
          </a:xfrm>
        </p:spPr>
        <p:txBody>
          <a:bodyPr>
            <a:normAutofit/>
          </a:bodyPr>
          <a:lstStyle>
            <a:lvl1pPr algn="ctr">
              <a:defRPr sz="2800"/>
            </a:lvl1pPr>
          </a:lstStyle>
          <a:p>
            <a:endParaRPr lang="en-US" dirty="0"/>
          </a:p>
        </p:txBody>
      </p:sp>
      <p:sp>
        <p:nvSpPr>
          <p:cNvPr id="4" name="Picture Placeholder 10">
            <a:extLst>
              <a:ext uri="{FF2B5EF4-FFF2-40B4-BE49-F238E27FC236}">
                <a16:creationId xmlns:a16="http://schemas.microsoft.com/office/drawing/2014/main" id="{8E15E8D3-290E-24E3-747E-2746E9FCECD2}"/>
              </a:ext>
            </a:extLst>
          </p:cNvPr>
          <p:cNvSpPr>
            <a:spLocks noGrp="1"/>
          </p:cNvSpPr>
          <p:nvPr>
            <p:ph type="pic" sz="quarter" idx="11"/>
          </p:nvPr>
        </p:nvSpPr>
        <p:spPr>
          <a:xfrm>
            <a:off x="6510488" y="2640312"/>
            <a:ext cx="2560320" cy="3291840"/>
          </a:xfrm>
        </p:spPr>
        <p:txBody>
          <a:bodyPr>
            <a:normAutofit/>
          </a:bodyPr>
          <a:lstStyle>
            <a:lvl1pPr algn="ctr">
              <a:defRPr sz="2800"/>
            </a:lvl1pPr>
          </a:lstStyle>
          <a:p>
            <a:endParaRPr lang="en-US" dirty="0"/>
          </a:p>
        </p:txBody>
      </p:sp>
      <p:sp>
        <p:nvSpPr>
          <p:cNvPr id="12" name="Picture Placeholder 10">
            <a:extLst>
              <a:ext uri="{FF2B5EF4-FFF2-40B4-BE49-F238E27FC236}">
                <a16:creationId xmlns:a16="http://schemas.microsoft.com/office/drawing/2014/main" id="{E1DEE041-8560-8B29-30F1-4B15C3BFFD74}"/>
              </a:ext>
            </a:extLst>
          </p:cNvPr>
          <p:cNvSpPr>
            <a:spLocks noGrp="1"/>
          </p:cNvSpPr>
          <p:nvPr>
            <p:ph type="pic" sz="quarter" idx="10"/>
          </p:nvPr>
        </p:nvSpPr>
        <p:spPr>
          <a:xfrm>
            <a:off x="6510488" y="655880"/>
            <a:ext cx="2560320" cy="1828800"/>
          </a:xfrm>
        </p:spPr>
        <p:txBody>
          <a:bodyPr>
            <a:normAutofit/>
          </a:bodyPr>
          <a:lstStyle>
            <a:lvl1pPr algn="ctr">
              <a:defRPr sz="2800"/>
            </a:lvl1pPr>
          </a:lstStyle>
          <a:p>
            <a:endParaRPr lang="en-US" dirty="0"/>
          </a:p>
        </p:txBody>
      </p:sp>
      <p:sp>
        <p:nvSpPr>
          <p:cNvPr id="15" name="TextBox 14">
            <a:extLst>
              <a:ext uri="{FF2B5EF4-FFF2-40B4-BE49-F238E27FC236}">
                <a16:creationId xmlns:a16="http://schemas.microsoft.com/office/drawing/2014/main" id="{E5018EA5-DC6F-2C1C-E1A8-2A98FA5233A8}"/>
              </a:ext>
            </a:extLst>
          </p:cNvPr>
          <p:cNvSpPr txBox="1"/>
          <p:nvPr userDrawn="1"/>
        </p:nvSpPr>
        <p:spPr>
          <a:xfrm>
            <a:off x="537043" y="65227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9" name="Picture 8" descr="A logo for a company&#10;&#10;Description automatically generated">
            <a:extLst>
              <a:ext uri="{FF2B5EF4-FFF2-40B4-BE49-F238E27FC236}">
                <a16:creationId xmlns:a16="http://schemas.microsoft.com/office/drawing/2014/main" id="{85BB8F30-C983-44CE-1293-191490F23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949928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FE04-9D6F-BD25-7644-1A2A70ED86F5}"/>
              </a:ext>
            </a:extLst>
          </p:cNvPr>
          <p:cNvSpPr>
            <a:spLocks noGrp="1"/>
          </p:cNvSpPr>
          <p:nvPr>
            <p:ph type="title"/>
          </p:nvPr>
        </p:nvSpPr>
        <p:spPr>
          <a:xfrm>
            <a:off x="839788" y="987425"/>
            <a:ext cx="3932237" cy="1432714"/>
          </a:xfrm>
        </p:spPr>
        <p:txBody>
          <a:bodyPr anchor="t" anchorCtr="0"/>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C72E184-7CF8-B95B-DD6C-B33847C6C468}"/>
              </a:ext>
            </a:extLst>
          </p:cNvPr>
          <p:cNvSpPr>
            <a:spLocks noGrp="1"/>
          </p:cNvSpPr>
          <p:nvPr>
            <p:ph type="body" sz="half" idx="2"/>
          </p:nvPr>
        </p:nvSpPr>
        <p:spPr>
          <a:xfrm>
            <a:off x="839788" y="2719448"/>
            <a:ext cx="3932237" cy="3149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7">
            <a:extLst>
              <a:ext uri="{FF2B5EF4-FFF2-40B4-BE49-F238E27FC236}">
                <a16:creationId xmlns:a16="http://schemas.microsoft.com/office/drawing/2014/main" id="{4BE238F6-C1FB-559B-A72D-A9A9481B04B2}"/>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67B90753-3A98-06E2-0FBD-C0C278E4A11C}"/>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DBBD23BF-C2B7-63E5-2B2A-2B7096FF5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C75E5641-EBA8-0802-B4F0-D61E64E1B7BA}"/>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13" name="Straight Connector 12">
            <a:extLst>
              <a:ext uri="{FF2B5EF4-FFF2-40B4-BE49-F238E27FC236}">
                <a16:creationId xmlns:a16="http://schemas.microsoft.com/office/drawing/2014/main" id="{3082BB90-7A7A-5798-D3D8-58EB08ADAAB2}"/>
              </a:ext>
            </a:extLst>
          </p:cNvPr>
          <p:cNvCxnSpPr>
            <a:cxnSpLocks/>
          </p:cNvCxnSpPr>
          <p:nvPr userDrawn="1"/>
        </p:nvCxnSpPr>
        <p:spPr>
          <a:xfrm>
            <a:off x="838200" y="2420141"/>
            <a:ext cx="3932237"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D19B79EC-68AF-2C2A-D7FE-2D2030BAA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8F2E2580-F8E0-A581-36B3-D9C886F6B684}"/>
              </a:ext>
            </a:extLst>
          </p:cNvPr>
          <p:cNvSpPr txBox="1"/>
          <p:nvPr userDrawn="1"/>
        </p:nvSpPr>
        <p:spPr>
          <a:xfrm>
            <a:off x="524343" y="65608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3" name="Picture 2" descr="A logo for a company&#10;&#10;Description automatically generated">
            <a:extLst>
              <a:ext uri="{FF2B5EF4-FFF2-40B4-BE49-F238E27FC236}">
                <a16:creationId xmlns:a16="http://schemas.microsoft.com/office/drawing/2014/main" id="{AFB810A7-CEA2-263A-DDF1-5449108356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322769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FE04-9D6F-BD25-7644-1A2A70ED86F5}"/>
              </a:ext>
            </a:extLst>
          </p:cNvPr>
          <p:cNvSpPr>
            <a:spLocks noGrp="1"/>
          </p:cNvSpPr>
          <p:nvPr>
            <p:ph type="title"/>
          </p:nvPr>
        </p:nvSpPr>
        <p:spPr>
          <a:xfrm>
            <a:off x="839788" y="987425"/>
            <a:ext cx="3932237" cy="1432714"/>
          </a:xfrm>
        </p:spPr>
        <p:txBody>
          <a:bodyPr anchor="t" anchorCtr="0"/>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3EBF65F9-DB59-A1F1-E0CF-62D95AE47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72E184-7CF8-B95B-DD6C-B33847C6C468}"/>
              </a:ext>
            </a:extLst>
          </p:cNvPr>
          <p:cNvSpPr>
            <a:spLocks noGrp="1"/>
          </p:cNvSpPr>
          <p:nvPr>
            <p:ph type="body" sz="half" idx="2"/>
          </p:nvPr>
        </p:nvSpPr>
        <p:spPr>
          <a:xfrm>
            <a:off x="839788" y="2719448"/>
            <a:ext cx="3932237" cy="3149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7">
            <a:extLst>
              <a:ext uri="{FF2B5EF4-FFF2-40B4-BE49-F238E27FC236}">
                <a16:creationId xmlns:a16="http://schemas.microsoft.com/office/drawing/2014/main" id="{4BE238F6-C1FB-559B-A72D-A9A9481B04B2}"/>
              </a:ext>
            </a:extLst>
          </p:cNvPr>
          <p:cNvGrpSpPr/>
          <p:nvPr userDrawn="1"/>
        </p:nvGrpSpPr>
        <p:grpSpPr>
          <a:xfrm>
            <a:off x="-1" y="0"/>
            <a:ext cx="12192001" cy="192024"/>
            <a:chOff x="-1" y="0"/>
            <a:chExt cx="12192001" cy="192024"/>
          </a:xfrm>
        </p:grpSpPr>
        <p:sp>
          <p:nvSpPr>
            <p:cNvPr id="9" name="Rectangle 8">
              <a:extLst>
                <a:ext uri="{FF2B5EF4-FFF2-40B4-BE49-F238E27FC236}">
                  <a16:creationId xmlns:a16="http://schemas.microsoft.com/office/drawing/2014/main" id="{67B90753-3A98-06E2-0FBD-C0C278E4A11C}"/>
                </a:ext>
              </a:extLst>
            </p:cNvPr>
            <p:cNvSpPr/>
            <p:nvPr userDrawn="1"/>
          </p:nvSpPr>
          <p:spPr>
            <a:xfrm>
              <a:off x="-1" y="0"/>
              <a:ext cx="4059936" cy="1920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DBBD23BF-C2B7-63E5-2B2A-2B7096FF5092}"/>
                </a:ext>
              </a:extLst>
            </p:cNvPr>
            <p:cNvSpPr/>
            <p:nvPr/>
          </p:nvSpPr>
          <p:spPr>
            <a:xfrm>
              <a:off x="4059936" y="0"/>
              <a:ext cx="4069080" cy="1920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C75E5641-EBA8-0802-B4F0-D61E64E1B7BA}"/>
                </a:ext>
              </a:extLst>
            </p:cNvPr>
            <p:cNvSpPr/>
            <p:nvPr/>
          </p:nvSpPr>
          <p:spPr>
            <a:xfrm>
              <a:off x="8132064" y="0"/>
              <a:ext cx="4059936" cy="1920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13" name="Straight Connector 12">
            <a:extLst>
              <a:ext uri="{FF2B5EF4-FFF2-40B4-BE49-F238E27FC236}">
                <a16:creationId xmlns:a16="http://schemas.microsoft.com/office/drawing/2014/main" id="{3082BB90-7A7A-5798-D3D8-58EB08ADAAB2}"/>
              </a:ext>
            </a:extLst>
          </p:cNvPr>
          <p:cNvCxnSpPr>
            <a:cxnSpLocks/>
          </p:cNvCxnSpPr>
          <p:nvPr userDrawn="1"/>
        </p:nvCxnSpPr>
        <p:spPr>
          <a:xfrm>
            <a:off x="838200" y="2420141"/>
            <a:ext cx="3932237"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87517B4-830E-D165-457B-1DF204A5483A}"/>
              </a:ext>
            </a:extLst>
          </p:cNvPr>
          <p:cNvSpPr txBox="1"/>
          <p:nvPr userDrawn="1"/>
        </p:nvSpPr>
        <p:spPr>
          <a:xfrm>
            <a:off x="537043" y="65608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5" name="Picture 4" descr="A logo for a company&#10;&#10;Description automatically generated">
            <a:extLst>
              <a:ext uri="{FF2B5EF4-FFF2-40B4-BE49-F238E27FC236}">
                <a16:creationId xmlns:a16="http://schemas.microsoft.com/office/drawing/2014/main" id="{C53DF860-EF81-D99B-F4D1-BEE25AEBED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54380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Opening Slide w/da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0E6977-9B58-BC68-C0B9-968FD563608E}"/>
              </a:ext>
            </a:extLst>
          </p:cNvPr>
          <p:cNvSpPr/>
          <p:nvPr userDrawn="1"/>
        </p:nvSpPr>
        <p:spPr>
          <a:xfrm>
            <a:off x="0" y="4956048"/>
            <a:ext cx="12192000" cy="1901952"/>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itle 1">
            <a:extLst>
              <a:ext uri="{FF2B5EF4-FFF2-40B4-BE49-F238E27FC236}">
                <a16:creationId xmlns:a16="http://schemas.microsoft.com/office/drawing/2014/main" id="{6264A169-0897-89D9-0405-8B38EFBD6080}"/>
              </a:ext>
            </a:extLst>
          </p:cNvPr>
          <p:cNvSpPr>
            <a:spLocks noGrp="1"/>
          </p:cNvSpPr>
          <p:nvPr>
            <p:ph type="title"/>
          </p:nvPr>
        </p:nvSpPr>
        <p:spPr>
          <a:xfrm>
            <a:off x="274319" y="5202936"/>
            <a:ext cx="10814227" cy="563231"/>
          </a:xfrm>
        </p:spPr>
        <p:txBody>
          <a:bodyPr wrap="square">
            <a:spAutoFit/>
          </a:bodyPr>
          <a:lstStyle>
            <a:lvl1pPr>
              <a:defRPr sz="34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213670FA-58A0-C7C0-2A21-5BC11350F281}"/>
              </a:ext>
            </a:extLst>
          </p:cNvPr>
          <p:cNvSpPr/>
          <p:nvPr userDrawn="1"/>
        </p:nvSpPr>
        <p:spPr>
          <a:xfrm>
            <a:off x="0" y="0"/>
            <a:ext cx="12192000" cy="192024"/>
          </a:xfrm>
          <a:prstGeom prst="rect">
            <a:avLst/>
          </a:prstGeom>
          <a:solidFill>
            <a:schemeClr val="accent3">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2" name="Text Placeholder 24">
            <a:extLst>
              <a:ext uri="{FF2B5EF4-FFF2-40B4-BE49-F238E27FC236}">
                <a16:creationId xmlns:a16="http://schemas.microsoft.com/office/drawing/2014/main" id="{30C8033F-B96A-B653-DF9A-6D2EBCF0C116}"/>
              </a:ext>
            </a:extLst>
          </p:cNvPr>
          <p:cNvSpPr>
            <a:spLocks noGrp="1"/>
          </p:cNvSpPr>
          <p:nvPr>
            <p:ph type="body" sz="quarter" idx="10" hasCustomPrompt="1"/>
          </p:nvPr>
        </p:nvSpPr>
        <p:spPr>
          <a:xfrm>
            <a:off x="274320" y="5761932"/>
            <a:ext cx="10814226" cy="369332"/>
          </a:xfrm>
        </p:spPr>
        <p:txBody>
          <a:bodyPr>
            <a:noAutofit/>
          </a:bodyPr>
          <a:lstStyle>
            <a:lvl1pPr marL="0" indent="0">
              <a:buFontTx/>
              <a:buNone/>
              <a:defRPr sz="2400">
                <a:ln>
                  <a:noFill/>
                </a:ln>
                <a:solidFill>
                  <a:schemeClr val="bg1"/>
                </a:solidFill>
              </a:defRPr>
            </a:lvl1pPr>
            <a:lvl2pPr marL="457200" indent="0">
              <a:buFontTx/>
              <a:buNone/>
              <a:defRPr sz="1800">
                <a:ln>
                  <a:noFill/>
                </a:ln>
                <a:solidFill>
                  <a:schemeClr val="bg1"/>
                </a:solidFill>
              </a:defRPr>
            </a:lvl2pPr>
            <a:lvl3pPr marL="914400" indent="0">
              <a:buFontTx/>
              <a:buNone/>
              <a:defRPr sz="1800">
                <a:ln>
                  <a:noFill/>
                </a:ln>
                <a:solidFill>
                  <a:schemeClr val="bg1"/>
                </a:solidFill>
              </a:defRPr>
            </a:lvl3pPr>
            <a:lvl4pPr marL="1371600" indent="0">
              <a:buFontTx/>
              <a:buNone/>
              <a:defRPr sz="1800">
                <a:ln>
                  <a:noFill/>
                </a:ln>
                <a:solidFill>
                  <a:schemeClr val="bg1"/>
                </a:solidFill>
              </a:defRPr>
            </a:lvl4pPr>
            <a:lvl5pPr marL="1828800" indent="0">
              <a:buFontTx/>
              <a:buNone/>
              <a:defRPr sz="1800">
                <a:ln>
                  <a:noFill/>
                </a:ln>
                <a:solidFill>
                  <a:schemeClr val="bg1"/>
                </a:solidFill>
              </a:defRPr>
            </a:lvl5pPr>
          </a:lstStyle>
          <a:p>
            <a:pPr lvl="0"/>
            <a:r>
              <a:rPr lang="en-US" dirty="0"/>
              <a:t>Click to edit master text styles</a:t>
            </a:r>
          </a:p>
        </p:txBody>
      </p:sp>
      <p:sp>
        <p:nvSpPr>
          <p:cNvPr id="4" name="Title 1">
            <a:extLst>
              <a:ext uri="{FF2B5EF4-FFF2-40B4-BE49-F238E27FC236}">
                <a16:creationId xmlns:a16="http://schemas.microsoft.com/office/drawing/2014/main" id="{29C894FB-AC00-033C-C233-7C40C8AA44F7}"/>
              </a:ext>
            </a:extLst>
          </p:cNvPr>
          <p:cNvSpPr txBox="1">
            <a:spLocks/>
          </p:cNvSpPr>
          <p:nvPr userDrawn="1"/>
        </p:nvSpPr>
        <p:spPr>
          <a:xfrm>
            <a:off x="274320" y="6260144"/>
            <a:ext cx="10515600" cy="3139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3600" b="1" i="0" kern="1200">
                <a:solidFill>
                  <a:schemeClr val="bg1"/>
                </a:solidFill>
                <a:latin typeface="Alexandria Black" pitchFamily="2" charset="-78"/>
                <a:ea typeface="+mj-ea"/>
                <a:cs typeface="+mj-cs"/>
              </a:defRPr>
            </a:lvl1pPr>
          </a:lstStyle>
          <a:p>
            <a:r>
              <a:rPr lang="en-US" sz="1600" b="0" i="1" dirty="0">
                <a:effectLst/>
                <a:latin typeface="Arial" panose="020B0604020202020204" pitchFamily="34" charset="0"/>
              </a:rPr>
              <a:t>Because every patient deserves </a:t>
            </a:r>
            <a:r>
              <a:rPr lang="en-US" sz="1600" b="0" i="1" dirty="0">
                <a:latin typeface="Arial" panose="020B0604020202020204" pitchFamily="34" charset="0"/>
              </a:rPr>
              <a:t>e</a:t>
            </a:r>
            <a:r>
              <a:rPr lang="en-US" sz="1600" b="0" i="1" dirty="0">
                <a:effectLst/>
                <a:latin typeface="Arial" panose="020B0604020202020204" pitchFamily="34" charset="0"/>
              </a:rPr>
              <a:t>xemplary </a:t>
            </a:r>
            <a:r>
              <a:rPr lang="en-US" sz="1600" b="0" i="1" dirty="0">
                <a:latin typeface="Arial" panose="020B0604020202020204" pitchFamily="34" charset="0"/>
              </a:rPr>
              <a:t>c</a:t>
            </a:r>
            <a:r>
              <a:rPr lang="en-US" sz="1600" b="0" i="1" dirty="0">
                <a:effectLst/>
                <a:latin typeface="Arial" panose="020B0604020202020204" pitchFamily="34" charset="0"/>
              </a:rPr>
              <a:t>are.</a:t>
            </a:r>
          </a:p>
        </p:txBody>
      </p:sp>
      <p:pic>
        <p:nvPicPr>
          <p:cNvPr id="2" name="Picture 1">
            <a:extLst>
              <a:ext uri="{FF2B5EF4-FFF2-40B4-BE49-F238E27FC236}">
                <a16:creationId xmlns:a16="http://schemas.microsoft.com/office/drawing/2014/main" id="{F34123FF-B596-D871-2C20-93E67B9EF7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882924" y="5665552"/>
            <a:ext cx="3069229" cy="1278845"/>
          </a:xfrm>
          <a:prstGeom prst="rect">
            <a:avLst/>
          </a:prstGeom>
        </p:spPr>
      </p:pic>
    </p:spTree>
    <p:extLst>
      <p:ext uri="{BB962C8B-B14F-4D97-AF65-F5344CB8AC3E}">
        <p14:creationId xmlns:p14="http://schemas.microsoft.com/office/powerpoint/2010/main" val="247658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52FC3D-6EB3-C412-7F16-DC8AB13C13F3}"/>
              </a:ext>
            </a:extLst>
          </p:cNvPr>
          <p:cNvSpPr>
            <a:spLocks noGrp="1"/>
          </p:cNvSpPr>
          <p:nvPr>
            <p:ph type="title"/>
          </p:nvPr>
        </p:nvSpPr>
        <p:spPr>
          <a:xfrm>
            <a:off x="838200" y="420624"/>
            <a:ext cx="10515600" cy="590931"/>
          </a:xfrm>
        </p:spPr>
        <p:txBody>
          <a:bodyPr>
            <a:spAutoFit/>
          </a:bodyPr>
          <a:lstStyle>
            <a:lvl1pPr>
              <a:defRPr sz="3600" b="0"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489EC6E-F424-B40B-4D6A-79C05AF9DE5E}"/>
              </a:ext>
            </a:extLst>
          </p:cNvPr>
          <p:cNvSpPr>
            <a:spLocks noGrp="1"/>
          </p:cNvSpPr>
          <p:nvPr>
            <p:ph idx="1"/>
          </p:nvPr>
        </p:nvSpPr>
        <p:spPr>
          <a:xfrm>
            <a:off x="838200" y="1371600"/>
            <a:ext cx="10515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BAD56E5-0423-8A65-325B-1DC0ADEB5CA2}"/>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34C823A6-65B9-91B4-DF8F-32C1ACD305BD}"/>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341CDC6-6CBF-1CAC-FF6F-389DCCD23F82}"/>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108EDAA5-77AC-8673-1BB1-0C70AD334ECF}"/>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F32883F3-1D31-8646-6DDA-C3778C640F90}"/>
              </a:ext>
            </a:extLst>
          </p:cNvPr>
          <p:cNvCxnSpPr/>
          <p:nvPr userDrawn="1"/>
        </p:nvCxnSpPr>
        <p:spPr>
          <a:xfrm>
            <a:off x="838200" y="1005840"/>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6C76342-0DDD-C135-BC0A-50787DE41D26}"/>
              </a:ext>
            </a:extLst>
          </p:cNvPr>
          <p:cNvSpPr txBox="1"/>
          <p:nvPr userDrawn="1"/>
        </p:nvSpPr>
        <p:spPr>
          <a:xfrm>
            <a:off x="562443" y="65608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4" name="Picture 3" descr="A logo for a company&#10;&#10;Description automatically generated">
            <a:extLst>
              <a:ext uri="{FF2B5EF4-FFF2-40B4-BE49-F238E27FC236}">
                <a16:creationId xmlns:a16="http://schemas.microsoft.com/office/drawing/2014/main" id="{EFF3E3A9-DA42-1733-6EA7-38AE86AAD1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4500" y="6165795"/>
            <a:ext cx="2400300" cy="688975"/>
          </a:xfrm>
          <a:prstGeom prst="rect">
            <a:avLst/>
          </a:prstGeom>
        </p:spPr>
      </p:pic>
    </p:spTree>
    <p:extLst>
      <p:ext uri="{BB962C8B-B14F-4D97-AF65-F5344CB8AC3E}">
        <p14:creationId xmlns:p14="http://schemas.microsoft.com/office/powerpoint/2010/main" val="202983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5A397A-1AFD-09C6-24D6-4AB44F1704A1}"/>
              </a:ext>
            </a:extLst>
          </p:cNvPr>
          <p:cNvSpPr>
            <a:spLocks noGrp="1"/>
          </p:cNvSpPr>
          <p:nvPr>
            <p:ph type="title" hasCustomPrompt="1"/>
          </p:nvPr>
        </p:nvSpPr>
        <p:spPr>
          <a:xfrm>
            <a:off x="838200" y="420624"/>
            <a:ext cx="10515600" cy="1089529"/>
          </a:xfrm>
        </p:spPr>
        <p:txBody>
          <a:bodyPr>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7" name="Content Placeholder 2">
            <a:extLst>
              <a:ext uri="{FF2B5EF4-FFF2-40B4-BE49-F238E27FC236}">
                <a16:creationId xmlns:a16="http://schemas.microsoft.com/office/drawing/2014/main" id="{153C25E3-C036-5391-E78E-1C4A8C75371C}"/>
              </a:ext>
            </a:extLst>
          </p:cNvPr>
          <p:cNvSpPr>
            <a:spLocks noGrp="1"/>
          </p:cNvSpPr>
          <p:nvPr>
            <p:ph idx="1"/>
          </p:nvPr>
        </p:nvSpPr>
        <p:spPr>
          <a:xfrm>
            <a:off x="838200" y="1922705"/>
            <a:ext cx="10515600" cy="3995495"/>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07FDB40-74BD-3828-8754-07FB66652969}"/>
              </a:ext>
            </a:extLst>
          </p:cNvPr>
          <p:cNvGrpSpPr/>
          <p:nvPr userDrawn="1"/>
        </p:nvGrpSpPr>
        <p:grpSpPr>
          <a:xfrm>
            <a:off x="0" y="0"/>
            <a:ext cx="192024" cy="6858000"/>
            <a:chOff x="0" y="0"/>
            <a:chExt cx="192024" cy="6858000"/>
          </a:xfrm>
        </p:grpSpPr>
        <p:sp>
          <p:nvSpPr>
            <p:cNvPr id="9" name="Rectangle 8">
              <a:extLst>
                <a:ext uri="{FF2B5EF4-FFF2-40B4-BE49-F238E27FC236}">
                  <a16:creationId xmlns:a16="http://schemas.microsoft.com/office/drawing/2014/main" id="{EA7FAD68-4C6A-F023-B736-C0E0D2FAE238}"/>
                </a:ext>
              </a:extLst>
            </p:cNvPr>
            <p:cNvSpPr/>
            <p:nvPr userDrawn="1"/>
          </p:nvSpPr>
          <p:spPr>
            <a:xfrm>
              <a:off x="0"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Rectangle 9">
              <a:extLst>
                <a:ext uri="{FF2B5EF4-FFF2-40B4-BE49-F238E27FC236}">
                  <a16:creationId xmlns:a16="http://schemas.microsoft.com/office/drawing/2014/main" id="{8E4FB7B1-CAB5-4F7C-0864-E0A55407ADC8}"/>
                </a:ext>
              </a:extLst>
            </p:cNvPr>
            <p:cNvSpPr/>
            <p:nvPr userDrawn="1"/>
          </p:nvSpPr>
          <p:spPr>
            <a:xfrm>
              <a:off x="0"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1" name="Rectangle 10">
              <a:extLst>
                <a:ext uri="{FF2B5EF4-FFF2-40B4-BE49-F238E27FC236}">
                  <a16:creationId xmlns:a16="http://schemas.microsoft.com/office/drawing/2014/main" id="{88BC888C-4627-F752-AC57-7BA46CAA356C}"/>
                </a:ext>
              </a:extLst>
            </p:cNvPr>
            <p:cNvSpPr/>
            <p:nvPr userDrawn="1"/>
          </p:nvSpPr>
          <p:spPr>
            <a:xfrm>
              <a:off x="0"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grpSp>
      <p:cxnSp>
        <p:nvCxnSpPr>
          <p:cNvPr id="12" name="Straight Connector 11">
            <a:extLst>
              <a:ext uri="{FF2B5EF4-FFF2-40B4-BE49-F238E27FC236}">
                <a16:creationId xmlns:a16="http://schemas.microsoft.com/office/drawing/2014/main" id="{D7BE796F-CF5F-7E3A-19B1-406F2CF5A50E}"/>
              </a:ext>
            </a:extLst>
          </p:cNvPr>
          <p:cNvCxnSpPr/>
          <p:nvPr userDrawn="1"/>
        </p:nvCxnSpPr>
        <p:spPr>
          <a:xfrm>
            <a:off x="838200" y="1500702"/>
            <a:ext cx="1051560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A8F6AB-FBD4-E979-0973-24220D305D01}"/>
              </a:ext>
            </a:extLst>
          </p:cNvPr>
          <p:cNvSpPr txBox="1"/>
          <p:nvPr userDrawn="1"/>
        </p:nvSpPr>
        <p:spPr>
          <a:xfrm>
            <a:off x="587191" y="6570805"/>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3" name="Picture 2" descr="A logo for a company&#10;&#10;Description automatically generated">
            <a:extLst>
              <a:ext uri="{FF2B5EF4-FFF2-40B4-BE49-F238E27FC236}">
                <a16:creationId xmlns:a16="http://schemas.microsoft.com/office/drawing/2014/main" id="{1E4938DC-B985-FF71-4DF2-40E21445F9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156324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Lef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F9762D9E-03B9-DF81-3ED5-0FBC2B71AD47}"/>
              </a:ext>
            </a:extLst>
          </p:cNvPr>
          <p:cNvSpPr>
            <a:spLocks noGrp="1"/>
          </p:cNvSpPr>
          <p:nvPr>
            <p:ph type="pic" sz="quarter" idx="10"/>
          </p:nvPr>
        </p:nvSpPr>
        <p:spPr>
          <a:xfrm>
            <a:off x="192024" y="0"/>
            <a:ext cx="2974694" cy="6858000"/>
          </a:xfrm>
        </p:spPr>
        <p:txBody>
          <a:bodyPr/>
          <a:lstStyle/>
          <a:p>
            <a:endParaRPr lang="en-US"/>
          </a:p>
        </p:txBody>
      </p:sp>
      <p:sp>
        <p:nvSpPr>
          <p:cNvPr id="7" name="Title 1">
            <a:extLst>
              <a:ext uri="{FF2B5EF4-FFF2-40B4-BE49-F238E27FC236}">
                <a16:creationId xmlns:a16="http://schemas.microsoft.com/office/drawing/2014/main" id="{DF5E2697-90BD-714A-A129-AA7421186686}"/>
              </a:ext>
            </a:extLst>
          </p:cNvPr>
          <p:cNvSpPr>
            <a:spLocks noGrp="1"/>
          </p:cNvSpPr>
          <p:nvPr>
            <p:ph type="title"/>
          </p:nvPr>
        </p:nvSpPr>
        <p:spPr>
          <a:xfrm>
            <a:off x="3808070" y="448860"/>
            <a:ext cx="7545729" cy="535531"/>
          </a:xfrm>
        </p:spPr>
        <p:txBody>
          <a:bodyPr wrap="square">
            <a:spAutoFit/>
          </a:bodyPr>
          <a:lstStyle>
            <a:lvl1pPr>
              <a:defRPr sz="32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F4FD8EA9-6D48-69F5-8E42-0AACA9ED586F}"/>
              </a:ext>
            </a:extLst>
          </p:cNvPr>
          <p:cNvSpPr>
            <a:spLocks noGrp="1"/>
          </p:cNvSpPr>
          <p:nvPr>
            <p:ph idx="1"/>
          </p:nvPr>
        </p:nvSpPr>
        <p:spPr>
          <a:xfrm>
            <a:off x="3808068" y="1371600"/>
            <a:ext cx="754573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034324CC-616A-6EB8-6C32-661C7894CEEE}"/>
              </a:ext>
            </a:extLst>
          </p:cNvPr>
          <p:cNvCxnSpPr>
            <a:cxnSpLocks/>
          </p:cNvCxnSpPr>
          <p:nvPr userDrawn="1"/>
        </p:nvCxnSpPr>
        <p:spPr>
          <a:xfrm>
            <a:off x="3808070" y="1005840"/>
            <a:ext cx="754573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A961535-C5DC-D92C-CF07-05107E6F73B4}"/>
              </a:ext>
            </a:extLst>
          </p:cNvPr>
          <p:cNvGrpSpPr/>
          <p:nvPr userDrawn="1"/>
        </p:nvGrpSpPr>
        <p:grpSpPr>
          <a:xfrm>
            <a:off x="0" y="12378"/>
            <a:ext cx="192024" cy="6858000"/>
            <a:chOff x="2974694" y="0"/>
            <a:chExt cx="192024" cy="6858000"/>
          </a:xfrm>
        </p:grpSpPr>
        <p:sp>
          <p:nvSpPr>
            <p:cNvPr id="14" name="Rectangle 13">
              <a:extLst>
                <a:ext uri="{FF2B5EF4-FFF2-40B4-BE49-F238E27FC236}">
                  <a16:creationId xmlns:a16="http://schemas.microsoft.com/office/drawing/2014/main" id="{5619B8D7-6DCC-F24C-645F-2D13862E68FA}"/>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9816BE0C-A0FD-0D11-4C2E-28D658BE7FE6}"/>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4A1E7628-A58F-8A4A-CA89-4FEB7105B8EC}"/>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 name="TextBox 2">
            <a:extLst>
              <a:ext uri="{FF2B5EF4-FFF2-40B4-BE49-F238E27FC236}">
                <a16:creationId xmlns:a16="http://schemas.microsoft.com/office/drawing/2014/main" id="{34F0AD91-D454-DBDF-1F29-F775FA299CD2}"/>
              </a:ext>
            </a:extLst>
          </p:cNvPr>
          <p:cNvSpPr txBox="1"/>
          <p:nvPr userDrawn="1"/>
        </p:nvSpPr>
        <p:spPr>
          <a:xfrm>
            <a:off x="3456757" y="65608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4" name="Picture 3" descr="A logo for a company&#10;&#10;Description automatically generated">
            <a:extLst>
              <a:ext uri="{FF2B5EF4-FFF2-40B4-BE49-F238E27FC236}">
                <a16:creationId xmlns:a16="http://schemas.microsoft.com/office/drawing/2014/main" id="{107376BF-DB6B-E0FF-71C1-735E2D5E84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9964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ef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F9762D9E-03B9-DF81-3ED5-0FBC2B71AD47}"/>
              </a:ext>
            </a:extLst>
          </p:cNvPr>
          <p:cNvSpPr>
            <a:spLocks noGrp="1"/>
          </p:cNvSpPr>
          <p:nvPr>
            <p:ph type="pic" sz="quarter" idx="10"/>
          </p:nvPr>
        </p:nvSpPr>
        <p:spPr>
          <a:xfrm>
            <a:off x="192024" y="0"/>
            <a:ext cx="2974694" cy="6858000"/>
          </a:xfrm>
        </p:spPr>
        <p:txBody>
          <a:bodyPr/>
          <a:lstStyle/>
          <a:p>
            <a:endParaRPr lang="en-US"/>
          </a:p>
        </p:txBody>
      </p:sp>
      <p:sp>
        <p:nvSpPr>
          <p:cNvPr id="2" name="Title 1">
            <a:extLst>
              <a:ext uri="{FF2B5EF4-FFF2-40B4-BE49-F238E27FC236}">
                <a16:creationId xmlns:a16="http://schemas.microsoft.com/office/drawing/2014/main" id="{3003AC4F-C11E-0B9D-9AE2-28E70F7FB139}"/>
              </a:ext>
            </a:extLst>
          </p:cNvPr>
          <p:cNvSpPr>
            <a:spLocks noGrp="1"/>
          </p:cNvSpPr>
          <p:nvPr>
            <p:ph type="title" hasCustomPrompt="1"/>
          </p:nvPr>
        </p:nvSpPr>
        <p:spPr>
          <a:xfrm>
            <a:off x="3808068" y="470548"/>
            <a:ext cx="7545732"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C4F040DA-2BF6-CA78-210D-EE352A08A024}"/>
              </a:ext>
            </a:extLst>
          </p:cNvPr>
          <p:cNvSpPr>
            <a:spLocks noGrp="1"/>
          </p:cNvSpPr>
          <p:nvPr>
            <p:ph idx="11"/>
          </p:nvPr>
        </p:nvSpPr>
        <p:spPr>
          <a:xfrm>
            <a:off x="3808068" y="1958330"/>
            <a:ext cx="7545732" cy="4030050"/>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619922EE-69F2-253B-CBDC-5003C283FE91}"/>
              </a:ext>
            </a:extLst>
          </p:cNvPr>
          <p:cNvCxnSpPr>
            <a:cxnSpLocks/>
          </p:cNvCxnSpPr>
          <p:nvPr userDrawn="1"/>
        </p:nvCxnSpPr>
        <p:spPr>
          <a:xfrm>
            <a:off x="3808068" y="1560077"/>
            <a:ext cx="7545732"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AB936BE-D741-6404-5579-24F44B3B3C85}"/>
              </a:ext>
            </a:extLst>
          </p:cNvPr>
          <p:cNvGrpSpPr/>
          <p:nvPr userDrawn="1"/>
        </p:nvGrpSpPr>
        <p:grpSpPr>
          <a:xfrm>
            <a:off x="0" y="12378"/>
            <a:ext cx="192024" cy="6858000"/>
            <a:chOff x="2974694" y="0"/>
            <a:chExt cx="192024" cy="6858000"/>
          </a:xfrm>
        </p:grpSpPr>
        <p:sp>
          <p:nvSpPr>
            <p:cNvPr id="14" name="Rectangle 13">
              <a:extLst>
                <a:ext uri="{FF2B5EF4-FFF2-40B4-BE49-F238E27FC236}">
                  <a16:creationId xmlns:a16="http://schemas.microsoft.com/office/drawing/2014/main" id="{1087634F-54F8-2106-1E00-6902C4845122}"/>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3973B918-D7AD-6B3E-3432-BBB9808A910A}"/>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2B0AE5A9-C820-D367-8DBA-2A91FB17F458}"/>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1" name="TextBox 20">
            <a:extLst>
              <a:ext uri="{FF2B5EF4-FFF2-40B4-BE49-F238E27FC236}">
                <a16:creationId xmlns:a16="http://schemas.microsoft.com/office/drawing/2014/main" id="{216D72EE-01C1-657C-D6FE-161AF086C9F5}"/>
              </a:ext>
            </a:extLst>
          </p:cNvPr>
          <p:cNvSpPr txBox="1"/>
          <p:nvPr userDrawn="1"/>
        </p:nvSpPr>
        <p:spPr>
          <a:xfrm>
            <a:off x="3456757" y="65735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5" name="Picture 4" descr="A logo for a company&#10;&#10;Description automatically generated">
            <a:extLst>
              <a:ext uri="{FF2B5EF4-FFF2-40B4-BE49-F238E27FC236}">
                <a16:creationId xmlns:a16="http://schemas.microsoft.com/office/drawing/2014/main" id="{9698B12E-7C20-B345-FA8C-4C90AAC7F2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9899" y="6173061"/>
            <a:ext cx="2404872" cy="690287"/>
          </a:xfrm>
          <a:prstGeom prst="rect">
            <a:avLst/>
          </a:prstGeom>
        </p:spPr>
      </p:pic>
    </p:spTree>
    <p:extLst>
      <p:ext uri="{BB962C8B-B14F-4D97-AF65-F5344CB8AC3E}">
        <p14:creationId xmlns:p14="http://schemas.microsoft.com/office/powerpoint/2010/main" val="277664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Righ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AC11AB3-76BC-F857-6407-A242628FD9CC}"/>
              </a:ext>
            </a:extLst>
          </p:cNvPr>
          <p:cNvSpPr>
            <a:spLocks noGrp="1"/>
          </p:cNvSpPr>
          <p:nvPr>
            <p:ph type="pic" sz="quarter" idx="10"/>
          </p:nvPr>
        </p:nvSpPr>
        <p:spPr>
          <a:xfrm>
            <a:off x="9025282" y="0"/>
            <a:ext cx="2974692" cy="6858000"/>
          </a:xfrm>
        </p:spPr>
        <p:txBody>
          <a:bodyPr/>
          <a:lstStyle/>
          <a:p>
            <a:endParaRPr lang="en-US"/>
          </a:p>
        </p:txBody>
      </p:sp>
      <p:sp>
        <p:nvSpPr>
          <p:cNvPr id="7" name="Title 1">
            <a:extLst>
              <a:ext uri="{FF2B5EF4-FFF2-40B4-BE49-F238E27FC236}">
                <a16:creationId xmlns:a16="http://schemas.microsoft.com/office/drawing/2014/main" id="{3A081445-28E0-3F91-DF2D-633157430F4A}"/>
              </a:ext>
            </a:extLst>
          </p:cNvPr>
          <p:cNvSpPr>
            <a:spLocks noGrp="1"/>
          </p:cNvSpPr>
          <p:nvPr>
            <p:ph type="title"/>
          </p:nvPr>
        </p:nvSpPr>
        <p:spPr>
          <a:xfrm>
            <a:off x="701040" y="455785"/>
            <a:ext cx="7545729" cy="521681"/>
          </a:xfrm>
        </p:spPr>
        <p:txBody>
          <a:bodyPr wrap="square">
            <a:spAutoFit/>
          </a:bodyPr>
          <a:lstStyle>
            <a:lvl1pPr>
              <a:defRPr sz="3100" b="1" i="0">
                <a:solidFill>
                  <a:schemeClr val="accent3"/>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78A599F4-E8E8-8534-78B0-4ACE52169ED1}"/>
              </a:ext>
            </a:extLst>
          </p:cNvPr>
          <p:cNvSpPr>
            <a:spLocks noGrp="1"/>
          </p:cNvSpPr>
          <p:nvPr>
            <p:ph idx="1"/>
          </p:nvPr>
        </p:nvSpPr>
        <p:spPr>
          <a:xfrm>
            <a:off x="701040" y="1371600"/>
            <a:ext cx="7545731"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C6A525F1-7406-7FF0-2323-64D00B3EA6D0}"/>
              </a:ext>
            </a:extLst>
          </p:cNvPr>
          <p:cNvCxnSpPr>
            <a:cxnSpLocks/>
          </p:cNvCxnSpPr>
          <p:nvPr userDrawn="1"/>
        </p:nvCxnSpPr>
        <p:spPr>
          <a:xfrm>
            <a:off x="701040" y="1005840"/>
            <a:ext cx="7545730"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87B895D-D325-0598-8A47-B0A8E85D70C7}"/>
              </a:ext>
            </a:extLst>
          </p:cNvPr>
          <p:cNvGrpSpPr/>
          <p:nvPr userDrawn="1"/>
        </p:nvGrpSpPr>
        <p:grpSpPr>
          <a:xfrm>
            <a:off x="11999976" y="12378"/>
            <a:ext cx="192024" cy="6858000"/>
            <a:chOff x="2974694" y="0"/>
            <a:chExt cx="192024" cy="6858000"/>
          </a:xfrm>
        </p:grpSpPr>
        <p:sp>
          <p:nvSpPr>
            <p:cNvPr id="14" name="Rectangle 13">
              <a:extLst>
                <a:ext uri="{FF2B5EF4-FFF2-40B4-BE49-F238E27FC236}">
                  <a16:creationId xmlns:a16="http://schemas.microsoft.com/office/drawing/2014/main" id="{F729FD02-5FF0-2157-2C46-6BCB595349B6}"/>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2813F461-518B-AEC2-7DB4-E1390B337B41}"/>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03DC0C60-034D-F299-CCED-15D90D94900D}"/>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4" name="TextBox 23">
            <a:extLst>
              <a:ext uri="{FF2B5EF4-FFF2-40B4-BE49-F238E27FC236}">
                <a16:creationId xmlns:a16="http://schemas.microsoft.com/office/drawing/2014/main" id="{56BF16D8-A370-2DAE-CB3E-DD48161F7006}"/>
              </a:ext>
            </a:extLst>
          </p:cNvPr>
          <p:cNvSpPr txBox="1"/>
          <p:nvPr userDrawn="1"/>
        </p:nvSpPr>
        <p:spPr>
          <a:xfrm>
            <a:off x="552193" y="6560820"/>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2" name="Picture 1" descr="A logo for a company&#10;&#10;Description automatically generated">
            <a:extLst>
              <a:ext uri="{FF2B5EF4-FFF2-40B4-BE49-F238E27FC236}">
                <a16:creationId xmlns:a16="http://schemas.microsoft.com/office/drawing/2014/main" id="{A6E9CDB7-CC05-DB06-C2A8-3C58D1DBF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89699" y="6164876"/>
            <a:ext cx="2404872" cy="690287"/>
          </a:xfrm>
          <a:prstGeom prst="rect">
            <a:avLst/>
          </a:prstGeom>
        </p:spPr>
      </p:pic>
    </p:spTree>
    <p:extLst>
      <p:ext uri="{BB962C8B-B14F-4D97-AF65-F5344CB8AC3E}">
        <p14:creationId xmlns:p14="http://schemas.microsoft.com/office/powerpoint/2010/main" val="159410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Right-Side Photo Title Conten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AC11AB3-76BC-F857-6407-A242628FD9CC}"/>
              </a:ext>
            </a:extLst>
          </p:cNvPr>
          <p:cNvSpPr>
            <a:spLocks noGrp="1"/>
          </p:cNvSpPr>
          <p:nvPr>
            <p:ph type="pic" sz="quarter" idx="10"/>
          </p:nvPr>
        </p:nvSpPr>
        <p:spPr>
          <a:xfrm>
            <a:off x="9025282" y="0"/>
            <a:ext cx="2974694" cy="6858000"/>
          </a:xfrm>
        </p:spPr>
        <p:txBody>
          <a:bodyPr/>
          <a:lstStyle/>
          <a:p>
            <a:endParaRPr lang="en-US"/>
          </a:p>
        </p:txBody>
      </p:sp>
      <p:sp>
        <p:nvSpPr>
          <p:cNvPr id="2" name="Title 1">
            <a:extLst>
              <a:ext uri="{FF2B5EF4-FFF2-40B4-BE49-F238E27FC236}">
                <a16:creationId xmlns:a16="http://schemas.microsoft.com/office/drawing/2014/main" id="{6BCAAC08-F043-EE29-2F99-A6B71F5880C5}"/>
              </a:ext>
            </a:extLst>
          </p:cNvPr>
          <p:cNvSpPr>
            <a:spLocks noGrp="1"/>
          </p:cNvSpPr>
          <p:nvPr>
            <p:ph type="title" hasCustomPrompt="1"/>
          </p:nvPr>
        </p:nvSpPr>
        <p:spPr>
          <a:xfrm>
            <a:off x="838200" y="470548"/>
            <a:ext cx="7408571" cy="1089529"/>
          </a:xfrm>
        </p:spPr>
        <p:txBody>
          <a:bodyPr wrap="square">
            <a:spAutoFit/>
          </a:bodyPr>
          <a:lstStyle>
            <a:lvl1pPr>
              <a:defRPr sz="3600" b="1" i="0">
                <a:solidFill>
                  <a:schemeClr val="accent3"/>
                </a:solidFill>
                <a:latin typeface="Arial Black" panose="020B0604020202020204" pitchFamily="34" charset="0"/>
                <a:cs typeface="Arial Black" panose="020B0604020202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9FAE80A0-2E53-7462-9B46-1C2A529A724D}"/>
              </a:ext>
            </a:extLst>
          </p:cNvPr>
          <p:cNvSpPr>
            <a:spLocks noGrp="1"/>
          </p:cNvSpPr>
          <p:nvPr>
            <p:ph idx="11"/>
          </p:nvPr>
        </p:nvSpPr>
        <p:spPr>
          <a:xfrm>
            <a:off x="838200" y="1958330"/>
            <a:ext cx="7408571" cy="4209380"/>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10DE8A7A-E60B-B369-C3B3-DE438340B544}"/>
              </a:ext>
            </a:extLst>
          </p:cNvPr>
          <p:cNvCxnSpPr>
            <a:cxnSpLocks/>
          </p:cNvCxnSpPr>
          <p:nvPr userDrawn="1"/>
        </p:nvCxnSpPr>
        <p:spPr>
          <a:xfrm>
            <a:off x="838200" y="1560077"/>
            <a:ext cx="7408571" cy="0"/>
          </a:xfrm>
          <a:prstGeom prst="line">
            <a:avLst/>
          </a:prstGeom>
          <a:ln w="12700">
            <a:solidFill>
              <a:srgbClr val="000000">
                <a:alpha val="18039"/>
              </a:srgb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2F886ED-3F6C-DB48-AFC5-5FE787198AE8}"/>
              </a:ext>
            </a:extLst>
          </p:cNvPr>
          <p:cNvGrpSpPr/>
          <p:nvPr userDrawn="1"/>
        </p:nvGrpSpPr>
        <p:grpSpPr>
          <a:xfrm>
            <a:off x="11999976" y="12378"/>
            <a:ext cx="192024" cy="6858000"/>
            <a:chOff x="2974694" y="0"/>
            <a:chExt cx="192024" cy="6858000"/>
          </a:xfrm>
        </p:grpSpPr>
        <p:sp>
          <p:nvSpPr>
            <p:cNvPr id="14" name="Rectangle 13">
              <a:extLst>
                <a:ext uri="{FF2B5EF4-FFF2-40B4-BE49-F238E27FC236}">
                  <a16:creationId xmlns:a16="http://schemas.microsoft.com/office/drawing/2014/main" id="{0A46F3D5-D821-A22C-1747-D90703DE1979}"/>
                </a:ext>
              </a:extLst>
            </p:cNvPr>
            <p:cNvSpPr/>
            <p:nvPr userDrawn="1"/>
          </p:nvSpPr>
          <p:spPr>
            <a:xfrm>
              <a:off x="2974694" y="0"/>
              <a:ext cx="192024" cy="228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BEAE05C0-395B-4BB2-AD19-0EFF8F4C86C1}"/>
                </a:ext>
              </a:extLst>
            </p:cNvPr>
            <p:cNvSpPr/>
            <p:nvPr userDrawn="1"/>
          </p:nvSpPr>
          <p:spPr>
            <a:xfrm>
              <a:off x="2974694" y="2281954"/>
              <a:ext cx="192024" cy="2286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95398F1D-6064-6168-4498-652E6E26E329}"/>
                </a:ext>
              </a:extLst>
            </p:cNvPr>
            <p:cNvSpPr/>
            <p:nvPr userDrawn="1"/>
          </p:nvSpPr>
          <p:spPr>
            <a:xfrm>
              <a:off x="2974694" y="4572000"/>
              <a:ext cx="192024" cy="2286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7" name="TextBox 16">
            <a:extLst>
              <a:ext uri="{FF2B5EF4-FFF2-40B4-BE49-F238E27FC236}">
                <a16:creationId xmlns:a16="http://schemas.microsoft.com/office/drawing/2014/main" id="{3377BA70-759A-BE7F-850E-DC60B59A6BB4}"/>
              </a:ext>
            </a:extLst>
          </p:cNvPr>
          <p:cNvSpPr txBox="1"/>
          <p:nvPr userDrawn="1"/>
        </p:nvSpPr>
        <p:spPr>
          <a:xfrm>
            <a:off x="564893" y="6565962"/>
            <a:ext cx="1906389" cy="184666"/>
          </a:xfrm>
          <a:prstGeom prst="rect">
            <a:avLst/>
          </a:prstGeom>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dirty="0">
                <a:solidFill>
                  <a:schemeClr val="tx1">
                    <a:lumMod val="50000"/>
                    <a:lumOff val="50000"/>
                  </a:schemeClr>
                </a:solidFill>
                <a:latin typeface="Arial" panose="020B0604020202020204" pitchFamily="34" charset="0"/>
                <a:cs typeface="Arial" panose="020B0604020202020204" pitchFamily="34" charset="0"/>
              </a:rPr>
              <a:t>© 2025 The Compliance Team. All rights reserved.</a:t>
            </a:r>
          </a:p>
        </p:txBody>
      </p:sp>
      <p:pic>
        <p:nvPicPr>
          <p:cNvPr id="5" name="Picture 4" descr="A logo for a company&#10;&#10;Description automatically generated">
            <a:extLst>
              <a:ext uri="{FF2B5EF4-FFF2-40B4-BE49-F238E27FC236}">
                <a16:creationId xmlns:a16="http://schemas.microsoft.com/office/drawing/2014/main" id="{A7D7BDEB-FE8D-034D-4443-12880BF4A6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1155" y="6167713"/>
            <a:ext cx="2404872" cy="690287"/>
          </a:xfrm>
          <a:prstGeom prst="rect">
            <a:avLst/>
          </a:prstGeom>
        </p:spPr>
      </p:pic>
    </p:spTree>
    <p:extLst>
      <p:ext uri="{BB962C8B-B14F-4D97-AF65-F5344CB8AC3E}">
        <p14:creationId xmlns:p14="http://schemas.microsoft.com/office/powerpoint/2010/main" val="2234303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BB0F-DA31-8910-0F7C-908D61EFD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B3E333-D532-79B7-FF8A-248DA4BC5B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1743666"/>
      </p:ext>
    </p:extLst>
  </p:cSld>
  <p:clrMap bg1="lt1" tx1="dk1" bg2="lt2" tx2="dk2" accent1="accent1" accent2="accent2" accent3="accent3" accent4="accent4" accent5="accent5" accent6="accent6" hlink="hlink" folHlink="folHlink"/>
  <p:sldLayoutIdLst>
    <p:sldLayoutId id="2147483682" r:id="rId1"/>
    <p:sldLayoutId id="2147483681" r:id="rId2"/>
    <p:sldLayoutId id="2147483676" r:id="rId3"/>
    <p:sldLayoutId id="2147483662" r:id="rId4"/>
    <p:sldLayoutId id="2147483663" r:id="rId5"/>
    <p:sldLayoutId id="2147483664" r:id="rId6"/>
    <p:sldLayoutId id="2147483665" r:id="rId7"/>
    <p:sldLayoutId id="2147483666" r:id="rId8"/>
    <p:sldLayoutId id="2147483667" r:id="rId9"/>
    <p:sldLayoutId id="2147483649" r:id="rId10"/>
    <p:sldLayoutId id="2147483660" r:id="rId11"/>
    <p:sldLayoutId id="2147483677" r:id="rId12"/>
    <p:sldLayoutId id="2147483680" r:id="rId13"/>
    <p:sldLayoutId id="2147483678" r:id="rId14"/>
    <p:sldLayoutId id="2147483661" r:id="rId15"/>
    <p:sldLayoutId id="2147483669" r:id="rId16"/>
    <p:sldLayoutId id="2147483670" r:id="rId17"/>
    <p:sldLayoutId id="2147483671" r:id="rId18"/>
    <p:sldLayoutId id="2147483650" r:id="rId19"/>
    <p:sldLayoutId id="2147483651" r:id="rId20"/>
    <p:sldLayoutId id="2147483652" r:id="rId21"/>
    <p:sldLayoutId id="2147483668" r:id="rId22"/>
    <p:sldLayoutId id="2147483653" r:id="rId23"/>
    <p:sldLayoutId id="2147483654" r:id="rId24"/>
    <p:sldLayoutId id="2147483674" r:id="rId25"/>
    <p:sldLayoutId id="2147483655" r:id="rId26"/>
    <p:sldLayoutId id="2147483679" r:id="rId27"/>
    <p:sldLayoutId id="2147483673" r:id="rId28"/>
    <p:sldLayoutId id="2147483657" r:id="rId29"/>
  </p:sldLayoutIdLst>
  <p:txStyles>
    <p:titleStyle>
      <a:lvl1pPr algn="l" defTabSz="914400" rtl="0" eaLnBrk="1" latinLnBrk="0" hangingPunct="1">
        <a:lnSpc>
          <a:spcPct val="90000"/>
        </a:lnSpc>
        <a:spcBef>
          <a:spcPct val="0"/>
        </a:spcBef>
        <a:buNone/>
        <a:defRPr sz="4400" b="1" i="0" kern="1200">
          <a:solidFill>
            <a:schemeClr val="accent3"/>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tiff"/><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exclusions.oig.hhs.gov/"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1B2B-5F50-DC92-3084-76A370BCB4A1}"/>
              </a:ext>
            </a:extLst>
          </p:cNvPr>
          <p:cNvSpPr>
            <a:spLocks noGrp="1"/>
          </p:cNvSpPr>
          <p:nvPr>
            <p:ph type="title"/>
          </p:nvPr>
        </p:nvSpPr>
        <p:spPr>
          <a:xfrm>
            <a:off x="209042" y="5263251"/>
            <a:ext cx="11520283" cy="870110"/>
          </a:xfrm>
        </p:spPr>
        <p:txBody>
          <a:bodyPr/>
          <a:lstStyle/>
          <a:p>
            <a:r>
              <a:rPr lang="en-US" sz="2800" dirty="0">
                <a:effectLst/>
                <a:latin typeface="Helvetica" pitchFamily="2" charset="0"/>
              </a:rPr>
              <a:t>RURAL HEALTH CLINIC COMPLIANCE &amp; EMERGENCY PREPAREDNESS UPDATE</a:t>
            </a:r>
          </a:p>
        </p:txBody>
      </p:sp>
    </p:spTree>
    <p:extLst>
      <p:ext uri="{BB962C8B-B14F-4D97-AF65-F5344CB8AC3E}">
        <p14:creationId xmlns:p14="http://schemas.microsoft.com/office/powerpoint/2010/main" val="4046281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8100-17AD-B982-433B-20BDCF9EA4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CB17B1-FEC0-181B-4410-4740FE075374}"/>
              </a:ext>
            </a:extLst>
          </p:cNvPr>
          <p:cNvSpPr>
            <a:spLocks noGrp="1"/>
          </p:cNvSpPr>
          <p:nvPr>
            <p:ph type="title"/>
          </p:nvPr>
        </p:nvSpPr>
        <p:spPr/>
        <p:txBody>
          <a:bodyPr/>
          <a:lstStyle/>
          <a:p>
            <a:r>
              <a:rPr lang="en-US" dirty="0"/>
              <a:t>Emergency Services</a:t>
            </a:r>
          </a:p>
        </p:txBody>
      </p:sp>
      <p:sp>
        <p:nvSpPr>
          <p:cNvPr id="2" name="TextBox 1">
            <a:extLst>
              <a:ext uri="{FF2B5EF4-FFF2-40B4-BE49-F238E27FC236}">
                <a16:creationId xmlns:a16="http://schemas.microsoft.com/office/drawing/2014/main" id="{96442493-EFAE-C312-314A-F81A5FE08570}"/>
              </a:ext>
            </a:extLst>
          </p:cNvPr>
          <p:cNvSpPr txBox="1"/>
          <p:nvPr/>
        </p:nvSpPr>
        <p:spPr>
          <a:xfrm>
            <a:off x="8101263" y="2406316"/>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C65848DD-1FD8-8431-6A54-0D3640037A5C}"/>
              </a:ext>
            </a:extLst>
          </p:cNvPr>
          <p:cNvPicPr>
            <a:picLocks noChangeAspect="1"/>
          </p:cNvPicPr>
          <p:nvPr/>
        </p:nvPicPr>
        <p:blipFill>
          <a:blip r:embed="rId2"/>
          <a:stretch/>
        </p:blipFill>
        <p:spPr>
          <a:xfrm>
            <a:off x="6634646" y="1335813"/>
            <a:ext cx="4443046" cy="4443046"/>
          </a:xfrm>
          <a:prstGeom prst="rect">
            <a:avLst/>
          </a:prstGeom>
        </p:spPr>
      </p:pic>
      <p:sp>
        <p:nvSpPr>
          <p:cNvPr id="5" name="TextBox 4">
            <a:extLst>
              <a:ext uri="{FF2B5EF4-FFF2-40B4-BE49-F238E27FC236}">
                <a16:creationId xmlns:a16="http://schemas.microsoft.com/office/drawing/2014/main" id="{1D5D891F-6851-1D0B-5E1C-6ADD6D4C7AB8}"/>
              </a:ext>
            </a:extLst>
          </p:cNvPr>
          <p:cNvSpPr txBox="1"/>
          <p:nvPr/>
        </p:nvSpPr>
        <p:spPr>
          <a:xfrm>
            <a:off x="838200" y="1335813"/>
            <a:ext cx="5448300" cy="3693319"/>
          </a:xfrm>
          <a:prstGeom prst="rect">
            <a:avLst/>
          </a:prstGeom>
          <a:noFill/>
        </p:spPr>
        <p:txBody>
          <a:bodyPr wrap="square" rtlCol="0">
            <a:spAutoFit/>
          </a:bodyPr>
          <a:lstStyle/>
          <a:p>
            <a:r>
              <a:rPr lang="en-US" b="1" dirty="0"/>
              <a:t>Does the list in the policy match the contents of the box?</a:t>
            </a:r>
          </a:p>
          <a:p>
            <a:endParaRPr lang="en-US" b="1" dirty="0"/>
          </a:p>
          <a:p>
            <a:r>
              <a:rPr lang="en-US" b="1" dirty="0"/>
              <a:t>Is everything within date?</a:t>
            </a:r>
          </a:p>
          <a:p>
            <a:endParaRPr lang="en-US" b="1" dirty="0"/>
          </a:p>
          <a:p>
            <a:r>
              <a:rPr lang="en-US" b="1" dirty="0"/>
              <a:t>Do all licensed and certified personnel have at least BLS?</a:t>
            </a:r>
          </a:p>
          <a:p>
            <a:endParaRPr lang="en-US" b="1" dirty="0"/>
          </a:p>
          <a:p>
            <a:r>
              <a:rPr lang="en-US" b="1" dirty="0"/>
              <a:t>What is your emergency policy if a mental health provider is the only one seeing patients in the clinic and there is a medical emergency?</a:t>
            </a:r>
          </a:p>
          <a:p>
            <a:endParaRPr lang="en-US" dirty="0"/>
          </a:p>
          <a:p>
            <a:endParaRPr lang="en-US" dirty="0"/>
          </a:p>
        </p:txBody>
      </p:sp>
    </p:spTree>
    <p:extLst>
      <p:ext uri="{BB962C8B-B14F-4D97-AF65-F5344CB8AC3E}">
        <p14:creationId xmlns:p14="http://schemas.microsoft.com/office/powerpoint/2010/main" val="1232077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10163-A884-E18D-8840-FDED398B7C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D80547-5876-A81C-BDD8-AAD9442062E2}"/>
              </a:ext>
            </a:extLst>
          </p:cNvPr>
          <p:cNvSpPr>
            <a:spLocks noGrp="1"/>
          </p:cNvSpPr>
          <p:nvPr>
            <p:ph type="title"/>
          </p:nvPr>
        </p:nvSpPr>
        <p:spPr/>
        <p:txBody>
          <a:bodyPr/>
          <a:lstStyle/>
          <a:p>
            <a:r>
              <a:rPr lang="en-US" dirty="0"/>
              <a:t>Non-Physician Provider Staff</a:t>
            </a:r>
          </a:p>
        </p:txBody>
      </p:sp>
      <p:sp>
        <p:nvSpPr>
          <p:cNvPr id="6" name="Content Placeholder 5">
            <a:extLst>
              <a:ext uri="{FF2B5EF4-FFF2-40B4-BE49-F238E27FC236}">
                <a16:creationId xmlns:a16="http://schemas.microsoft.com/office/drawing/2014/main" id="{DF53245D-7559-EC9C-EC8D-6D1109069170}"/>
              </a:ext>
            </a:extLst>
          </p:cNvPr>
          <p:cNvSpPr>
            <a:spLocks noGrp="1"/>
          </p:cNvSpPr>
          <p:nvPr>
            <p:ph idx="1"/>
          </p:nvPr>
        </p:nvSpPr>
        <p:spPr/>
        <p:txBody>
          <a:bodyPr/>
          <a:lstStyle/>
          <a:p>
            <a:pPr marR="0" lvl="0" algn="l" defTabSz="1219170" rtl="0" eaLnBrk="1" fontAlgn="auto" latinLnBrk="0" hangingPunct="1">
              <a:lnSpc>
                <a:spcPct val="100000"/>
              </a:lnSpc>
              <a:spcBef>
                <a:spcPts val="0"/>
              </a:spcBef>
              <a:spcAft>
                <a:spcPts val="1200"/>
              </a:spcAft>
              <a:buSzTx/>
              <a:tabLst/>
              <a:defRPr/>
            </a:pPr>
            <a:r>
              <a:rPr kumimoji="0" lang="en-US" sz="2600" b="0" i="0" u="none" strike="noStrike" kern="1200" cap="none" spc="0" normalizeH="0" baseline="0" noProof="0" dirty="0">
                <a:ln>
                  <a:noFill/>
                </a:ln>
                <a:solidFill>
                  <a:prstClr val="black"/>
                </a:solidFill>
                <a:effectLst/>
                <a:uLnTx/>
                <a:uFillTx/>
                <a:cs typeface="Arial" panose="020B0604020202020204" pitchFamily="34" charset="0"/>
              </a:rPr>
              <a:t>An NP, PA or Certified nurse midwife is available to furnish patient care at least 50% of the operating hours.</a:t>
            </a:r>
          </a:p>
          <a:p>
            <a:pPr marR="0" lvl="0" algn="l" defTabSz="1219170" rtl="0" eaLnBrk="1" fontAlgn="auto" latinLnBrk="0" hangingPunct="1">
              <a:lnSpc>
                <a:spcPct val="100000"/>
              </a:lnSpc>
              <a:spcBef>
                <a:spcPts val="0"/>
              </a:spcBef>
              <a:spcAft>
                <a:spcPts val="1200"/>
              </a:spcAft>
              <a:buSzTx/>
              <a:tabLst/>
              <a:defRPr/>
            </a:pPr>
            <a:r>
              <a:rPr kumimoji="0" lang="en-US" sz="2600" b="0" i="0" u="none" strike="noStrike" kern="1200" cap="none" spc="0" normalizeH="0" baseline="0" noProof="0" dirty="0">
                <a:ln>
                  <a:noFill/>
                </a:ln>
                <a:solidFill>
                  <a:prstClr val="black"/>
                </a:solidFill>
                <a:effectLst/>
                <a:uLnTx/>
                <a:uFillTx/>
                <a:cs typeface="Arial" panose="020B0604020202020204" pitchFamily="34" charset="0"/>
              </a:rPr>
              <a:t>All time spent in the clinic counts toward the 50%</a:t>
            </a:r>
          </a:p>
          <a:p>
            <a:pPr marR="0" lvl="0" algn="l" defTabSz="1219170" rtl="0" eaLnBrk="1" fontAlgn="auto" latinLnBrk="0" hangingPunct="1">
              <a:lnSpc>
                <a:spcPct val="100000"/>
              </a:lnSpc>
              <a:spcBef>
                <a:spcPts val="0"/>
              </a:spcBef>
              <a:spcAft>
                <a:spcPts val="1200"/>
              </a:spcAft>
              <a:buSzTx/>
              <a:tabLst/>
              <a:defRPr/>
            </a:pPr>
            <a:r>
              <a:rPr kumimoji="0" lang="en-US" sz="2600" b="0" i="0" u="none" strike="noStrike" kern="1200" cap="none" spc="0" normalizeH="0" baseline="0" noProof="0" dirty="0">
                <a:ln>
                  <a:noFill/>
                </a:ln>
                <a:solidFill>
                  <a:prstClr val="black"/>
                </a:solidFill>
                <a:effectLst/>
                <a:uLnTx/>
                <a:uFillTx/>
                <a:cs typeface="Arial" panose="020B0604020202020204" pitchFamily="34" charset="0"/>
              </a:rPr>
              <a:t>Also, time spent in a patient’s home, swing bed rounds or a SNF/LTC counts toward the 50%.</a:t>
            </a:r>
          </a:p>
          <a:p>
            <a:pPr marL="0" marR="0" lvl="0" indent="0" algn="l"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b="1" u="none" strike="noStrike" kern="1200" cap="none" spc="0" normalizeH="0" baseline="0" noProof="0" dirty="0">
                <a:ln>
                  <a:noFill/>
                </a:ln>
                <a:solidFill>
                  <a:srgbClr val="3262AA"/>
                </a:solidFill>
                <a:effectLst/>
                <a:uLnTx/>
                <a:uFillTx/>
                <a:latin typeface="Arial Nova" panose="020B0504020202020204" pitchFamily="34" charset="0"/>
                <a:cs typeface="Arial" panose="020B0604020202020204" pitchFamily="34" charset="0"/>
              </a:rPr>
              <a:t>How do you document that time?</a:t>
            </a:r>
          </a:p>
          <a:p>
            <a:endParaRPr lang="en-US" dirty="0"/>
          </a:p>
        </p:txBody>
      </p:sp>
    </p:spTree>
    <p:extLst>
      <p:ext uri="{BB962C8B-B14F-4D97-AF65-F5344CB8AC3E}">
        <p14:creationId xmlns:p14="http://schemas.microsoft.com/office/powerpoint/2010/main" val="333090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B2FC5-8ABA-5D57-0236-0DE53C815A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BDEEC4-D612-3CE1-5B4E-E4B08BC28E8C}"/>
              </a:ext>
            </a:extLst>
          </p:cNvPr>
          <p:cNvSpPr>
            <a:spLocks noGrp="1"/>
          </p:cNvSpPr>
          <p:nvPr>
            <p:ph type="title"/>
          </p:nvPr>
        </p:nvSpPr>
        <p:spPr>
          <a:xfrm>
            <a:off x="838200" y="420625"/>
            <a:ext cx="5257800" cy="477734"/>
          </a:xfrm>
        </p:spPr>
        <p:txBody>
          <a:bodyPr/>
          <a:lstStyle/>
          <a:p>
            <a:r>
              <a:rPr lang="en-US" dirty="0"/>
              <a:t>Infection Prevention</a:t>
            </a:r>
          </a:p>
        </p:txBody>
      </p:sp>
      <p:sp>
        <p:nvSpPr>
          <p:cNvPr id="3" name="TextBox 2">
            <a:extLst>
              <a:ext uri="{FF2B5EF4-FFF2-40B4-BE49-F238E27FC236}">
                <a16:creationId xmlns:a16="http://schemas.microsoft.com/office/drawing/2014/main" id="{95854507-8609-92CF-73FB-836DEF3F7FBD}"/>
              </a:ext>
            </a:extLst>
          </p:cNvPr>
          <p:cNvSpPr txBox="1"/>
          <p:nvPr/>
        </p:nvSpPr>
        <p:spPr>
          <a:xfrm>
            <a:off x="838200" y="898359"/>
            <a:ext cx="10198768" cy="5338577"/>
          </a:xfrm>
          <a:prstGeom prst="rect">
            <a:avLst/>
          </a:prstGeom>
          <a:noFill/>
        </p:spPr>
        <p:txBody>
          <a:bodyPr wrap="square">
            <a:spAutoFit/>
          </a:bodyPr>
          <a:lstStyle/>
          <a:p>
            <a:pPr marL="0" indent="0">
              <a:lnSpc>
                <a:spcPct val="120000"/>
              </a:lnSpc>
              <a:spcBef>
                <a:spcPts val="900"/>
              </a:spcBef>
              <a:spcAft>
                <a:spcPts val="600"/>
              </a:spcAft>
              <a:buNone/>
            </a:pPr>
            <a:endParaRPr lang="en-US" sz="2000" b="1" dirty="0"/>
          </a:p>
          <a:p>
            <a:pPr marL="0" indent="0">
              <a:lnSpc>
                <a:spcPct val="120000"/>
              </a:lnSpc>
              <a:spcBef>
                <a:spcPts val="900"/>
              </a:spcBef>
              <a:spcAft>
                <a:spcPts val="600"/>
              </a:spcAft>
              <a:buNone/>
            </a:pPr>
            <a:r>
              <a:rPr lang="en-US" sz="2000" b="1" dirty="0"/>
              <a:t>Is the clinic appropriately monitoring housekeeping? </a:t>
            </a:r>
          </a:p>
          <a:p>
            <a:pPr marL="0" indent="0">
              <a:lnSpc>
                <a:spcPct val="120000"/>
              </a:lnSpc>
              <a:spcBef>
                <a:spcPts val="900"/>
              </a:spcBef>
              <a:spcAft>
                <a:spcPts val="600"/>
              </a:spcAft>
              <a:buNone/>
            </a:pPr>
            <a:r>
              <a:rPr lang="en-US" sz="2000" b="1" dirty="0"/>
              <a:t>Is there a housekeeping schedule?</a:t>
            </a:r>
          </a:p>
          <a:p>
            <a:pPr>
              <a:lnSpc>
                <a:spcPct val="120000"/>
              </a:lnSpc>
              <a:spcBef>
                <a:spcPts val="900"/>
              </a:spcBef>
              <a:spcAft>
                <a:spcPts val="600"/>
              </a:spcAft>
              <a:buClr>
                <a:schemeClr val="accent3"/>
              </a:buClr>
            </a:pPr>
            <a:r>
              <a:rPr lang="en-US" sz="2000" b="1" dirty="0"/>
              <a:t>	</a:t>
            </a:r>
            <a:r>
              <a:rPr lang="en-US" sz="2000" dirty="0"/>
              <a:t>Is there pest control?</a:t>
            </a:r>
          </a:p>
          <a:p>
            <a:pPr lvl="1">
              <a:lnSpc>
                <a:spcPct val="120000"/>
              </a:lnSpc>
              <a:spcBef>
                <a:spcPts val="900"/>
              </a:spcBef>
              <a:spcAft>
                <a:spcPts val="600"/>
              </a:spcAft>
              <a:buClr>
                <a:schemeClr val="accent3"/>
              </a:buClr>
            </a:pPr>
            <a:r>
              <a:rPr lang="en-US" sz="2000" dirty="0"/>
              <a:t>   	Are the overhead lights full of dust?</a:t>
            </a:r>
          </a:p>
          <a:p>
            <a:pPr>
              <a:lnSpc>
                <a:spcPct val="120000"/>
              </a:lnSpc>
              <a:spcBef>
                <a:spcPts val="900"/>
              </a:spcBef>
              <a:spcAft>
                <a:spcPts val="600"/>
              </a:spcAft>
            </a:pPr>
            <a:r>
              <a:rPr lang="en-US" sz="2000" b="1" dirty="0"/>
              <a:t>How does the clinic prevent the spread of infection:</a:t>
            </a:r>
          </a:p>
          <a:p>
            <a:pPr>
              <a:lnSpc>
                <a:spcPct val="120000"/>
              </a:lnSpc>
              <a:spcBef>
                <a:spcPts val="900"/>
              </a:spcBef>
              <a:spcAft>
                <a:spcPts val="600"/>
              </a:spcAft>
              <a:buClr>
                <a:schemeClr val="accent3"/>
              </a:buClr>
            </a:pPr>
            <a:r>
              <a:rPr lang="en-US" sz="1800" dirty="0"/>
              <a:t>	Hand hygiene for staff</a:t>
            </a:r>
          </a:p>
          <a:p>
            <a:pPr>
              <a:lnSpc>
                <a:spcPct val="120000"/>
              </a:lnSpc>
              <a:spcBef>
                <a:spcPts val="900"/>
              </a:spcBef>
              <a:spcAft>
                <a:spcPts val="600"/>
              </a:spcAft>
              <a:buClr>
                <a:schemeClr val="accent3"/>
              </a:buClr>
            </a:pPr>
            <a:r>
              <a:rPr lang="en-US" sz="1800" dirty="0"/>
              <a:t>	Are single use devices only used once?</a:t>
            </a:r>
          </a:p>
          <a:p>
            <a:pPr>
              <a:lnSpc>
                <a:spcPct val="120000"/>
              </a:lnSpc>
              <a:spcBef>
                <a:spcPts val="900"/>
              </a:spcBef>
              <a:spcAft>
                <a:spcPts val="600"/>
              </a:spcAft>
              <a:buClr>
                <a:schemeClr val="accent3"/>
              </a:buClr>
            </a:pPr>
            <a:r>
              <a:rPr lang="en-US" sz="1800" dirty="0"/>
              <a:t>	How is medical waste disposed of?</a:t>
            </a:r>
          </a:p>
          <a:p>
            <a:pPr>
              <a:lnSpc>
                <a:spcPct val="120000"/>
              </a:lnSpc>
              <a:spcBef>
                <a:spcPts val="900"/>
              </a:spcBef>
              <a:spcAft>
                <a:spcPts val="600"/>
              </a:spcAft>
              <a:buClr>
                <a:schemeClr val="accent3"/>
              </a:buClr>
            </a:pPr>
            <a:r>
              <a:rPr lang="en-US" sz="1800" dirty="0"/>
              <a:t>	Is the staff trained on point-of-care devices?</a:t>
            </a:r>
            <a:endParaRPr lang="en-US" dirty="0"/>
          </a:p>
        </p:txBody>
      </p:sp>
    </p:spTree>
    <p:extLst>
      <p:ext uri="{BB962C8B-B14F-4D97-AF65-F5344CB8AC3E}">
        <p14:creationId xmlns:p14="http://schemas.microsoft.com/office/powerpoint/2010/main" val="4290131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EC216-1B5E-7800-C1DF-F57072E591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E2BB3C-B8EA-39BF-EA31-66F1CF3A77A3}"/>
              </a:ext>
            </a:extLst>
          </p:cNvPr>
          <p:cNvSpPr>
            <a:spLocks noGrp="1"/>
          </p:cNvSpPr>
          <p:nvPr>
            <p:ph type="title"/>
          </p:nvPr>
        </p:nvSpPr>
        <p:spPr/>
        <p:txBody>
          <a:bodyPr/>
          <a:lstStyle/>
          <a:p>
            <a:r>
              <a:rPr lang="en-US" dirty="0"/>
              <a:t>Sterilization in the Clinic</a:t>
            </a:r>
          </a:p>
        </p:txBody>
      </p:sp>
      <p:pic>
        <p:nvPicPr>
          <p:cNvPr id="2" name="Content Placeholder 1">
            <a:extLst>
              <a:ext uri="{FF2B5EF4-FFF2-40B4-BE49-F238E27FC236}">
                <a16:creationId xmlns:a16="http://schemas.microsoft.com/office/drawing/2014/main" id="{F4A1DB3B-2D29-4F55-CA10-3F1E0283E0C2}"/>
              </a:ext>
            </a:extLst>
          </p:cNvPr>
          <p:cNvPicPr>
            <a:picLocks noGrp="1" noChangeAspect="1"/>
          </p:cNvPicPr>
          <p:nvPr>
            <p:ph idx="1"/>
          </p:nvPr>
        </p:nvPicPr>
        <p:blipFill rotWithShape="1">
          <a:blip r:embed="rId2"/>
          <a:srcRect l="7518" t="10278" r="7046" b="9552"/>
          <a:stretch/>
        </p:blipFill>
        <p:spPr>
          <a:xfrm>
            <a:off x="1124805" y="1461879"/>
            <a:ext cx="5707271" cy="4351338"/>
          </a:xfrm>
          <a:prstGeom prst="rect">
            <a:avLst/>
          </a:prstGeom>
          <a:ln w="38100">
            <a:solidFill>
              <a:srgbClr val="3262AA"/>
            </a:solidFill>
          </a:ln>
          <a:effectLst>
            <a:reflection blurRad="12700" stA="25000" endPos="17000" dir="5400000" sy="-100000" algn="bl" rotWithShape="0"/>
          </a:effectLst>
        </p:spPr>
      </p:pic>
      <p:sp>
        <p:nvSpPr>
          <p:cNvPr id="3" name="TextBox 2">
            <a:extLst>
              <a:ext uri="{FF2B5EF4-FFF2-40B4-BE49-F238E27FC236}">
                <a16:creationId xmlns:a16="http://schemas.microsoft.com/office/drawing/2014/main" id="{C84F4032-2220-419B-1E65-BC00080B249C}"/>
              </a:ext>
            </a:extLst>
          </p:cNvPr>
          <p:cNvSpPr txBox="1"/>
          <p:nvPr/>
        </p:nvSpPr>
        <p:spPr>
          <a:xfrm>
            <a:off x="7668126" y="1844841"/>
            <a:ext cx="3685674" cy="1569660"/>
          </a:xfrm>
          <a:prstGeom prst="rect">
            <a:avLst/>
          </a:prstGeom>
          <a:noFill/>
          <a:ln w="28575">
            <a:solidFill>
              <a:schemeClr val="accent2"/>
            </a:solidFill>
          </a:ln>
        </p:spPr>
        <p:txBody>
          <a:bodyPr wrap="square" rtlCol="0">
            <a:spAutoFit/>
          </a:bodyPr>
          <a:lstStyle/>
          <a:p>
            <a:r>
              <a:rPr lang="en-US" sz="2400" dirty="0"/>
              <a:t>Does your instrument sterilization policy match the manufacturer’s instruction for use?</a:t>
            </a:r>
          </a:p>
        </p:txBody>
      </p:sp>
    </p:spTree>
    <p:extLst>
      <p:ext uri="{BB962C8B-B14F-4D97-AF65-F5344CB8AC3E}">
        <p14:creationId xmlns:p14="http://schemas.microsoft.com/office/powerpoint/2010/main" val="310315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3A2CD-A062-E517-94A9-7BC04CCCA0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FA9EEB-292A-9B7E-CAE0-861A6C6D19D9}"/>
              </a:ext>
            </a:extLst>
          </p:cNvPr>
          <p:cNvSpPr>
            <a:spLocks noGrp="1"/>
          </p:cNvSpPr>
          <p:nvPr>
            <p:ph type="title"/>
          </p:nvPr>
        </p:nvSpPr>
        <p:spPr/>
        <p:txBody>
          <a:bodyPr/>
          <a:lstStyle/>
          <a:p>
            <a:r>
              <a:rPr lang="en-US" dirty="0"/>
              <a:t>Sterilization at the Hospital</a:t>
            </a:r>
          </a:p>
        </p:txBody>
      </p:sp>
      <p:sp>
        <p:nvSpPr>
          <p:cNvPr id="3" name="TextBox 2">
            <a:extLst>
              <a:ext uri="{FF2B5EF4-FFF2-40B4-BE49-F238E27FC236}">
                <a16:creationId xmlns:a16="http://schemas.microsoft.com/office/drawing/2014/main" id="{5AFDC9AA-86C3-C36F-196A-F5AB6142CE6F}"/>
              </a:ext>
            </a:extLst>
          </p:cNvPr>
          <p:cNvSpPr txBox="1"/>
          <p:nvPr/>
        </p:nvSpPr>
        <p:spPr>
          <a:xfrm>
            <a:off x="1171072" y="1665910"/>
            <a:ext cx="4475748" cy="3416320"/>
          </a:xfrm>
          <a:prstGeom prst="rect">
            <a:avLst/>
          </a:prstGeom>
          <a:noFill/>
          <a:ln w="28575">
            <a:solidFill>
              <a:schemeClr val="accent2"/>
            </a:solidFill>
          </a:ln>
        </p:spPr>
        <p:txBody>
          <a:bodyPr wrap="square" rtlCol="0">
            <a:spAutoFit/>
          </a:bodyPr>
          <a:lstStyle/>
          <a:p>
            <a:endParaRPr lang="en-US" sz="2400" dirty="0"/>
          </a:p>
          <a:p>
            <a:r>
              <a:rPr lang="en-US" sz="2400" dirty="0"/>
              <a:t>How do you clean and transport the dirty instruments?</a:t>
            </a:r>
          </a:p>
          <a:p>
            <a:endParaRPr lang="en-US" sz="2400" dirty="0"/>
          </a:p>
          <a:p>
            <a:r>
              <a:rPr lang="en-US" sz="2400" dirty="0"/>
              <a:t>Do you know the hospital’s sterilization policy?</a:t>
            </a:r>
          </a:p>
          <a:p>
            <a:endParaRPr lang="en-US" sz="2400" dirty="0"/>
          </a:p>
          <a:p>
            <a:r>
              <a:rPr lang="en-US" sz="2400" dirty="0"/>
              <a:t>Do you know what to accept or reject? </a:t>
            </a:r>
          </a:p>
        </p:txBody>
      </p:sp>
      <p:pic>
        <p:nvPicPr>
          <p:cNvPr id="8" name="Content Placeholder 5">
            <a:extLst>
              <a:ext uri="{FF2B5EF4-FFF2-40B4-BE49-F238E27FC236}">
                <a16:creationId xmlns:a16="http://schemas.microsoft.com/office/drawing/2014/main" id="{E32B1405-F979-4EB1-619B-4A8A41C90022}"/>
              </a:ext>
            </a:extLst>
          </p:cNvPr>
          <p:cNvPicPr>
            <a:picLocks noChangeAspect="1"/>
          </p:cNvPicPr>
          <p:nvPr/>
        </p:nvPicPr>
        <p:blipFill rotWithShape="1">
          <a:blip r:embed="rId2"/>
          <a:srcRect l="33280" t="41032" r="32513" b="16931"/>
          <a:stretch/>
        </p:blipFill>
        <p:spPr>
          <a:xfrm>
            <a:off x="6096000" y="1665910"/>
            <a:ext cx="3887166" cy="2117823"/>
          </a:xfrm>
          <a:prstGeom prst="rect">
            <a:avLst/>
          </a:prstGeom>
          <a:ln w="38100">
            <a:solidFill>
              <a:srgbClr val="3262AA"/>
            </a:solidFill>
          </a:ln>
          <a:effectLst>
            <a:reflection blurRad="12700" stA="25000" endPos="17000" dir="5400000" sy="-100000" algn="bl" rotWithShape="0"/>
          </a:effectLst>
        </p:spPr>
      </p:pic>
      <p:pic>
        <p:nvPicPr>
          <p:cNvPr id="9" name="Picture 8">
            <a:extLst>
              <a:ext uri="{FF2B5EF4-FFF2-40B4-BE49-F238E27FC236}">
                <a16:creationId xmlns:a16="http://schemas.microsoft.com/office/drawing/2014/main" id="{C60E3841-7D10-5A53-15D9-37B9625F92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662" b="3387"/>
          <a:stretch/>
        </p:blipFill>
        <p:spPr>
          <a:xfrm rot="5400000">
            <a:off x="6984455" y="3920657"/>
            <a:ext cx="2110256" cy="2542866"/>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1437179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A07DA-3955-C9CE-6CF3-63B5DB6BD4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6D2EE2-D2CD-75CB-4F28-D124FE0F5577}"/>
              </a:ext>
            </a:extLst>
          </p:cNvPr>
          <p:cNvSpPr>
            <a:spLocks noGrp="1"/>
          </p:cNvSpPr>
          <p:nvPr>
            <p:ph type="title"/>
          </p:nvPr>
        </p:nvSpPr>
        <p:spPr/>
        <p:txBody>
          <a:bodyPr/>
          <a:lstStyle/>
          <a:p>
            <a:r>
              <a:rPr lang="en-US" dirty="0"/>
              <a:t>Secured</a:t>
            </a:r>
          </a:p>
        </p:txBody>
      </p:sp>
      <p:grpSp>
        <p:nvGrpSpPr>
          <p:cNvPr id="2" name="Group 1">
            <a:extLst>
              <a:ext uri="{FF2B5EF4-FFF2-40B4-BE49-F238E27FC236}">
                <a16:creationId xmlns:a16="http://schemas.microsoft.com/office/drawing/2014/main" id="{EDA18CCA-5E23-D717-A6EE-D01A5FCB5C81}"/>
              </a:ext>
            </a:extLst>
          </p:cNvPr>
          <p:cNvGrpSpPr/>
          <p:nvPr/>
        </p:nvGrpSpPr>
        <p:grpSpPr>
          <a:xfrm>
            <a:off x="1295607" y="1945104"/>
            <a:ext cx="10058193" cy="3910264"/>
            <a:chOff x="837908" y="2081551"/>
            <a:chExt cx="8988561" cy="2743200"/>
          </a:xfrm>
        </p:grpSpPr>
        <p:pic>
          <p:nvPicPr>
            <p:cNvPr id="3" name="Picture 2">
              <a:extLst>
                <a:ext uri="{FF2B5EF4-FFF2-40B4-BE49-F238E27FC236}">
                  <a16:creationId xmlns:a16="http://schemas.microsoft.com/office/drawing/2014/main" id="{C13755FD-E7C8-FF70-AD0B-D85BA2528FB7}"/>
                </a:ext>
              </a:extLst>
            </p:cNvPr>
            <p:cNvPicPr preferRelativeResize="0">
              <a:picLocks/>
            </p:cNvPicPr>
            <p:nvPr/>
          </p:nvPicPr>
          <p:blipFill rotWithShape="1">
            <a:blip r:embed="rId2" cstate="email">
              <a:extLst>
                <a:ext uri="{28A0092B-C50C-407E-A947-70E740481C1C}">
                  <a14:useLocalDpi xmlns:a14="http://schemas.microsoft.com/office/drawing/2010/main"/>
                </a:ext>
              </a:extLst>
            </a:blip>
            <a:srcRect t="12424" b="9965"/>
            <a:stretch/>
          </p:blipFill>
          <p:spPr>
            <a:xfrm rot="5400000">
              <a:off x="837908" y="2081551"/>
              <a:ext cx="2743200" cy="2743200"/>
            </a:xfrm>
            <a:prstGeom prst="rect">
              <a:avLst/>
            </a:prstGeom>
            <a:ln w="38100">
              <a:solidFill>
                <a:schemeClr val="accent1"/>
              </a:solidFill>
            </a:ln>
            <a:effectLst>
              <a:reflection blurRad="12700" stA="25000" endPos="17000" dir="5400000" sy="-100000" algn="bl" rotWithShape="0"/>
            </a:effectLst>
          </p:spPr>
        </p:pic>
        <p:pic>
          <p:nvPicPr>
            <p:cNvPr id="5" name="Picture 4">
              <a:extLst>
                <a:ext uri="{FF2B5EF4-FFF2-40B4-BE49-F238E27FC236}">
                  <a16:creationId xmlns:a16="http://schemas.microsoft.com/office/drawing/2014/main" id="{7FD86FB0-5117-A3DF-4463-21163F0F9F55}"/>
                </a:ext>
              </a:extLst>
            </p:cNvPr>
            <p:cNvPicPr preferRelativeResize="0">
              <a:picLocks/>
            </p:cNvPicPr>
            <p:nvPr/>
          </p:nvPicPr>
          <p:blipFill rotWithShape="1">
            <a:blip r:embed="rId3" cstate="email">
              <a:extLst>
                <a:ext uri="{28A0092B-C50C-407E-A947-70E740481C1C}">
                  <a14:useLocalDpi xmlns:a14="http://schemas.microsoft.com/office/drawing/2010/main"/>
                </a:ext>
              </a:extLst>
            </a:blip>
            <a:srcRect l="4198" t="3830"/>
            <a:stretch/>
          </p:blipFill>
          <p:spPr>
            <a:xfrm rot="5400000">
              <a:off x="7083269" y="2081551"/>
              <a:ext cx="2743200" cy="2743200"/>
            </a:xfrm>
            <a:prstGeom prst="rect">
              <a:avLst/>
            </a:prstGeom>
            <a:ln w="38100">
              <a:solidFill>
                <a:schemeClr val="accent1"/>
              </a:solidFill>
            </a:ln>
            <a:effectLst>
              <a:reflection blurRad="12700" stA="25000" endPos="17000" dir="5400000" sy="-100000" algn="bl" rotWithShape="0"/>
            </a:effectLst>
          </p:spPr>
        </p:pic>
        <p:pic>
          <p:nvPicPr>
            <p:cNvPr id="7" name="Picture 6">
              <a:extLst>
                <a:ext uri="{FF2B5EF4-FFF2-40B4-BE49-F238E27FC236}">
                  <a16:creationId xmlns:a16="http://schemas.microsoft.com/office/drawing/2014/main" id="{889EF54A-0BBF-6EFC-4E1B-096E1904F27A}"/>
                </a:ext>
              </a:extLst>
            </p:cNvPr>
            <p:cNvPicPr>
              <a:picLocks noChangeAspect="1"/>
            </p:cNvPicPr>
            <p:nvPr/>
          </p:nvPicPr>
          <p:blipFill>
            <a:blip r:embed="rId4"/>
            <a:stretch>
              <a:fillRect/>
            </a:stretch>
          </p:blipFill>
          <p:spPr>
            <a:xfrm>
              <a:off x="5510498" y="2081551"/>
              <a:ext cx="1216152" cy="1216152"/>
            </a:xfrm>
            <a:prstGeom prst="rect">
              <a:avLst/>
            </a:prstGeom>
            <a:ln w="38100">
              <a:solidFill>
                <a:schemeClr val="accent1"/>
              </a:solidFill>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id="{48C85714-D606-0438-37A3-27F0A734365B}"/>
                </a:ext>
              </a:extLst>
            </p:cNvPr>
            <p:cNvPicPr preferRelativeResize="0">
              <a:picLocks/>
            </p:cNvPicPr>
            <p:nvPr/>
          </p:nvPicPr>
          <p:blipFill rotWithShape="1">
            <a:blip r:embed="rId5" cstate="email">
              <a:extLst>
                <a:ext uri="{28A0092B-C50C-407E-A947-70E740481C1C}">
                  <a14:useLocalDpi xmlns:a14="http://schemas.microsoft.com/office/drawing/2010/main"/>
                </a:ext>
              </a:extLst>
            </a:blip>
            <a:srcRect l="22747" t="13710" r="22088" b="13509"/>
            <a:stretch/>
          </p:blipFill>
          <p:spPr>
            <a:xfrm>
              <a:off x="3937727" y="3608599"/>
              <a:ext cx="1216152" cy="1216152"/>
            </a:xfrm>
            <a:prstGeom prst="rect">
              <a:avLst/>
            </a:prstGeom>
            <a:ln w="38100">
              <a:solidFill>
                <a:schemeClr val="accent1"/>
              </a:solidFill>
            </a:ln>
            <a:effectLst>
              <a:reflection blurRad="12700" stA="25000" endPos="17000" dir="5400000" sy="-100000" algn="bl" rotWithShape="0"/>
            </a:effectLst>
          </p:spPr>
        </p:pic>
        <p:pic>
          <p:nvPicPr>
            <p:cNvPr id="9" name="Picture 8">
              <a:extLst>
                <a:ext uri="{FF2B5EF4-FFF2-40B4-BE49-F238E27FC236}">
                  <a16:creationId xmlns:a16="http://schemas.microsoft.com/office/drawing/2014/main" id="{C7B0C819-A3C7-2828-A3E2-5EB7F03AE61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3" t="1081" r="4032" b="24826"/>
            <a:stretch/>
          </p:blipFill>
          <p:spPr>
            <a:xfrm>
              <a:off x="3937727" y="2081551"/>
              <a:ext cx="1216152" cy="1216152"/>
            </a:xfrm>
            <a:prstGeom prst="rect">
              <a:avLst/>
            </a:prstGeom>
            <a:ln w="38100">
              <a:solidFill>
                <a:schemeClr val="accent1"/>
              </a:solidFill>
            </a:ln>
            <a:effectLst>
              <a:reflection blurRad="12700" stA="25000" endPos="17000" dir="5400000" sy="-100000" algn="bl" rotWithShape="0"/>
            </a:effectLst>
          </p:spPr>
        </p:pic>
        <p:pic>
          <p:nvPicPr>
            <p:cNvPr id="10" name="Picture 9">
              <a:extLst>
                <a:ext uri="{FF2B5EF4-FFF2-40B4-BE49-F238E27FC236}">
                  <a16:creationId xmlns:a16="http://schemas.microsoft.com/office/drawing/2014/main" id="{7247B224-3A85-E47C-90DE-BB7537A670CF}"/>
                </a:ext>
              </a:extLst>
            </p:cNvPr>
            <p:cNvPicPr preferRelativeResize="0">
              <a:picLocks/>
            </p:cNvPicPr>
            <p:nvPr/>
          </p:nvPicPr>
          <p:blipFill rotWithShape="1">
            <a:blip r:embed="rId7"/>
            <a:srcRect r="30870"/>
            <a:stretch/>
          </p:blipFill>
          <p:spPr>
            <a:xfrm>
              <a:off x="5510498" y="3608599"/>
              <a:ext cx="1216152" cy="1216152"/>
            </a:xfrm>
            <a:prstGeom prst="rect">
              <a:avLst/>
            </a:prstGeom>
            <a:ln w="38100">
              <a:solidFill>
                <a:schemeClr val="accent1"/>
              </a:solidFill>
            </a:ln>
            <a:effectLst>
              <a:reflection blurRad="12700" stA="25000" endPos="17000" dir="5400000" sy="-100000" algn="bl" rotWithShape="0"/>
            </a:effectLst>
          </p:spPr>
        </p:pic>
      </p:grpSp>
    </p:spTree>
    <p:extLst>
      <p:ext uri="{BB962C8B-B14F-4D97-AF65-F5344CB8AC3E}">
        <p14:creationId xmlns:p14="http://schemas.microsoft.com/office/powerpoint/2010/main" val="1035378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0D3F-F095-217B-792D-EC56A7859C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9264FF-45E9-2C8E-4D1C-28989BD5C399}"/>
              </a:ext>
            </a:extLst>
          </p:cNvPr>
          <p:cNvSpPr>
            <a:spLocks noGrp="1"/>
          </p:cNvSpPr>
          <p:nvPr>
            <p:ph type="title"/>
          </p:nvPr>
        </p:nvSpPr>
        <p:spPr/>
        <p:txBody>
          <a:bodyPr/>
          <a:lstStyle/>
          <a:p>
            <a:r>
              <a:rPr lang="en-US" dirty="0"/>
              <a:t>Expired Supplies and Drugs</a:t>
            </a:r>
          </a:p>
        </p:txBody>
      </p:sp>
      <p:pic>
        <p:nvPicPr>
          <p:cNvPr id="10" name="Picture 1" descr="page8image14862368">
            <a:extLst>
              <a:ext uri="{FF2B5EF4-FFF2-40B4-BE49-F238E27FC236}">
                <a16:creationId xmlns:a16="http://schemas.microsoft.com/office/drawing/2014/main" id="{E68726BA-7CD0-AEE3-FD7C-522F4F99CE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 t="19494" b="4605"/>
          <a:stretch/>
        </p:blipFill>
        <p:spPr bwMode="auto">
          <a:xfrm>
            <a:off x="5261810" y="1472820"/>
            <a:ext cx="6589905" cy="3655685"/>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BBB2273-F3F1-A0B9-FB36-BD6ACAE3ADD3}"/>
              </a:ext>
            </a:extLst>
          </p:cNvPr>
          <p:cNvSpPr txBox="1"/>
          <p:nvPr/>
        </p:nvSpPr>
        <p:spPr>
          <a:xfrm>
            <a:off x="838199" y="1164746"/>
            <a:ext cx="3933825" cy="2031325"/>
          </a:xfrm>
          <a:prstGeom prst="rect">
            <a:avLst/>
          </a:prstGeom>
          <a:noFill/>
          <a:ln w="28575">
            <a:solidFill>
              <a:schemeClr val="accent2"/>
            </a:solidFill>
          </a:ln>
        </p:spPr>
        <p:txBody>
          <a:bodyPr wrap="square" rtlCol="0">
            <a:spAutoFit/>
          </a:bodyPr>
          <a:lstStyle/>
          <a:p>
            <a:r>
              <a:rPr lang="en-US" sz="1800" dirty="0" err="1">
                <a:latin typeface="Arial" panose="020B0604020202020204" pitchFamily="34" charset="0"/>
                <a:cs typeface="Arial" panose="020B0604020202020204" pitchFamily="34" charset="0"/>
              </a:rPr>
              <a:t>Telfa</a:t>
            </a:r>
            <a:r>
              <a:rPr lang="en-US" sz="1800" dirty="0">
                <a:latin typeface="Arial" panose="020B0604020202020204" pitchFamily="34" charset="0"/>
                <a:cs typeface="Arial" panose="020B0604020202020204" pitchFamily="34" charset="0"/>
              </a:rPr>
              <a:t>, gloves, peroxide, electrodes, needles,</a:t>
            </a:r>
            <a:r>
              <a:rPr lang="en-US"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Iodoform gauze, etc.</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Check anything with a date!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 red sharp container is not acceptable.</a:t>
            </a:r>
            <a:endParaRPr lang="en-US" dirty="0">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774B6B5C-1F36-2AAF-6C55-08925C97B1B3}"/>
              </a:ext>
            </a:extLst>
          </p:cNvPr>
          <p:cNvPicPr>
            <a:picLocks noChangeAspect="1" noChangeArrowheads="1"/>
          </p:cNvPicPr>
          <p:nvPr/>
        </p:nvPicPr>
        <p:blipFill rotWithShape="1">
          <a:blip r:embed="rId3"/>
          <a:srcRect b="6637"/>
          <a:stretch/>
        </p:blipFill>
        <p:spPr bwMode="auto">
          <a:xfrm>
            <a:off x="1227221" y="3920437"/>
            <a:ext cx="2745798" cy="2416136"/>
          </a:xfrm>
          <a:prstGeom prst="rect">
            <a:avLst/>
          </a:prstGeom>
          <a:noFill/>
          <a:ln w="38100">
            <a:solidFill>
              <a:schemeClr val="accent2"/>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61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AFDA-AD9A-73BE-E3AA-6D5AE1DBC7AB}"/>
            </a:ext>
          </a:extLst>
        </p:cNvPr>
        <p:cNvGrpSpPr/>
        <p:nvPr/>
      </p:nvGrpSpPr>
      <p:grpSpPr>
        <a:xfrm>
          <a:off x="0" y="0"/>
          <a:ext cx="0" cy="0"/>
          <a:chOff x="0" y="0"/>
          <a:chExt cx="0" cy="0"/>
        </a:xfrm>
      </p:grpSpPr>
      <p:pic>
        <p:nvPicPr>
          <p:cNvPr id="3" name="Picture 2" descr="A small refrigerator with a bag of food inside&#10;&#10;AI-generated content may be incorrect.">
            <a:extLst>
              <a:ext uri="{FF2B5EF4-FFF2-40B4-BE49-F238E27FC236}">
                <a16:creationId xmlns:a16="http://schemas.microsoft.com/office/drawing/2014/main" id="{C77BD1C5-3571-869C-E9EA-D48FED78279C}"/>
              </a:ext>
            </a:extLst>
          </p:cNvPr>
          <p:cNvPicPr>
            <a:picLocks noChangeAspect="1"/>
          </p:cNvPicPr>
          <p:nvPr/>
        </p:nvPicPr>
        <p:blipFill>
          <a:blip r:embed="rId2"/>
          <a:srcRect t="21673" b="15345"/>
          <a:stretch/>
        </p:blipFill>
        <p:spPr>
          <a:xfrm>
            <a:off x="838200" y="2075000"/>
            <a:ext cx="5181600" cy="4351338"/>
          </a:xfrm>
          <a:prstGeom prst="rect">
            <a:avLst/>
          </a:prstGeom>
          <a:noFill/>
          <a:ln w="28575">
            <a:solidFill>
              <a:schemeClr val="accent2"/>
            </a:solidFill>
          </a:ln>
        </p:spPr>
      </p:pic>
      <p:pic>
        <p:nvPicPr>
          <p:cNvPr id="2" name="Picture 1" descr="A picture containing indoor, sitting, desk, computer&#10;&#10;Description automatically generated">
            <a:extLst>
              <a:ext uri="{FF2B5EF4-FFF2-40B4-BE49-F238E27FC236}">
                <a16:creationId xmlns:a16="http://schemas.microsoft.com/office/drawing/2014/main" id="{236FEE5C-166F-2CE8-06AA-74A79475B948}"/>
              </a:ext>
            </a:extLst>
          </p:cNvPr>
          <p:cNvPicPr>
            <a:picLocks noChangeAspect="1"/>
          </p:cNvPicPr>
          <p:nvPr/>
        </p:nvPicPr>
        <p:blipFill rotWithShape="1">
          <a:blip r:embed="rId3"/>
          <a:srcRect r="11878" b="-3"/>
          <a:stretch/>
        </p:blipFill>
        <p:spPr>
          <a:xfrm>
            <a:off x="6172200" y="2075000"/>
            <a:ext cx="5181600" cy="4351338"/>
          </a:xfrm>
          <a:prstGeom prst="rect">
            <a:avLst/>
          </a:prstGeom>
          <a:noFill/>
          <a:ln w="38100">
            <a:solidFill>
              <a:srgbClr val="3262AA"/>
            </a:solidFill>
          </a:ln>
          <a:effectLst>
            <a:reflection blurRad="12700" stA="25000" endPos="17000" dir="5400000" sy="-100000" algn="bl" rotWithShape="0"/>
          </a:effectLst>
        </p:spPr>
      </p:pic>
      <p:sp>
        <p:nvSpPr>
          <p:cNvPr id="4" name="Title 3">
            <a:extLst>
              <a:ext uri="{FF2B5EF4-FFF2-40B4-BE49-F238E27FC236}">
                <a16:creationId xmlns:a16="http://schemas.microsoft.com/office/drawing/2014/main" id="{3B976AD7-3247-276D-C994-6AE9E9A7A8CB}"/>
              </a:ext>
            </a:extLst>
          </p:cNvPr>
          <p:cNvSpPr>
            <a:spLocks noGrp="1"/>
          </p:cNvSpPr>
          <p:nvPr>
            <p:ph type="title"/>
          </p:nvPr>
        </p:nvSpPr>
        <p:spPr>
          <a:xfrm>
            <a:off x="838200" y="577423"/>
            <a:ext cx="10515600" cy="1089529"/>
          </a:xfrm>
        </p:spPr>
        <p:txBody>
          <a:bodyPr wrap="square" anchor="ctr">
            <a:normAutofit/>
          </a:bodyPr>
          <a:lstStyle/>
          <a:p>
            <a:r>
              <a:rPr lang="en-US" dirty="0"/>
              <a:t>Refrigerated Medications</a:t>
            </a:r>
          </a:p>
        </p:txBody>
      </p:sp>
    </p:spTree>
    <p:extLst>
      <p:ext uri="{BB962C8B-B14F-4D97-AF65-F5344CB8AC3E}">
        <p14:creationId xmlns:p14="http://schemas.microsoft.com/office/powerpoint/2010/main" val="3628798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897EF-DF55-89EB-C6C1-40D3505256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0A1DC4-F698-0209-3099-BC6CF04020D4}"/>
              </a:ext>
            </a:extLst>
          </p:cNvPr>
          <p:cNvSpPr>
            <a:spLocks noGrp="1"/>
          </p:cNvSpPr>
          <p:nvPr>
            <p:ph type="title"/>
          </p:nvPr>
        </p:nvSpPr>
        <p:spPr/>
        <p:txBody>
          <a:bodyPr/>
          <a:lstStyle/>
          <a:p>
            <a:r>
              <a:rPr lang="en-US" dirty="0"/>
              <a:t> Medication Policy</a:t>
            </a:r>
          </a:p>
        </p:txBody>
      </p:sp>
      <p:sp>
        <p:nvSpPr>
          <p:cNvPr id="5" name="TextBox 4">
            <a:extLst>
              <a:ext uri="{FF2B5EF4-FFF2-40B4-BE49-F238E27FC236}">
                <a16:creationId xmlns:a16="http://schemas.microsoft.com/office/drawing/2014/main" id="{2FCC90C8-FBC4-5F8B-6890-A52D74D58557}"/>
              </a:ext>
            </a:extLst>
          </p:cNvPr>
          <p:cNvSpPr txBox="1"/>
          <p:nvPr/>
        </p:nvSpPr>
        <p:spPr>
          <a:xfrm>
            <a:off x="970546" y="1251341"/>
            <a:ext cx="10515599" cy="447814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Is there a robust medication policy?</a:t>
            </a: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Are all drugs secured in the clinic?</a:t>
            </a: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lang="en-US" sz="2000" b="1" dirty="0">
                <a:solidFill>
                  <a:srgbClr val="333333"/>
                </a:solidFill>
                <a:latin typeface="Arial" panose="020B0604020202020204" pitchFamily="34" charset="0"/>
                <a:cs typeface="Arial" panose="020B0604020202020204" pitchFamily="34" charset="0"/>
              </a:rPr>
              <a:t>Does your policy include the proper handling of single-dose and multi-dose vials?</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Are drugs stored according to Manufacturer’s instructions?</a:t>
            </a: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Are all medications delivered in the clinic properly documented in the EMR?</a:t>
            </a:r>
          </a:p>
          <a:p>
            <a:pPr marL="342900" marR="0" lvl="0" indent="-342900" algn="l" defTabSz="914400" rtl="0" eaLnBrk="1" fontAlgn="auto" latinLnBrk="0" hangingPunct="1">
              <a:lnSpc>
                <a:spcPct val="100000"/>
              </a:lnSpc>
              <a:spcBef>
                <a:spcPts val="0"/>
              </a:spcBef>
              <a:spcAft>
                <a:spcPts val="6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Are we noting the </a:t>
            </a:r>
            <a:r>
              <a:rPr lang="en-US" sz="2000" dirty="0">
                <a:solidFill>
                  <a:srgbClr val="333333"/>
                </a:solidFill>
                <a:latin typeface="Arial" panose="020B0604020202020204" pitchFamily="34" charset="0"/>
                <a:cs typeface="Arial" panose="020B0604020202020204" pitchFamily="34" charset="0"/>
              </a:rPr>
              <a:t>lot number in the EMR for injected medications?</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Is every person dealing with drugs trained on vials?</a:t>
            </a: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Is everyone trained on safe injection practices?</a:t>
            </a: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Is there proper recording for receipt and disposition of scheduled drugs?</a:t>
            </a:r>
          </a:p>
          <a:p>
            <a:pPr marL="342900" marR="0" lvl="0" indent="-342900" algn="l" defTabSz="914400" rtl="0" eaLnBrk="1" fontAlgn="auto" latinLnBrk="0" hangingPunct="1">
              <a:lnSpc>
                <a:spcPct val="100000"/>
              </a:lnSpc>
              <a:spcBef>
                <a:spcPts val="0"/>
              </a:spcBef>
              <a:spcAft>
                <a:spcPts val="1200"/>
              </a:spcAft>
              <a:buClr>
                <a:schemeClr val="accent3"/>
              </a:buClr>
              <a:buSzTx/>
              <a:buFont typeface="Arial" panose="020B0604020202020204" pitchFamily="34" charset="0"/>
              <a:buChar char="•"/>
              <a:tabLst/>
              <a:defRPr/>
            </a:pPr>
            <a:r>
              <a:rPr lang="en-US" sz="2000" dirty="0">
                <a:solidFill>
                  <a:srgbClr val="333333"/>
                </a:solidFill>
                <a:latin typeface="Arial" panose="020B0604020202020204" pitchFamily="34" charset="0"/>
                <a:cs typeface="Arial" panose="020B0604020202020204" pitchFamily="34" charset="0"/>
              </a:rPr>
              <a:t>Is there a policy for handling of drugs in a power outage?</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883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66BF0-7BEC-0071-7DFA-6E64858C60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77F0D2-E86B-F510-CD45-6B7E9EE15475}"/>
              </a:ext>
            </a:extLst>
          </p:cNvPr>
          <p:cNvSpPr>
            <a:spLocks noGrp="1"/>
          </p:cNvSpPr>
          <p:nvPr>
            <p:ph type="title"/>
          </p:nvPr>
        </p:nvSpPr>
        <p:spPr/>
        <p:txBody>
          <a:bodyPr/>
          <a:lstStyle/>
          <a:p>
            <a:r>
              <a:rPr lang="en-US" dirty="0"/>
              <a:t>Sample Medications</a:t>
            </a:r>
          </a:p>
        </p:txBody>
      </p:sp>
      <p:pic>
        <p:nvPicPr>
          <p:cNvPr id="3" name="Picture Placeholder 5">
            <a:extLst>
              <a:ext uri="{FF2B5EF4-FFF2-40B4-BE49-F238E27FC236}">
                <a16:creationId xmlns:a16="http://schemas.microsoft.com/office/drawing/2014/main" id="{EDD72322-9724-C629-CEFD-AA12DEEF2C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853" t="4538" r="5598"/>
          <a:stretch/>
        </p:blipFill>
        <p:spPr>
          <a:xfrm>
            <a:off x="872298" y="1600200"/>
            <a:ext cx="4809744" cy="3657841"/>
          </a:xfrm>
          <a:prstGeom prst="rect">
            <a:avLst/>
          </a:prstGeom>
          <a:ln w="38100">
            <a:solidFill>
              <a:srgbClr val="3262AA"/>
            </a:solidFill>
          </a:ln>
          <a:effectLst>
            <a:reflection blurRad="12700" stA="25000" endPos="17000" dir="5400000" sy="-100000" algn="bl" rotWithShape="0"/>
          </a:effectLst>
        </p:spPr>
      </p:pic>
      <p:grpSp>
        <p:nvGrpSpPr>
          <p:cNvPr id="5" name="Group 4">
            <a:extLst>
              <a:ext uri="{FF2B5EF4-FFF2-40B4-BE49-F238E27FC236}">
                <a16:creationId xmlns:a16="http://schemas.microsoft.com/office/drawing/2014/main" id="{ED9FFCC9-7029-5628-90E2-31F57895841A}"/>
              </a:ext>
            </a:extLst>
          </p:cNvPr>
          <p:cNvGrpSpPr/>
          <p:nvPr/>
        </p:nvGrpSpPr>
        <p:grpSpPr>
          <a:xfrm>
            <a:off x="3277169" y="1459512"/>
            <a:ext cx="6647807" cy="4942010"/>
            <a:chOff x="1852631" y="1459512"/>
            <a:chExt cx="6647807" cy="4942010"/>
          </a:xfrm>
        </p:grpSpPr>
        <p:pic>
          <p:nvPicPr>
            <p:cNvPr id="6" name="Picture 3" descr="IMG_1722.jpg">
              <a:extLst>
                <a:ext uri="{FF2B5EF4-FFF2-40B4-BE49-F238E27FC236}">
                  <a16:creationId xmlns:a16="http://schemas.microsoft.com/office/drawing/2014/main" id="{02CBA388-285D-1C0D-B609-2342A3F8A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9" r="4896" b="1450"/>
            <a:stretch/>
          </p:blipFill>
          <p:spPr bwMode="auto">
            <a:xfrm>
              <a:off x="5302796" y="1459512"/>
              <a:ext cx="3197642" cy="3657600"/>
            </a:xfrm>
            <a:prstGeom prst="rect">
              <a:avLst/>
            </a:prstGeom>
            <a:noFill/>
            <a:ln w="38100">
              <a:solidFill>
                <a:srgbClr val="3262AA"/>
              </a:solidFill>
              <a:miter lim="800000"/>
              <a:headEnd/>
              <a:tailEnd/>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4E788E7-0D71-4D68-4B59-8E2FE8A8CDEE}"/>
                </a:ext>
              </a:extLst>
            </p:cNvPr>
            <p:cNvSpPr/>
            <p:nvPr/>
          </p:nvSpPr>
          <p:spPr>
            <a:xfrm>
              <a:off x="1852631" y="5755191"/>
              <a:ext cx="5177019" cy="646331"/>
            </a:xfrm>
            <a:prstGeom prst="rect">
              <a:avLst/>
            </a:prstGeom>
          </p:spPr>
          <p:txBody>
            <a:bodyPr wrap="square">
              <a:spAutoFit/>
            </a:bodyPr>
            <a:lstStyle/>
            <a:p>
              <a:pPr algn="ctr"/>
              <a:r>
                <a:rPr lang="en-US" b="1" dirty="0">
                  <a:solidFill>
                    <a:srgbClr val="3262AA"/>
                  </a:solidFill>
                  <a:latin typeface="Arial Nova" panose="020B0504020202020204" pitchFamily="34" charset="0"/>
                </a:rPr>
                <a:t>Secured/Organized </a:t>
              </a:r>
              <a:br>
                <a:rPr lang="en-US" b="1" dirty="0">
                  <a:solidFill>
                    <a:srgbClr val="3262AA"/>
                  </a:solidFill>
                  <a:latin typeface="Arial Nova" panose="020B0504020202020204" pitchFamily="34" charset="0"/>
                </a:rPr>
              </a:br>
              <a:r>
                <a:rPr lang="en-US" b="1" dirty="0">
                  <a:solidFill>
                    <a:srgbClr val="3262AA"/>
                  </a:solidFill>
                  <a:latin typeface="Arial Nova" panose="020B0504020202020204" pitchFamily="34" charset="0"/>
                </a:rPr>
                <a:t>In Original Containers</a:t>
              </a:r>
            </a:p>
          </p:txBody>
        </p:sp>
      </p:grpSp>
    </p:spTree>
    <p:extLst>
      <p:ext uri="{BB962C8B-B14F-4D97-AF65-F5344CB8AC3E}">
        <p14:creationId xmlns:p14="http://schemas.microsoft.com/office/powerpoint/2010/main" val="182705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Survey Preparation</a:t>
            </a:r>
          </a:p>
        </p:txBody>
      </p:sp>
      <p:sp>
        <p:nvSpPr>
          <p:cNvPr id="6" name="Content Placeholder 5">
            <a:extLst>
              <a:ext uri="{FF2B5EF4-FFF2-40B4-BE49-F238E27FC236}">
                <a16:creationId xmlns:a16="http://schemas.microsoft.com/office/drawing/2014/main" id="{7AF88275-9F64-92D9-A39B-413935A6F158}"/>
              </a:ext>
            </a:extLst>
          </p:cNvPr>
          <p:cNvSpPr>
            <a:spLocks noGrp="1"/>
          </p:cNvSpPr>
          <p:nvPr>
            <p:ph idx="1"/>
          </p:nvPr>
        </p:nvSpPr>
        <p:spPr>
          <a:xfrm>
            <a:off x="950495" y="2086038"/>
            <a:ext cx="10515600" cy="4351338"/>
          </a:xfrm>
        </p:spPr>
        <p:txBody>
          <a:bodyPr/>
          <a:lstStyle/>
          <a:p>
            <a:r>
              <a:rPr lang="en-US" dirty="0"/>
              <a:t>Is everyone aware of the location of key documents?</a:t>
            </a:r>
          </a:p>
          <a:p>
            <a:r>
              <a:rPr lang="en-US" dirty="0"/>
              <a:t>Have you answered “Yes” to all the questions on the checklist?</a:t>
            </a:r>
          </a:p>
          <a:p>
            <a:r>
              <a:rPr lang="en-US" dirty="0"/>
              <a:t>Is the entire staff up to date on the survey process?</a:t>
            </a:r>
          </a:p>
          <a:p>
            <a:endParaRPr lang="en-US" dirty="0"/>
          </a:p>
        </p:txBody>
      </p:sp>
    </p:spTree>
    <p:extLst>
      <p:ext uri="{BB962C8B-B14F-4D97-AF65-F5344CB8AC3E}">
        <p14:creationId xmlns:p14="http://schemas.microsoft.com/office/powerpoint/2010/main" val="388376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C753-F0C0-2181-1A78-A470592615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BA73F5-567E-247D-99C7-66C8151C917F}"/>
              </a:ext>
            </a:extLst>
          </p:cNvPr>
          <p:cNvSpPr>
            <a:spLocks noGrp="1"/>
          </p:cNvSpPr>
          <p:nvPr>
            <p:ph type="title"/>
          </p:nvPr>
        </p:nvSpPr>
        <p:spPr/>
        <p:txBody>
          <a:bodyPr/>
          <a:lstStyle/>
          <a:p>
            <a:r>
              <a:rPr lang="en-US" dirty="0"/>
              <a:t>The Lab</a:t>
            </a:r>
          </a:p>
        </p:txBody>
      </p:sp>
      <p:sp>
        <p:nvSpPr>
          <p:cNvPr id="6" name="TextBox 5">
            <a:extLst>
              <a:ext uri="{FF2B5EF4-FFF2-40B4-BE49-F238E27FC236}">
                <a16:creationId xmlns:a16="http://schemas.microsoft.com/office/drawing/2014/main" id="{2609E5AF-BD00-05C5-9CDA-9963DEFC3493}"/>
              </a:ext>
            </a:extLst>
          </p:cNvPr>
          <p:cNvSpPr txBox="1"/>
          <p:nvPr/>
        </p:nvSpPr>
        <p:spPr>
          <a:xfrm>
            <a:off x="1044492" y="1429000"/>
            <a:ext cx="9828332" cy="4308872"/>
          </a:xfrm>
          <a:prstGeom prst="rect">
            <a:avLst/>
          </a:prstGeom>
          <a:noFill/>
          <a:ln w="38100">
            <a:solidFill>
              <a:schemeClr val="tx2"/>
            </a:solidFill>
          </a:ln>
        </p:spPr>
        <p:txBody>
          <a:bodyPr wrap="none" rtlCol="0">
            <a:spAutoFit/>
          </a:bodyPr>
          <a:lstStyle/>
          <a:p>
            <a:endParaRPr lang="en-US" dirty="0"/>
          </a:p>
          <a:p>
            <a:pPr marL="266685" lvl="2">
              <a:lnSpc>
                <a:spcPct val="100000"/>
              </a:lnSpc>
              <a:spcBef>
                <a:spcPts val="0"/>
              </a:spcBef>
              <a:spcAft>
                <a:spcPts val="1200"/>
              </a:spcAft>
              <a:buClr>
                <a:srgbClr val="DF5C40"/>
              </a:buClr>
              <a:defRPr/>
            </a:pPr>
            <a:r>
              <a:rPr lang="en-US" sz="2000" b="1" dirty="0">
                <a:solidFill>
                  <a:prstClr val="black"/>
                </a:solidFill>
                <a:latin typeface="Arial" panose="020B0604020202020204" pitchFamily="34" charset="0"/>
                <a:cs typeface="Arial" panose="020B0604020202020204" pitchFamily="34" charset="0"/>
              </a:rPr>
              <a:t>Clinic must have the ability to do all four required tests.</a:t>
            </a:r>
          </a:p>
          <a:p>
            <a:pPr marL="1219170" lvl="3" indent="-342900">
              <a:lnSpc>
                <a:spcPct val="100000"/>
              </a:lnSpc>
              <a:spcBef>
                <a:spcPts val="0"/>
              </a:spcBef>
              <a:spcAft>
                <a:spcPts val="1200"/>
              </a:spcAft>
              <a:buClr>
                <a:schemeClr val="accent3"/>
              </a:buClr>
              <a:buFont typeface="+mj-lt"/>
              <a:buAutoNum type="arabicPeriod"/>
              <a:defRPr/>
            </a:pPr>
            <a:r>
              <a:rPr lang="en-US" dirty="0">
                <a:solidFill>
                  <a:prstClr val="black"/>
                </a:solidFill>
                <a:latin typeface="Arial" panose="020B0604020202020204" pitchFamily="34" charset="0"/>
                <a:cs typeface="Arial" panose="020B0604020202020204" pitchFamily="34" charset="0"/>
              </a:rPr>
              <a:t>Chemical examination of urine by stick or tablet </a:t>
            </a:r>
          </a:p>
          <a:p>
            <a:pPr marL="1219170" lvl="3" indent="-342900">
              <a:lnSpc>
                <a:spcPct val="100000"/>
              </a:lnSpc>
              <a:spcBef>
                <a:spcPts val="0"/>
              </a:spcBef>
              <a:spcAft>
                <a:spcPts val="1200"/>
              </a:spcAft>
              <a:buClr>
                <a:schemeClr val="accent3"/>
              </a:buClr>
              <a:buFont typeface="+mj-lt"/>
              <a:buAutoNum type="arabicPeriod"/>
              <a:defRPr/>
            </a:pPr>
            <a:r>
              <a:rPr lang="en-US" dirty="0">
                <a:solidFill>
                  <a:prstClr val="black"/>
                </a:solidFill>
                <a:latin typeface="Arial" panose="020B0604020202020204" pitchFamily="34" charset="0"/>
                <a:cs typeface="Arial" panose="020B0604020202020204" pitchFamily="34" charset="0"/>
              </a:rPr>
              <a:t>Blood glucose</a:t>
            </a:r>
          </a:p>
          <a:p>
            <a:pPr marL="1219170" lvl="3" indent="-342900">
              <a:lnSpc>
                <a:spcPct val="100000"/>
              </a:lnSpc>
              <a:spcBef>
                <a:spcPts val="0"/>
              </a:spcBef>
              <a:spcAft>
                <a:spcPts val="1200"/>
              </a:spcAft>
              <a:buClr>
                <a:schemeClr val="accent3"/>
              </a:buClr>
              <a:buFont typeface="+mj-lt"/>
              <a:buAutoNum type="arabicPeriod"/>
              <a:defRPr/>
            </a:pPr>
            <a:r>
              <a:rPr lang="en-US" dirty="0">
                <a:solidFill>
                  <a:prstClr val="black"/>
                </a:solidFill>
                <a:latin typeface="Arial" panose="020B0604020202020204" pitchFamily="34" charset="0"/>
                <a:cs typeface="Arial" panose="020B0604020202020204" pitchFamily="34" charset="0"/>
              </a:rPr>
              <a:t>Pregnancy test</a:t>
            </a:r>
          </a:p>
          <a:p>
            <a:pPr marL="1219170" lvl="3" indent="-342900">
              <a:lnSpc>
                <a:spcPct val="100000"/>
              </a:lnSpc>
              <a:spcBef>
                <a:spcPts val="0"/>
              </a:spcBef>
              <a:spcAft>
                <a:spcPts val="1200"/>
              </a:spcAft>
              <a:buClr>
                <a:schemeClr val="accent3"/>
              </a:buClr>
              <a:buFont typeface="+mj-lt"/>
              <a:buAutoNum type="arabicPeriod"/>
              <a:defRPr/>
            </a:pPr>
            <a:r>
              <a:rPr lang="en-US" dirty="0">
                <a:solidFill>
                  <a:srgbClr val="262626"/>
                </a:solidFill>
                <a:latin typeface="Arial" panose="020B0604020202020204" pitchFamily="34" charset="0"/>
                <a:cs typeface="Arial" panose="020B0604020202020204" pitchFamily="34" charset="0"/>
              </a:rPr>
              <a:t>C</a:t>
            </a:r>
            <a:r>
              <a:rPr lang="en-US" b="0" i="0" dirty="0">
                <a:solidFill>
                  <a:srgbClr val="262626"/>
                </a:solidFill>
                <a:effectLst/>
                <a:latin typeface="Arial" panose="020B0604020202020204" pitchFamily="34" charset="0"/>
                <a:cs typeface="Arial" panose="020B0604020202020204" pitchFamily="34" charset="0"/>
              </a:rPr>
              <a:t>ollection of patient specimens for transmittal to a certified laboratory for culturing.</a:t>
            </a:r>
            <a:endParaRPr lang="en-US" dirty="0">
              <a:latin typeface="Arial" panose="020B0604020202020204" pitchFamily="34" charset="0"/>
              <a:cs typeface="Arial" panose="020B0604020202020204" pitchFamily="34" charset="0"/>
            </a:endParaRPr>
          </a:p>
          <a:p>
            <a:pPr marL="266685" lvl="2">
              <a:lnSpc>
                <a:spcPct val="100000"/>
              </a:lnSpc>
              <a:spcBef>
                <a:spcPts val="0"/>
              </a:spcBef>
              <a:spcAft>
                <a:spcPts val="1200"/>
              </a:spcAft>
              <a:buClr>
                <a:srgbClr val="DF5C40"/>
              </a:buClr>
              <a:defRPr/>
            </a:pPr>
            <a:r>
              <a:rPr lang="en-US" sz="2000" b="1" dirty="0">
                <a:solidFill>
                  <a:prstClr val="black"/>
                </a:solidFill>
                <a:latin typeface="Arial" panose="020B0604020202020204" pitchFamily="34" charset="0"/>
                <a:cs typeface="Arial" panose="020B0604020202020204" pitchFamily="34" charset="0"/>
              </a:rPr>
              <a:t>All reagents, strips, controls, etc., must be within date.</a:t>
            </a:r>
          </a:p>
          <a:p>
            <a:pPr marL="266685" lvl="2">
              <a:lnSpc>
                <a:spcPct val="100000"/>
              </a:lnSpc>
              <a:spcBef>
                <a:spcPts val="0"/>
              </a:spcBef>
              <a:spcAft>
                <a:spcPts val="1200"/>
              </a:spcAft>
              <a:buClr>
                <a:srgbClr val="DF5C40"/>
              </a:buClr>
              <a:defRPr/>
            </a:pPr>
            <a:r>
              <a:rPr lang="en-US" sz="2000" b="1" dirty="0">
                <a:solidFill>
                  <a:prstClr val="black"/>
                </a:solidFill>
                <a:latin typeface="Arial" panose="020B0604020202020204" pitchFamily="34" charset="0"/>
                <a:cs typeface="Arial" panose="020B0604020202020204" pitchFamily="34" charset="0"/>
              </a:rPr>
              <a:t>CLIA Certificate is current and posted.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94486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6BB1-7FAE-2CFC-EBAB-007DB56F3E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A9B106-4C35-8611-F50A-F1D895B059F0}"/>
              </a:ext>
            </a:extLst>
          </p:cNvPr>
          <p:cNvSpPr>
            <a:spLocks noGrp="1"/>
          </p:cNvSpPr>
          <p:nvPr>
            <p:ph type="title"/>
          </p:nvPr>
        </p:nvSpPr>
        <p:spPr/>
        <p:txBody>
          <a:bodyPr/>
          <a:lstStyle/>
          <a:p>
            <a:r>
              <a:rPr lang="en-US" dirty="0"/>
              <a:t>Chart Review</a:t>
            </a:r>
          </a:p>
        </p:txBody>
      </p:sp>
      <p:pic>
        <p:nvPicPr>
          <p:cNvPr id="3" name="Content Placeholder 2" descr="A medical record tool with text&#10;&#10;AI-generated content may be incorrect.">
            <a:extLst>
              <a:ext uri="{FF2B5EF4-FFF2-40B4-BE49-F238E27FC236}">
                <a16:creationId xmlns:a16="http://schemas.microsoft.com/office/drawing/2014/main" id="{B62DBD02-D12C-2759-7407-C1DCDC3CDF70}"/>
              </a:ext>
            </a:extLst>
          </p:cNvPr>
          <p:cNvPicPr>
            <a:picLocks noGrp="1" noChangeAspect="1"/>
          </p:cNvPicPr>
          <p:nvPr>
            <p:ph idx="1"/>
          </p:nvPr>
        </p:nvPicPr>
        <p:blipFill>
          <a:blip r:embed="rId2"/>
          <a:stretch>
            <a:fillRect/>
          </a:stretch>
        </p:blipFill>
        <p:spPr>
          <a:xfrm>
            <a:off x="1463495" y="1253330"/>
            <a:ext cx="8675115" cy="4767729"/>
          </a:xfrm>
        </p:spPr>
      </p:pic>
    </p:spTree>
    <p:extLst>
      <p:ext uri="{BB962C8B-B14F-4D97-AF65-F5344CB8AC3E}">
        <p14:creationId xmlns:p14="http://schemas.microsoft.com/office/powerpoint/2010/main" val="1670543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D8EDD-D9DA-DEB6-EAC4-20EBF18F6A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67482E-5730-F586-22EE-038A214EBF43}"/>
              </a:ext>
            </a:extLst>
          </p:cNvPr>
          <p:cNvSpPr>
            <a:spLocks noGrp="1"/>
          </p:cNvSpPr>
          <p:nvPr>
            <p:ph type="title"/>
          </p:nvPr>
        </p:nvSpPr>
        <p:spPr/>
        <p:txBody>
          <a:bodyPr/>
          <a:lstStyle/>
          <a:p>
            <a:r>
              <a:rPr lang="en-US" sz="3600" dirty="0"/>
              <a:t>Patient Records</a:t>
            </a:r>
            <a:endParaRPr lang="en-US" dirty="0"/>
          </a:p>
        </p:txBody>
      </p:sp>
      <p:pic>
        <p:nvPicPr>
          <p:cNvPr id="7" name="Picture 6">
            <a:extLst>
              <a:ext uri="{FF2B5EF4-FFF2-40B4-BE49-F238E27FC236}">
                <a16:creationId xmlns:a16="http://schemas.microsoft.com/office/drawing/2014/main" id="{F85A6C71-0D00-5B65-FC76-A045650170CD}"/>
              </a:ext>
            </a:extLst>
          </p:cNvPr>
          <p:cNvPicPr>
            <a:picLocks noChangeAspect="1"/>
          </p:cNvPicPr>
          <p:nvPr/>
        </p:nvPicPr>
        <p:blipFill>
          <a:blip r:embed="rId2"/>
          <a:stretch>
            <a:fillRect/>
          </a:stretch>
        </p:blipFill>
        <p:spPr>
          <a:xfrm>
            <a:off x="6318584" y="1556084"/>
            <a:ext cx="5155532" cy="3437021"/>
          </a:xfrm>
          <a:prstGeom prst="rect">
            <a:avLst/>
          </a:prstGeom>
        </p:spPr>
      </p:pic>
      <p:sp>
        <p:nvSpPr>
          <p:cNvPr id="8" name="TextBox 7">
            <a:extLst>
              <a:ext uri="{FF2B5EF4-FFF2-40B4-BE49-F238E27FC236}">
                <a16:creationId xmlns:a16="http://schemas.microsoft.com/office/drawing/2014/main" id="{BAA49644-4BE5-A15E-73BB-381B7A20C1BB}"/>
              </a:ext>
            </a:extLst>
          </p:cNvPr>
          <p:cNvSpPr txBox="1"/>
          <p:nvPr/>
        </p:nvSpPr>
        <p:spPr>
          <a:xfrm>
            <a:off x="838200" y="1351760"/>
            <a:ext cx="5378116" cy="3845668"/>
          </a:xfrm>
          <a:prstGeom prst="rect">
            <a:avLst/>
          </a:prstGeom>
          <a:noFill/>
        </p:spPr>
        <p:txBody>
          <a:bodyPr wrap="square" rtlCol="0">
            <a:spAutoFit/>
          </a:bodyPr>
          <a:lstStyle/>
          <a:p>
            <a:pPr marL="0" indent="0">
              <a:spcBef>
                <a:spcPts val="900"/>
              </a:spcBef>
              <a:buNone/>
            </a:pPr>
            <a:r>
              <a:rPr lang="en-US" sz="1800" b="1" dirty="0"/>
              <a:t>Medications:</a:t>
            </a:r>
          </a:p>
          <a:p>
            <a:pPr marL="0" indent="0">
              <a:spcBef>
                <a:spcPts val="900"/>
              </a:spcBef>
              <a:buNone/>
            </a:pPr>
            <a:r>
              <a:rPr lang="en-US" sz="1800" dirty="0"/>
              <a:t>Is the EMR capturing the medication, lot number, route of administration, dose, and date?</a:t>
            </a:r>
          </a:p>
          <a:p>
            <a:pPr marL="0" indent="0">
              <a:spcBef>
                <a:spcPts val="900"/>
              </a:spcBef>
              <a:buNone/>
            </a:pPr>
            <a:endParaRPr lang="en-US" sz="300" dirty="0"/>
          </a:p>
          <a:p>
            <a:pPr marL="0" indent="0">
              <a:spcBef>
                <a:spcPts val="900"/>
              </a:spcBef>
              <a:buNone/>
            </a:pPr>
            <a:r>
              <a:rPr lang="en-US" sz="1800" b="1" dirty="0"/>
              <a:t>Abnormal Labs:</a:t>
            </a:r>
          </a:p>
          <a:p>
            <a:pPr marL="0" indent="0">
              <a:spcBef>
                <a:spcPts val="900"/>
              </a:spcBef>
              <a:buNone/>
            </a:pPr>
            <a:r>
              <a:rPr lang="en-US" sz="1800" dirty="0"/>
              <a:t>Are findings and test reports appropriately authenticated by a provider?</a:t>
            </a:r>
          </a:p>
          <a:p>
            <a:pPr marL="0" indent="0">
              <a:spcBef>
                <a:spcPts val="900"/>
              </a:spcBef>
              <a:buNone/>
            </a:pPr>
            <a:endParaRPr lang="en-US" sz="300" dirty="0"/>
          </a:p>
          <a:p>
            <a:pPr marL="0" indent="0">
              <a:spcBef>
                <a:spcPts val="900"/>
              </a:spcBef>
              <a:buNone/>
            </a:pPr>
            <a:r>
              <a:rPr lang="en-US" sz="1800" b="1" dirty="0"/>
              <a:t>Summary: </a:t>
            </a:r>
          </a:p>
          <a:p>
            <a:pPr marL="0" indent="0">
              <a:spcBef>
                <a:spcPts val="900"/>
              </a:spcBef>
              <a:buNone/>
            </a:pPr>
            <a:r>
              <a:rPr lang="en-US" sz="1800" dirty="0"/>
              <a:t>Is there a documented summary of the visit with instructions for the patient?</a:t>
            </a:r>
          </a:p>
          <a:p>
            <a:endParaRPr lang="en-US" dirty="0"/>
          </a:p>
        </p:txBody>
      </p:sp>
    </p:spTree>
    <p:extLst>
      <p:ext uri="{BB962C8B-B14F-4D97-AF65-F5344CB8AC3E}">
        <p14:creationId xmlns:p14="http://schemas.microsoft.com/office/powerpoint/2010/main" val="1185446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86420-F091-32D8-E2FF-E310638D8A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DA9A88-72E7-40D6-6D54-70FBBF25C4E3}"/>
              </a:ext>
            </a:extLst>
          </p:cNvPr>
          <p:cNvSpPr>
            <a:spLocks noGrp="1"/>
          </p:cNvSpPr>
          <p:nvPr>
            <p:ph type="title"/>
          </p:nvPr>
        </p:nvSpPr>
        <p:spPr/>
        <p:txBody>
          <a:bodyPr/>
          <a:lstStyle/>
          <a:p>
            <a:r>
              <a:rPr lang="en-US" dirty="0"/>
              <a:t>Personnel File Review</a:t>
            </a:r>
          </a:p>
        </p:txBody>
      </p:sp>
      <p:pic>
        <p:nvPicPr>
          <p:cNvPr id="6" name="Picture 5">
            <a:extLst>
              <a:ext uri="{FF2B5EF4-FFF2-40B4-BE49-F238E27FC236}">
                <a16:creationId xmlns:a16="http://schemas.microsoft.com/office/drawing/2014/main" id="{60EA54B5-77B1-1964-343E-04AC978C90E9}"/>
              </a:ext>
            </a:extLst>
          </p:cNvPr>
          <p:cNvPicPr>
            <a:picLocks noChangeAspect="1"/>
          </p:cNvPicPr>
          <p:nvPr/>
        </p:nvPicPr>
        <p:blipFill>
          <a:blip r:embed="rId2"/>
          <a:srcRect/>
          <a:stretch/>
        </p:blipFill>
        <p:spPr>
          <a:xfrm>
            <a:off x="6724901" y="1612876"/>
            <a:ext cx="3788997" cy="2368123"/>
          </a:xfrm>
          <a:prstGeom prst="rect">
            <a:avLst/>
          </a:prstGeom>
          <a:ln w="28575">
            <a:solidFill>
              <a:schemeClr val="accent2"/>
            </a:solidFill>
          </a:ln>
        </p:spPr>
      </p:pic>
      <p:sp>
        <p:nvSpPr>
          <p:cNvPr id="7" name="TextBox 6">
            <a:extLst>
              <a:ext uri="{FF2B5EF4-FFF2-40B4-BE49-F238E27FC236}">
                <a16:creationId xmlns:a16="http://schemas.microsoft.com/office/drawing/2014/main" id="{EF51E0EB-7E68-7842-266E-69B886FA3BC5}"/>
              </a:ext>
            </a:extLst>
          </p:cNvPr>
          <p:cNvSpPr txBox="1"/>
          <p:nvPr/>
        </p:nvSpPr>
        <p:spPr>
          <a:xfrm>
            <a:off x="1005136" y="1588168"/>
            <a:ext cx="4519186" cy="4370427"/>
          </a:xfrm>
          <a:prstGeom prst="rect">
            <a:avLst/>
          </a:prstGeom>
          <a:noFill/>
          <a:ln w="28575">
            <a:solidFill>
              <a:schemeClr val="accent2"/>
            </a:solidFill>
          </a:ln>
        </p:spPr>
        <p:txBody>
          <a:bodyPr wrap="none" rtlCol="0">
            <a:spAutoFit/>
          </a:bodyPr>
          <a:lstStyle/>
          <a:p>
            <a:pPr marL="342900" indent="-342900">
              <a:lnSpc>
                <a:spcPts val="2400"/>
              </a:lnSpc>
              <a:buClr>
                <a:schemeClr val="accent3"/>
              </a:buClr>
              <a:buFont typeface="Arial" panose="020B0604020202020204" pitchFamily="34" charset="0"/>
              <a:buChar char="•"/>
            </a:pPr>
            <a:r>
              <a:rPr lang="en-US" sz="1800" dirty="0"/>
              <a:t>Application</a:t>
            </a:r>
          </a:p>
          <a:p>
            <a:pPr marL="342900" indent="-342900">
              <a:lnSpc>
                <a:spcPts val="2400"/>
              </a:lnSpc>
              <a:buClr>
                <a:schemeClr val="accent3"/>
              </a:buClr>
              <a:buFont typeface="Arial" panose="020B0604020202020204" pitchFamily="34" charset="0"/>
              <a:buChar char="•"/>
            </a:pPr>
            <a:r>
              <a:rPr lang="en-US" sz="1800" dirty="0"/>
              <a:t>I-9</a:t>
            </a:r>
          </a:p>
          <a:p>
            <a:pPr marL="342900" indent="-342900">
              <a:lnSpc>
                <a:spcPts val="2400"/>
              </a:lnSpc>
              <a:buClr>
                <a:schemeClr val="accent3"/>
              </a:buClr>
              <a:buFont typeface="Arial" panose="020B0604020202020204" pitchFamily="34" charset="0"/>
              <a:buChar char="•"/>
            </a:pPr>
            <a:r>
              <a:rPr lang="en-US" sz="1800" dirty="0"/>
              <a:t>W-4</a:t>
            </a:r>
          </a:p>
          <a:p>
            <a:pPr marL="342900" indent="-342900">
              <a:lnSpc>
                <a:spcPts val="2400"/>
              </a:lnSpc>
              <a:buClr>
                <a:schemeClr val="accent3"/>
              </a:buClr>
              <a:buFont typeface="Arial" panose="020B0604020202020204" pitchFamily="34" charset="0"/>
              <a:buChar char="•"/>
            </a:pPr>
            <a:r>
              <a:rPr lang="en-US" sz="1800" dirty="0"/>
              <a:t>OIG Exclusion </a:t>
            </a:r>
          </a:p>
          <a:p>
            <a:pPr marL="342900" indent="-342900">
              <a:lnSpc>
                <a:spcPts val="2400"/>
              </a:lnSpc>
              <a:buClr>
                <a:schemeClr val="accent3"/>
              </a:buClr>
              <a:buFont typeface="Arial" panose="020B0604020202020204" pitchFamily="34" charset="0"/>
              <a:buChar char="•"/>
            </a:pPr>
            <a:r>
              <a:rPr lang="en-US" sz="1800" dirty="0"/>
              <a:t>Signed Job Description</a:t>
            </a:r>
          </a:p>
          <a:p>
            <a:pPr marL="342900" indent="-342900">
              <a:lnSpc>
                <a:spcPts val="2400"/>
              </a:lnSpc>
              <a:buClr>
                <a:schemeClr val="accent3"/>
              </a:buClr>
              <a:buFont typeface="Arial" panose="020B0604020202020204" pitchFamily="34" charset="0"/>
              <a:buChar char="•"/>
            </a:pPr>
            <a:r>
              <a:rPr lang="en-US" sz="1800" dirty="0"/>
              <a:t>Standards of Conduct</a:t>
            </a:r>
          </a:p>
          <a:p>
            <a:pPr marL="342900" indent="-342900">
              <a:lnSpc>
                <a:spcPts val="2400"/>
              </a:lnSpc>
              <a:buClr>
                <a:schemeClr val="accent3"/>
              </a:buClr>
              <a:buFont typeface="Arial" panose="020B0604020202020204" pitchFamily="34" charset="0"/>
              <a:buChar char="•"/>
            </a:pPr>
            <a:r>
              <a:rPr lang="en-US" sz="1800" dirty="0"/>
              <a:t>Performance evaluations, according </a:t>
            </a:r>
            <a:br>
              <a:rPr lang="en-US" sz="1800" dirty="0"/>
            </a:br>
            <a:r>
              <a:rPr lang="en-US" sz="1800" dirty="0"/>
              <a:t>to your clinic schedule</a:t>
            </a:r>
          </a:p>
          <a:p>
            <a:pPr marL="342900" indent="-342900">
              <a:lnSpc>
                <a:spcPts val="2400"/>
              </a:lnSpc>
              <a:buClr>
                <a:schemeClr val="accent3"/>
              </a:buClr>
              <a:buFont typeface="Arial" panose="020B0604020202020204" pitchFamily="34" charset="0"/>
              <a:buChar char="•"/>
            </a:pPr>
            <a:r>
              <a:rPr lang="en-US" sz="1800" dirty="0"/>
              <a:t>Annual Training</a:t>
            </a:r>
          </a:p>
          <a:p>
            <a:pPr marL="342900" indent="-342900">
              <a:lnSpc>
                <a:spcPts val="2400"/>
              </a:lnSpc>
              <a:buClr>
                <a:schemeClr val="accent3"/>
              </a:buClr>
              <a:buFont typeface="Arial" panose="020B0604020202020204" pitchFamily="34" charset="0"/>
              <a:buChar char="•"/>
            </a:pPr>
            <a:r>
              <a:rPr lang="en-US" sz="1800" dirty="0"/>
              <a:t>Competency</a:t>
            </a:r>
          </a:p>
          <a:p>
            <a:pPr marL="342900" indent="-342900">
              <a:lnSpc>
                <a:spcPts val="2400"/>
              </a:lnSpc>
              <a:buClr>
                <a:schemeClr val="accent3"/>
              </a:buClr>
              <a:buFont typeface="Arial" panose="020B0604020202020204" pitchFamily="34" charset="0"/>
              <a:buChar char="•"/>
            </a:pPr>
            <a:r>
              <a:rPr lang="en-US" sz="1800" dirty="0"/>
              <a:t>Background checks as appropriate</a:t>
            </a:r>
          </a:p>
          <a:p>
            <a:pPr marL="342900" indent="-342900">
              <a:lnSpc>
                <a:spcPts val="2400"/>
              </a:lnSpc>
              <a:buClr>
                <a:schemeClr val="accent3"/>
              </a:buClr>
              <a:buFont typeface="Arial" panose="020B0604020202020204" pitchFamily="34" charset="0"/>
              <a:buChar char="•"/>
            </a:pPr>
            <a:r>
              <a:rPr lang="en-US" sz="1800" dirty="0"/>
              <a:t>TB screening on hire</a:t>
            </a:r>
          </a:p>
          <a:p>
            <a:pPr marL="342900" indent="-342900">
              <a:lnSpc>
                <a:spcPts val="2400"/>
              </a:lnSpc>
              <a:buClr>
                <a:schemeClr val="accent3"/>
              </a:buClr>
              <a:buFont typeface="Arial" panose="020B0604020202020204" pitchFamily="34" charset="0"/>
              <a:buChar char="•"/>
            </a:pPr>
            <a:r>
              <a:rPr lang="en-US" sz="1800" dirty="0"/>
              <a:t>Hep B for those who work with patients</a:t>
            </a:r>
          </a:p>
          <a:p>
            <a:endParaRPr lang="en-US" dirty="0"/>
          </a:p>
        </p:txBody>
      </p:sp>
      <p:sp>
        <p:nvSpPr>
          <p:cNvPr id="9" name="TextBox 8">
            <a:extLst>
              <a:ext uri="{FF2B5EF4-FFF2-40B4-BE49-F238E27FC236}">
                <a16:creationId xmlns:a16="http://schemas.microsoft.com/office/drawing/2014/main" id="{90AF9F8C-52BE-DF92-DD44-435D5B6E87B2}"/>
              </a:ext>
            </a:extLst>
          </p:cNvPr>
          <p:cNvSpPr txBox="1"/>
          <p:nvPr/>
        </p:nvSpPr>
        <p:spPr>
          <a:xfrm>
            <a:off x="6882063" y="4490536"/>
            <a:ext cx="4053963" cy="369332"/>
          </a:xfrm>
          <a:prstGeom prst="rect">
            <a:avLst/>
          </a:prstGeom>
          <a:noFill/>
        </p:spPr>
        <p:txBody>
          <a:bodyPr wrap="square">
            <a:spAutoFit/>
          </a:bodyPr>
          <a:lstStyle/>
          <a:p>
            <a:r>
              <a:rPr lang="en-US" u="sng" dirty="0">
                <a:solidFill>
                  <a:srgbClr val="4EAEAF"/>
                </a:solidFill>
                <a:hlinkClick r:id="rId3">
                  <a:extLst>
                    <a:ext uri="{A12FA001-AC4F-418D-AE19-62706E023703}">
                      <ahyp:hlinkClr xmlns:ahyp="http://schemas.microsoft.com/office/drawing/2018/hyperlinkcolor" val="tx"/>
                    </a:ext>
                  </a:extLst>
                </a:hlinkClick>
              </a:rPr>
              <a:t>https://exclusions.oig.hhs.gov/</a:t>
            </a:r>
            <a:endParaRPr lang="en-US" u="sng" dirty="0">
              <a:solidFill>
                <a:srgbClr val="4EAEAF"/>
              </a:solidFill>
            </a:endParaRPr>
          </a:p>
        </p:txBody>
      </p:sp>
    </p:spTree>
    <p:extLst>
      <p:ext uri="{BB962C8B-B14F-4D97-AF65-F5344CB8AC3E}">
        <p14:creationId xmlns:p14="http://schemas.microsoft.com/office/powerpoint/2010/main" val="4167150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02AB-E13A-A2F3-47AF-82D86F3121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D4E870-7B77-B4A8-72BB-403962984288}"/>
              </a:ext>
            </a:extLst>
          </p:cNvPr>
          <p:cNvSpPr>
            <a:spLocks noGrp="1"/>
          </p:cNvSpPr>
          <p:nvPr>
            <p:ph type="title"/>
          </p:nvPr>
        </p:nvSpPr>
        <p:spPr/>
        <p:txBody>
          <a:bodyPr/>
          <a:lstStyle/>
          <a:p>
            <a:r>
              <a:rPr lang="en-US" dirty="0"/>
              <a:t>Record Review</a:t>
            </a:r>
          </a:p>
        </p:txBody>
      </p:sp>
      <p:sp>
        <p:nvSpPr>
          <p:cNvPr id="5" name="Content Placeholder 4">
            <a:extLst>
              <a:ext uri="{FF2B5EF4-FFF2-40B4-BE49-F238E27FC236}">
                <a16:creationId xmlns:a16="http://schemas.microsoft.com/office/drawing/2014/main" id="{E64D583C-78E1-0B32-1508-EF2EAE1FC0FD}"/>
              </a:ext>
            </a:extLst>
          </p:cNvPr>
          <p:cNvSpPr>
            <a:spLocks noGrp="1"/>
          </p:cNvSpPr>
          <p:nvPr>
            <p:ph idx="1"/>
          </p:nvPr>
        </p:nvSpPr>
        <p:spPr/>
        <p:txBody>
          <a:bodyPr/>
          <a:lstStyle/>
          <a:p>
            <a:pPr marL="0" indent="0">
              <a:buNone/>
            </a:pPr>
            <a:r>
              <a:rPr lang="en-US" b="1" dirty="0"/>
              <a:t>Types:</a:t>
            </a:r>
          </a:p>
          <a:p>
            <a:endParaRPr lang="en-US" dirty="0"/>
          </a:p>
          <a:p>
            <a:pPr marL="803275" lvl="1" indent="-346075">
              <a:buNone/>
            </a:pPr>
            <a:r>
              <a:rPr lang="en-US" dirty="0"/>
              <a:t>1. Physician oversight review to be certain that non-physician providers    are providing care according to clinic policies.</a:t>
            </a:r>
          </a:p>
          <a:p>
            <a:pPr lvl="3"/>
            <a:r>
              <a:rPr lang="en-US" sz="2200" dirty="0"/>
              <a:t>How many, how often?</a:t>
            </a:r>
          </a:p>
          <a:p>
            <a:pPr lvl="1"/>
            <a:endParaRPr lang="en-US" dirty="0"/>
          </a:p>
          <a:p>
            <a:pPr marL="457200" lvl="1" indent="0">
              <a:buNone/>
            </a:pPr>
            <a:r>
              <a:rPr lang="en-US" dirty="0"/>
              <a:t>2. Quality review of 10 charts per quarter for completeness</a:t>
            </a:r>
          </a:p>
          <a:p>
            <a:pPr lvl="3"/>
            <a:r>
              <a:rPr lang="en-US" sz="2200" dirty="0"/>
              <a:t>Can be done by anyone.</a:t>
            </a:r>
          </a:p>
        </p:txBody>
      </p:sp>
    </p:spTree>
    <p:extLst>
      <p:ext uri="{BB962C8B-B14F-4D97-AF65-F5344CB8AC3E}">
        <p14:creationId xmlns:p14="http://schemas.microsoft.com/office/powerpoint/2010/main" val="4283495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6F44C-0DA3-7E89-0076-CDC51DFA6D6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D4A3E7C-FC4E-DA63-F431-6CB46AF3A789}"/>
              </a:ext>
            </a:extLst>
          </p:cNvPr>
          <p:cNvSpPr>
            <a:spLocks noGrp="1"/>
          </p:cNvSpPr>
          <p:nvPr>
            <p:ph idx="1"/>
          </p:nvPr>
        </p:nvSpPr>
        <p:spPr>
          <a:xfrm>
            <a:off x="838199" y="1371599"/>
            <a:ext cx="10663989" cy="4884821"/>
          </a:xfrm>
        </p:spPr>
        <p:txBody>
          <a:bodyPr>
            <a:normAutofit fontScale="92500" lnSpcReduction="10000"/>
          </a:bodyPr>
          <a:lstStyle/>
          <a:p>
            <a:pPr marL="0" indent="0">
              <a:lnSpc>
                <a:spcPct val="120000"/>
              </a:lnSpc>
              <a:spcBef>
                <a:spcPts val="900"/>
              </a:spcBef>
              <a:buNone/>
            </a:pPr>
            <a:r>
              <a:rPr lang="en-US" sz="2800" b="1" dirty="0"/>
              <a:t>Biennial review of the practice.</a:t>
            </a:r>
          </a:p>
          <a:p>
            <a:pPr marL="0" indent="0">
              <a:lnSpc>
                <a:spcPct val="120000"/>
              </a:lnSpc>
              <a:spcBef>
                <a:spcPts val="900"/>
              </a:spcBef>
              <a:buNone/>
            </a:pPr>
            <a:r>
              <a:rPr lang="en-US" sz="2800" b="1" i="1" dirty="0">
                <a:cs typeface="Arial" panose="020B0604020202020204" pitchFamily="34" charset="0"/>
              </a:rPr>
              <a:t>With CCN.  </a:t>
            </a:r>
            <a:r>
              <a:rPr lang="en-US" sz="2800" dirty="0"/>
              <a:t>This must be done every two years. </a:t>
            </a:r>
          </a:p>
          <a:p>
            <a:pPr marL="0" indent="0">
              <a:lnSpc>
                <a:spcPct val="120000"/>
              </a:lnSpc>
              <a:spcBef>
                <a:spcPts val="900"/>
              </a:spcBef>
              <a:buNone/>
            </a:pPr>
            <a:r>
              <a:rPr lang="en-US" dirty="0"/>
              <a:t>		There was no waiver for this.  </a:t>
            </a:r>
          </a:p>
          <a:p>
            <a:pPr marL="0" indent="0">
              <a:lnSpc>
                <a:spcPct val="120000"/>
              </a:lnSpc>
              <a:spcBef>
                <a:spcPts val="900"/>
              </a:spcBef>
              <a:buNone/>
            </a:pPr>
            <a:r>
              <a:rPr lang="en-US" sz="2800" dirty="0"/>
              <a:t>		Look at the date of the last one and make sure it’s not 			more than two years old.</a:t>
            </a:r>
          </a:p>
          <a:p>
            <a:pPr marL="0" indent="0">
              <a:lnSpc>
                <a:spcPct val="120000"/>
              </a:lnSpc>
              <a:spcBef>
                <a:spcPts val="900"/>
              </a:spcBef>
              <a:buNone/>
            </a:pPr>
            <a:r>
              <a:rPr lang="en-US" dirty="0"/>
              <a:t>		</a:t>
            </a:r>
            <a:r>
              <a:rPr lang="en-US" sz="2800" dirty="0"/>
              <a:t>This is a failed survey if not completed.</a:t>
            </a:r>
          </a:p>
          <a:p>
            <a:pPr marL="0" indent="0">
              <a:lnSpc>
                <a:spcPct val="120000"/>
              </a:lnSpc>
              <a:spcBef>
                <a:spcPts val="900"/>
              </a:spcBef>
              <a:buNone/>
            </a:pPr>
            <a:r>
              <a:rPr lang="en-US" sz="2800" b="1" i="1" dirty="0"/>
              <a:t>No CCN</a:t>
            </a:r>
            <a:r>
              <a:rPr lang="en-US" sz="2800" b="1" dirty="0"/>
              <a:t>, Initial Survey</a:t>
            </a:r>
          </a:p>
          <a:p>
            <a:pPr marL="0" indent="0">
              <a:lnSpc>
                <a:spcPct val="120000"/>
              </a:lnSpc>
              <a:spcBef>
                <a:spcPts val="900"/>
              </a:spcBef>
              <a:buNone/>
            </a:pPr>
            <a:r>
              <a:rPr lang="en-US" sz="2800" b="1" dirty="0"/>
              <a:t>		</a:t>
            </a:r>
            <a:r>
              <a:rPr lang="en-US" sz="2800" dirty="0"/>
              <a:t>Have a policy that you will do a program eval within two 			years of accreditation.</a:t>
            </a:r>
            <a:endParaRPr lang="en-US" sz="2800" b="1" dirty="0"/>
          </a:p>
          <a:p>
            <a:endParaRPr lang="en-US" dirty="0"/>
          </a:p>
        </p:txBody>
      </p:sp>
      <p:sp>
        <p:nvSpPr>
          <p:cNvPr id="3" name="Title 2">
            <a:extLst>
              <a:ext uri="{FF2B5EF4-FFF2-40B4-BE49-F238E27FC236}">
                <a16:creationId xmlns:a16="http://schemas.microsoft.com/office/drawing/2014/main" id="{4809DDB3-4753-ACC4-9806-E201AEA1AEED}"/>
              </a:ext>
            </a:extLst>
          </p:cNvPr>
          <p:cNvSpPr>
            <a:spLocks noGrp="1"/>
          </p:cNvSpPr>
          <p:nvPr>
            <p:ph type="title"/>
          </p:nvPr>
        </p:nvSpPr>
        <p:spPr/>
        <p:txBody>
          <a:bodyPr/>
          <a:lstStyle/>
          <a:p>
            <a:r>
              <a:rPr lang="en-US" dirty="0"/>
              <a:t>Biennial Program Evaluation</a:t>
            </a:r>
          </a:p>
        </p:txBody>
      </p:sp>
    </p:spTree>
    <p:extLst>
      <p:ext uri="{BB962C8B-B14F-4D97-AF65-F5344CB8AC3E}">
        <p14:creationId xmlns:p14="http://schemas.microsoft.com/office/powerpoint/2010/main" val="4195533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DDB8-24A2-56D5-B862-FBE2AE1D4C3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2A8536-A6F5-399A-8357-0CED56F6DDB0}"/>
              </a:ext>
            </a:extLst>
          </p:cNvPr>
          <p:cNvSpPr>
            <a:spLocks noGrp="1"/>
          </p:cNvSpPr>
          <p:nvPr>
            <p:ph idx="1"/>
          </p:nvPr>
        </p:nvSpPr>
        <p:spPr>
          <a:xfrm>
            <a:off x="838199" y="1371599"/>
            <a:ext cx="10663989" cy="4884821"/>
          </a:xfrm>
        </p:spPr>
        <p:txBody>
          <a:bodyPr>
            <a:normAutofit fontScale="70000" lnSpcReduction="20000"/>
          </a:bodyPr>
          <a:lstStyle/>
          <a:p>
            <a:pPr algn="l">
              <a:spcBef>
                <a:spcPts val="750"/>
              </a:spcBef>
              <a:spcAft>
                <a:spcPts val="750"/>
              </a:spcAft>
              <a:buNone/>
            </a:pPr>
            <a:r>
              <a:rPr lang="en-US" sz="2800" b="1" i="0" dirty="0">
                <a:solidFill>
                  <a:srgbClr val="333333"/>
                </a:solidFill>
                <a:effectLst/>
                <a:latin typeface="Arial" panose="020B0604020202020204" pitchFamily="34" charset="0"/>
                <a:cs typeface="Arial" panose="020B0604020202020204" pitchFamily="34" charset="0"/>
              </a:rPr>
              <a:t>a. The clinic carries out, or arranges for, a biennial evaluation of its total program.</a:t>
            </a:r>
          </a:p>
          <a:p>
            <a:pPr algn="l">
              <a:spcBef>
                <a:spcPts val="750"/>
              </a:spcBef>
              <a:spcAft>
                <a:spcPts val="750"/>
              </a:spcAft>
              <a:buNone/>
            </a:pPr>
            <a:r>
              <a:rPr lang="en-US" sz="2800" b="1" i="0" dirty="0">
                <a:solidFill>
                  <a:srgbClr val="333333"/>
                </a:solidFill>
                <a:effectLst/>
                <a:latin typeface="Arial" panose="020B0604020202020204" pitchFamily="34" charset="0"/>
                <a:cs typeface="Arial" panose="020B0604020202020204" pitchFamily="34" charset="0"/>
              </a:rPr>
              <a:t>b.  The evaluation includes review of:</a:t>
            </a:r>
          </a:p>
          <a:p>
            <a:pPr algn="l">
              <a:spcAft>
                <a:spcPts val="750"/>
              </a:spcAft>
              <a:buNone/>
            </a:pPr>
            <a:r>
              <a:rPr lang="en-US" sz="3200" b="1" i="0" dirty="0">
                <a:solidFill>
                  <a:srgbClr val="333333"/>
                </a:solidFill>
                <a:effectLst/>
                <a:latin typeface="Arial" panose="020B0604020202020204" pitchFamily="34" charset="0"/>
                <a:cs typeface="Arial" panose="020B0604020202020204" pitchFamily="34" charset="0"/>
              </a:rPr>
              <a:t>          </a:t>
            </a:r>
            <a:r>
              <a:rPr lang="en-US" sz="2800" b="1" i="0" dirty="0">
                <a:solidFill>
                  <a:srgbClr val="333333"/>
                </a:solidFill>
                <a:effectLst/>
                <a:latin typeface="Arial" panose="020B0604020202020204" pitchFamily="34" charset="0"/>
                <a:cs typeface="Arial" panose="020B0604020202020204" pitchFamily="34" charset="0"/>
              </a:rPr>
              <a:t>1.</a:t>
            </a:r>
            <a:r>
              <a:rPr lang="en-US" sz="2800" b="0" i="0" dirty="0">
                <a:solidFill>
                  <a:srgbClr val="333333"/>
                </a:solidFill>
                <a:effectLst/>
                <a:latin typeface="Arial" panose="020B0604020202020204" pitchFamily="34" charset="0"/>
                <a:cs typeface="Arial" panose="020B0604020202020204" pitchFamily="34" charset="0"/>
              </a:rPr>
              <a:t> The utilization of clinic or center services, including at least the number of 			patients  served and the volume of services;</a:t>
            </a:r>
          </a:p>
          <a:p>
            <a:pPr algn="l">
              <a:spcAft>
                <a:spcPts val="750"/>
              </a:spcAft>
              <a:buNone/>
            </a:pPr>
            <a:r>
              <a:rPr lang="en-US" sz="2800" b="1" dirty="0">
                <a:solidFill>
                  <a:srgbClr val="333333"/>
                </a:solidFill>
                <a:latin typeface="Arial" panose="020B0604020202020204" pitchFamily="34" charset="0"/>
                <a:cs typeface="Arial" panose="020B0604020202020204" pitchFamily="34" charset="0"/>
              </a:rPr>
              <a:t>            </a:t>
            </a:r>
            <a:r>
              <a:rPr lang="en-US" sz="2800" b="1" i="0" dirty="0">
                <a:solidFill>
                  <a:srgbClr val="333333"/>
                </a:solidFill>
                <a:effectLst/>
                <a:latin typeface="Arial" panose="020B0604020202020204" pitchFamily="34" charset="0"/>
                <a:cs typeface="Arial" panose="020B0604020202020204" pitchFamily="34" charset="0"/>
              </a:rPr>
              <a:t>2.</a:t>
            </a:r>
            <a:r>
              <a:rPr lang="en-US" sz="2800" b="0" i="0" dirty="0">
                <a:solidFill>
                  <a:srgbClr val="333333"/>
                </a:solidFill>
                <a:effectLst/>
                <a:latin typeface="Arial" panose="020B0604020202020204" pitchFamily="34" charset="0"/>
                <a:cs typeface="Arial" panose="020B0604020202020204" pitchFamily="34" charset="0"/>
              </a:rPr>
              <a:t>  A representative sample of both active and closed clinical records; and</a:t>
            </a:r>
          </a:p>
          <a:p>
            <a:pPr algn="l">
              <a:spcAft>
                <a:spcPts val="750"/>
              </a:spcAft>
              <a:buNone/>
            </a:pPr>
            <a:r>
              <a:rPr lang="en-US" sz="2800" b="1" dirty="0">
                <a:solidFill>
                  <a:srgbClr val="333333"/>
                </a:solidFill>
                <a:latin typeface="Arial" panose="020B0604020202020204" pitchFamily="34" charset="0"/>
                <a:cs typeface="Arial" panose="020B0604020202020204" pitchFamily="34" charset="0"/>
              </a:rPr>
              <a:t>            </a:t>
            </a:r>
            <a:r>
              <a:rPr lang="en-US" sz="2800" b="1" i="0" dirty="0">
                <a:solidFill>
                  <a:srgbClr val="333333"/>
                </a:solidFill>
                <a:effectLst/>
                <a:latin typeface="Arial" panose="020B0604020202020204" pitchFamily="34" charset="0"/>
                <a:cs typeface="Arial" panose="020B0604020202020204" pitchFamily="34" charset="0"/>
              </a:rPr>
              <a:t>3</a:t>
            </a:r>
            <a:r>
              <a:rPr lang="en-US" sz="2800" b="1" dirty="0">
                <a:solidFill>
                  <a:srgbClr val="333333"/>
                </a:solidFill>
                <a:latin typeface="Arial" panose="020B0604020202020204" pitchFamily="34" charset="0"/>
                <a:cs typeface="Arial" panose="020B0604020202020204" pitchFamily="34" charset="0"/>
              </a:rPr>
              <a:t>.</a:t>
            </a:r>
            <a:r>
              <a:rPr lang="en-US" sz="2800" b="0" i="0" dirty="0">
                <a:solidFill>
                  <a:srgbClr val="333333"/>
                </a:solidFill>
                <a:effectLst/>
                <a:latin typeface="Arial" panose="020B0604020202020204" pitchFamily="34" charset="0"/>
                <a:cs typeface="Arial" panose="020B0604020202020204" pitchFamily="34" charset="0"/>
              </a:rPr>
              <a:t> The clinic's health care policies.</a:t>
            </a:r>
          </a:p>
          <a:p>
            <a:pPr algn="l">
              <a:spcBef>
                <a:spcPts val="750"/>
              </a:spcBef>
              <a:spcAft>
                <a:spcPts val="750"/>
              </a:spcAft>
              <a:buNone/>
            </a:pPr>
            <a:r>
              <a:rPr lang="en-US" sz="2800" b="1" i="0" dirty="0">
                <a:solidFill>
                  <a:srgbClr val="333333"/>
                </a:solidFill>
                <a:effectLst/>
                <a:latin typeface="Arial" panose="020B0604020202020204" pitchFamily="34" charset="0"/>
                <a:cs typeface="Arial" panose="020B0604020202020204" pitchFamily="34" charset="0"/>
              </a:rPr>
              <a:t>c</a:t>
            </a:r>
            <a:r>
              <a:rPr lang="en-US" sz="2400" b="1" i="0" dirty="0">
                <a:solidFill>
                  <a:srgbClr val="333333"/>
                </a:solidFill>
                <a:effectLst/>
                <a:latin typeface="Arial" panose="020B0604020202020204" pitchFamily="34" charset="0"/>
                <a:cs typeface="Arial" panose="020B0604020202020204" pitchFamily="34" charset="0"/>
              </a:rPr>
              <a:t>.</a:t>
            </a:r>
            <a:r>
              <a:rPr lang="en-US" sz="2800" b="1" i="0" dirty="0">
                <a:solidFill>
                  <a:srgbClr val="333333"/>
                </a:solidFill>
                <a:effectLst/>
                <a:latin typeface="Arial" panose="020B0604020202020204" pitchFamily="34" charset="0"/>
                <a:cs typeface="Arial" panose="020B0604020202020204" pitchFamily="34" charset="0"/>
              </a:rPr>
              <a:t> The purpose of the evaluation is to determine whether:</a:t>
            </a:r>
          </a:p>
          <a:p>
            <a:pPr algn="l">
              <a:spcAft>
                <a:spcPts val="750"/>
              </a:spcAft>
              <a:buNone/>
            </a:pPr>
            <a:r>
              <a:rPr lang="en-US" sz="2800" b="1" dirty="0">
                <a:solidFill>
                  <a:srgbClr val="333333"/>
                </a:solidFill>
                <a:latin typeface="Arial" panose="020B0604020202020204" pitchFamily="34" charset="0"/>
                <a:cs typeface="Arial" panose="020B0604020202020204" pitchFamily="34" charset="0"/>
              </a:rPr>
              <a:t>             </a:t>
            </a:r>
            <a:r>
              <a:rPr lang="en-US" sz="2800" b="1" i="0" dirty="0">
                <a:solidFill>
                  <a:srgbClr val="333333"/>
                </a:solidFill>
                <a:effectLst/>
                <a:latin typeface="Arial" panose="020B0604020202020204" pitchFamily="34" charset="0"/>
                <a:cs typeface="Arial" panose="020B0604020202020204" pitchFamily="34" charset="0"/>
              </a:rPr>
              <a:t>1.</a:t>
            </a:r>
            <a:r>
              <a:rPr lang="en-US" sz="2800" b="0" i="0" dirty="0">
                <a:solidFill>
                  <a:srgbClr val="333333"/>
                </a:solidFill>
                <a:effectLst/>
                <a:latin typeface="Arial" panose="020B0604020202020204" pitchFamily="34" charset="0"/>
                <a:cs typeface="Arial" panose="020B0604020202020204" pitchFamily="34" charset="0"/>
              </a:rPr>
              <a:t> The utilization of services was appropriate;</a:t>
            </a:r>
          </a:p>
          <a:p>
            <a:pPr algn="l">
              <a:spcAft>
                <a:spcPts val="750"/>
              </a:spcAft>
              <a:buNone/>
            </a:pPr>
            <a:r>
              <a:rPr lang="en-US" sz="2800" b="1" dirty="0">
                <a:solidFill>
                  <a:srgbClr val="333333"/>
                </a:solidFill>
                <a:latin typeface="Arial" panose="020B0604020202020204" pitchFamily="34" charset="0"/>
                <a:cs typeface="Arial" panose="020B0604020202020204" pitchFamily="34" charset="0"/>
              </a:rPr>
              <a:t>             </a:t>
            </a:r>
            <a:r>
              <a:rPr lang="en-US" sz="2800" b="1" i="0" dirty="0">
                <a:solidFill>
                  <a:srgbClr val="333333"/>
                </a:solidFill>
                <a:effectLst/>
                <a:latin typeface="Arial" panose="020B0604020202020204" pitchFamily="34" charset="0"/>
                <a:cs typeface="Arial" panose="020B0604020202020204" pitchFamily="34" charset="0"/>
              </a:rPr>
              <a:t>2.</a:t>
            </a:r>
            <a:r>
              <a:rPr lang="en-US" sz="2800" b="0" i="0" dirty="0">
                <a:solidFill>
                  <a:srgbClr val="333333"/>
                </a:solidFill>
                <a:effectLst/>
                <a:latin typeface="Arial" panose="020B0604020202020204" pitchFamily="34" charset="0"/>
                <a:cs typeface="Arial" panose="020B0604020202020204" pitchFamily="34" charset="0"/>
              </a:rPr>
              <a:t> The established policies were followed; and</a:t>
            </a:r>
          </a:p>
          <a:p>
            <a:pPr algn="l">
              <a:spcAft>
                <a:spcPts val="750"/>
              </a:spcAft>
              <a:buNone/>
            </a:pPr>
            <a:r>
              <a:rPr lang="en-US" sz="2800" b="1" dirty="0">
                <a:solidFill>
                  <a:srgbClr val="333333"/>
                </a:solidFill>
                <a:latin typeface="Arial" panose="020B0604020202020204" pitchFamily="34" charset="0"/>
                <a:cs typeface="Arial" panose="020B0604020202020204" pitchFamily="34" charset="0"/>
              </a:rPr>
              <a:t>             </a:t>
            </a:r>
            <a:r>
              <a:rPr lang="en-US" sz="2800" b="1" i="0" dirty="0">
                <a:solidFill>
                  <a:srgbClr val="333333"/>
                </a:solidFill>
                <a:effectLst/>
                <a:latin typeface="Arial" panose="020B0604020202020204" pitchFamily="34" charset="0"/>
                <a:cs typeface="Arial" panose="020B0604020202020204" pitchFamily="34" charset="0"/>
              </a:rPr>
              <a:t>3.</a:t>
            </a:r>
            <a:r>
              <a:rPr lang="en-US" sz="2800" b="0" i="0" dirty="0">
                <a:solidFill>
                  <a:srgbClr val="333333"/>
                </a:solidFill>
                <a:effectLst/>
                <a:latin typeface="Arial" panose="020B0604020202020204" pitchFamily="34" charset="0"/>
                <a:cs typeface="Arial" panose="020B0604020202020204" pitchFamily="34" charset="0"/>
              </a:rPr>
              <a:t> Any changes are needed.</a:t>
            </a:r>
          </a:p>
          <a:p>
            <a:pPr marL="0" indent="0" algn="l">
              <a:spcBef>
                <a:spcPts val="750"/>
              </a:spcBef>
              <a:spcAft>
                <a:spcPts val="750"/>
              </a:spcAft>
              <a:buNone/>
            </a:pPr>
            <a:r>
              <a:rPr lang="en-US" sz="2800" b="1" i="0" dirty="0">
                <a:solidFill>
                  <a:srgbClr val="333333"/>
                </a:solidFill>
                <a:effectLst/>
                <a:latin typeface="Arial" panose="020B0604020202020204" pitchFamily="34" charset="0"/>
                <a:cs typeface="Arial" panose="020B0604020202020204" pitchFamily="34" charset="0"/>
              </a:rPr>
              <a:t>d. The clinic or center staff considers the findings of the evaluation and takes 	corrective action if necessary.</a:t>
            </a:r>
          </a:p>
          <a:p>
            <a:endParaRPr lang="en-US" dirty="0"/>
          </a:p>
        </p:txBody>
      </p:sp>
      <p:sp>
        <p:nvSpPr>
          <p:cNvPr id="3" name="Title 2">
            <a:extLst>
              <a:ext uri="{FF2B5EF4-FFF2-40B4-BE49-F238E27FC236}">
                <a16:creationId xmlns:a16="http://schemas.microsoft.com/office/drawing/2014/main" id="{267E8E34-7AAC-1B7E-BFAD-52AA9D45C99D}"/>
              </a:ext>
            </a:extLst>
          </p:cNvPr>
          <p:cNvSpPr>
            <a:spLocks noGrp="1"/>
          </p:cNvSpPr>
          <p:nvPr>
            <p:ph type="title"/>
          </p:nvPr>
        </p:nvSpPr>
        <p:spPr/>
        <p:txBody>
          <a:bodyPr/>
          <a:lstStyle/>
          <a:p>
            <a:r>
              <a:rPr lang="en-US" dirty="0"/>
              <a:t>Biennial Program Evaluation</a:t>
            </a:r>
          </a:p>
        </p:txBody>
      </p:sp>
    </p:spTree>
    <p:extLst>
      <p:ext uri="{BB962C8B-B14F-4D97-AF65-F5344CB8AC3E}">
        <p14:creationId xmlns:p14="http://schemas.microsoft.com/office/powerpoint/2010/main" val="1305814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D3D95-8B34-A9BD-CFA9-26996DB47F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F6E3A8-BA55-3DE2-AB13-C2F13AD0657C}"/>
              </a:ext>
            </a:extLst>
          </p:cNvPr>
          <p:cNvSpPr>
            <a:spLocks noGrp="1"/>
          </p:cNvSpPr>
          <p:nvPr>
            <p:ph type="title"/>
          </p:nvPr>
        </p:nvSpPr>
        <p:spPr/>
        <p:txBody>
          <a:bodyPr/>
          <a:lstStyle/>
          <a:p>
            <a:r>
              <a:rPr lang="en-US" dirty="0"/>
              <a:t>Emergency Preparedness</a:t>
            </a:r>
          </a:p>
        </p:txBody>
      </p:sp>
      <p:sp>
        <p:nvSpPr>
          <p:cNvPr id="5" name="Content Placeholder 4">
            <a:extLst>
              <a:ext uri="{FF2B5EF4-FFF2-40B4-BE49-F238E27FC236}">
                <a16:creationId xmlns:a16="http://schemas.microsoft.com/office/drawing/2014/main" id="{39777455-17BC-DAC9-ADEF-5FA0D9AAA111}"/>
              </a:ext>
            </a:extLst>
          </p:cNvPr>
          <p:cNvSpPr>
            <a:spLocks noGrp="1"/>
          </p:cNvSpPr>
          <p:nvPr>
            <p:ph idx="1"/>
          </p:nvPr>
        </p:nvSpPr>
        <p:spPr>
          <a:xfrm>
            <a:off x="974509" y="1681594"/>
            <a:ext cx="7625481" cy="2462143"/>
          </a:xfrm>
          <a:ln w="38100">
            <a:solidFill>
              <a:schemeClr val="accent5"/>
            </a:solidFill>
          </a:ln>
        </p:spPr>
        <p:txBody>
          <a:bodyPr>
            <a:normAutofit/>
          </a:bodyPr>
          <a:lstStyle/>
          <a:p>
            <a:pPr marL="0" indent="0">
              <a:buNone/>
            </a:pPr>
            <a:r>
              <a:rPr lang="en-US" sz="2000" dirty="0">
                <a:latin typeface="+mn-lt"/>
              </a:rPr>
              <a:t> 	</a:t>
            </a:r>
          </a:p>
          <a:p>
            <a:pPr marL="0" indent="0">
              <a:buNone/>
            </a:pPr>
            <a:r>
              <a:rPr lang="en-US" sz="2000" dirty="0">
                <a:latin typeface="+mn-lt"/>
              </a:rPr>
              <a:t>	1. Risk Assessment</a:t>
            </a:r>
          </a:p>
          <a:p>
            <a:pPr marL="0" indent="0">
              <a:buNone/>
            </a:pPr>
            <a:r>
              <a:rPr lang="en-US" sz="2000" dirty="0">
                <a:latin typeface="+mn-lt"/>
              </a:rPr>
              <a:t> 	2. Communication Plan</a:t>
            </a:r>
          </a:p>
          <a:p>
            <a:pPr marL="0" indent="0">
              <a:buNone/>
            </a:pPr>
            <a:r>
              <a:rPr lang="en-US" sz="2000" dirty="0">
                <a:latin typeface="+mn-lt"/>
              </a:rPr>
              <a:t>	3. Policies and Procedures</a:t>
            </a:r>
          </a:p>
          <a:p>
            <a:pPr marL="0" indent="0">
              <a:buNone/>
            </a:pPr>
            <a:r>
              <a:rPr lang="en-US" sz="2000" dirty="0">
                <a:latin typeface="+mn-lt"/>
              </a:rPr>
              <a:t>	4. Training</a:t>
            </a:r>
          </a:p>
          <a:p>
            <a:pPr marL="152385" indent="0">
              <a:buNone/>
            </a:pPr>
            <a:r>
              <a:rPr lang="en-US" sz="2000" dirty="0">
                <a:latin typeface="+mn-lt"/>
              </a:rPr>
              <a:t>	5. Testing</a:t>
            </a:r>
          </a:p>
          <a:p>
            <a:pPr marL="0" indent="0">
              <a:buNone/>
            </a:pPr>
            <a:endParaRPr lang="en-US" dirty="0"/>
          </a:p>
        </p:txBody>
      </p:sp>
    </p:spTree>
    <p:extLst>
      <p:ext uri="{BB962C8B-B14F-4D97-AF65-F5344CB8AC3E}">
        <p14:creationId xmlns:p14="http://schemas.microsoft.com/office/powerpoint/2010/main" val="2857639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7419-A264-FAD8-A952-813D5B8864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BEF4D6-789C-2801-4E53-CB3AE6864DFB}"/>
              </a:ext>
            </a:extLst>
          </p:cNvPr>
          <p:cNvSpPr>
            <a:spLocks noGrp="1"/>
          </p:cNvSpPr>
          <p:nvPr>
            <p:ph type="title"/>
          </p:nvPr>
        </p:nvSpPr>
        <p:spPr/>
        <p:txBody>
          <a:bodyPr/>
          <a:lstStyle/>
          <a:p>
            <a:r>
              <a:rPr lang="en-US" dirty="0"/>
              <a:t>Emergency Preparedness</a:t>
            </a:r>
          </a:p>
        </p:txBody>
      </p:sp>
      <p:sp>
        <p:nvSpPr>
          <p:cNvPr id="5" name="Content Placeholder 4">
            <a:extLst>
              <a:ext uri="{FF2B5EF4-FFF2-40B4-BE49-F238E27FC236}">
                <a16:creationId xmlns:a16="http://schemas.microsoft.com/office/drawing/2014/main" id="{952B89A9-CF4D-F9D6-8C6D-69DC7395F997}"/>
              </a:ext>
            </a:extLst>
          </p:cNvPr>
          <p:cNvSpPr>
            <a:spLocks noGrp="1"/>
          </p:cNvSpPr>
          <p:nvPr>
            <p:ph idx="1"/>
          </p:nvPr>
        </p:nvSpPr>
        <p:spPr>
          <a:xfrm>
            <a:off x="838200" y="1612231"/>
            <a:ext cx="10515600" cy="4351338"/>
          </a:xfrm>
        </p:spPr>
        <p:txBody>
          <a:bodyPr/>
          <a:lstStyle/>
          <a:p>
            <a:pPr marL="0" indent="0">
              <a:spcAft>
                <a:spcPts val="1200"/>
              </a:spcAft>
              <a:buNone/>
            </a:pPr>
            <a:r>
              <a:rPr lang="en-US" sz="2000" dirty="0">
                <a:solidFill>
                  <a:srgbClr val="0070C0"/>
                </a:solidFill>
              </a:rPr>
              <a:t>1</a:t>
            </a:r>
            <a:r>
              <a:rPr lang="en-US" sz="2000" b="1" dirty="0">
                <a:solidFill>
                  <a:srgbClr val="00B0F0"/>
                </a:solidFill>
              </a:rPr>
              <a:t>. </a:t>
            </a:r>
            <a:r>
              <a:rPr lang="en-US" sz="2000" b="1" dirty="0">
                <a:solidFill>
                  <a:srgbClr val="0070C0"/>
                </a:solidFill>
              </a:rPr>
              <a:t>Risk Assessment and Emergency Planning (Include but not limited to):</a:t>
            </a:r>
          </a:p>
          <a:p>
            <a:pPr marL="952485" lvl="1" indent="-342900">
              <a:buFont typeface="Arial" panose="020B0604020202020204" pitchFamily="34" charset="0"/>
              <a:buChar char="•"/>
            </a:pPr>
            <a:r>
              <a:rPr lang="en-US" sz="1800" dirty="0">
                <a:latin typeface="Arial Nova Light" panose="020B0304020202020204" pitchFamily="34" charset="0"/>
              </a:rPr>
              <a:t>Hazards likely in geographic area </a:t>
            </a:r>
          </a:p>
          <a:p>
            <a:pPr marL="952485" lvl="1" indent="-342900">
              <a:buFont typeface="Arial" panose="020B0604020202020204" pitchFamily="34" charset="0"/>
              <a:buChar char="•"/>
            </a:pPr>
            <a:r>
              <a:rPr lang="en-US" sz="1800" dirty="0">
                <a:latin typeface="Arial Nova Light" panose="020B0304020202020204" pitchFamily="34" charset="0"/>
              </a:rPr>
              <a:t>Care-related emergencies</a:t>
            </a:r>
          </a:p>
          <a:p>
            <a:pPr marL="952485" lvl="1" indent="-342900">
              <a:buFont typeface="Arial" panose="020B0604020202020204" pitchFamily="34" charset="0"/>
              <a:buChar char="•"/>
            </a:pPr>
            <a:r>
              <a:rPr lang="en-US" sz="1800" dirty="0">
                <a:latin typeface="Arial Nova Light" panose="020B0304020202020204" pitchFamily="34" charset="0"/>
              </a:rPr>
              <a:t>Equipment and Power failures</a:t>
            </a:r>
          </a:p>
          <a:p>
            <a:pPr marL="952485" lvl="1" indent="-342900">
              <a:buFont typeface="Arial" panose="020B0604020202020204" pitchFamily="34" charset="0"/>
              <a:buChar char="•"/>
            </a:pPr>
            <a:r>
              <a:rPr lang="en-US" sz="1800" dirty="0">
                <a:latin typeface="Arial Nova Light" panose="020B0304020202020204" pitchFamily="34" charset="0"/>
              </a:rPr>
              <a:t>Interruption in Communications, including cyber attacks</a:t>
            </a:r>
          </a:p>
          <a:p>
            <a:pPr marL="952485" lvl="1" indent="-342900">
              <a:buFont typeface="Arial" panose="020B0604020202020204" pitchFamily="34" charset="0"/>
              <a:buChar char="•"/>
            </a:pPr>
            <a:r>
              <a:rPr lang="en-US" sz="1800" dirty="0">
                <a:latin typeface="Arial Nova Light" panose="020B0304020202020204" pitchFamily="34" charset="0"/>
              </a:rPr>
              <a:t>Loss of all/portion of facility</a:t>
            </a:r>
          </a:p>
          <a:p>
            <a:pPr marL="952485" lvl="1" indent="-342900">
              <a:buFont typeface="Arial" panose="020B0604020202020204" pitchFamily="34" charset="0"/>
              <a:buChar char="•"/>
            </a:pPr>
            <a:r>
              <a:rPr lang="en-US" sz="1800" dirty="0">
                <a:latin typeface="Arial Nova Light" panose="020B0304020202020204" pitchFamily="34" charset="0"/>
              </a:rPr>
              <a:t>Loss of all/portion of supplies</a:t>
            </a:r>
          </a:p>
          <a:p>
            <a:pPr marL="952485" lvl="1" indent="-342900">
              <a:buFont typeface="Arial" panose="020B0604020202020204" pitchFamily="34" charset="0"/>
              <a:buChar char="•"/>
            </a:pPr>
            <a:endParaRPr lang="en-US" sz="1800" dirty="0">
              <a:latin typeface="Arial Nova Light" panose="020B0304020202020204" pitchFamily="34" charset="0"/>
            </a:endParaRPr>
          </a:p>
          <a:p>
            <a:pPr marL="152385" indent="0">
              <a:buNone/>
            </a:pPr>
            <a:r>
              <a:rPr lang="en-US" sz="2200" dirty="0">
                <a:latin typeface="Arial Nova Light" panose="020B0304020202020204" pitchFamily="34" charset="0"/>
              </a:rPr>
              <a:t>	Plan is to be reviewed and updated at least every two years</a:t>
            </a:r>
          </a:p>
          <a:p>
            <a:pPr marL="0" indent="0">
              <a:buNone/>
            </a:pPr>
            <a:r>
              <a:rPr lang="en-US" dirty="0">
                <a:latin typeface="Arial Nova Light" panose="020B0304020202020204" pitchFamily="34" charset="0"/>
              </a:rPr>
              <a:t>	</a:t>
            </a:r>
            <a:r>
              <a:rPr lang="en-US" sz="2200" dirty="0">
                <a:latin typeface="Arial Nova Light" panose="020B0304020202020204" pitchFamily="34" charset="0"/>
              </a:rPr>
              <a:t>A written plan to deal with each hazard.</a:t>
            </a:r>
          </a:p>
          <a:p>
            <a:endParaRPr lang="en-US" dirty="0"/>
          </a:p>
        </p:txBody>
      </p:sp>
    </p:spTree>
    <p:extLst>
      <p:ext uri="{BB962C8B-B14F-4D97-AF65-F5344CB8AC3E}">
        <p14:creationId xmlns:p14="http://schemas.microsoft.com/office/powerpoint/2010/main" val="2550122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C326C-01C0-05D2-D900-56015FB7B6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7CF11F-E11F-F6F5-A11D-95DBB4BA33DF}"/>
              </a:ext>
            </a:extLst>
          </p:cNvPr>
          <p:cNvSpPr>
            <a:spLocks noGrp="1"/>
          </p:cNvSpPr>
          <p:nvPr>
            <p:ph type="title"/>
          </p:nvPr>
        </p:nvSpPr>
        <p:spPr/>
        <p:txBody>
          <a:bodyPr/>
          <a:lstStyle/>
          <a:p>
            <a:r>
              <a:rPr lang="en-US" dirty="0"/>
              <a:t>Emergency Preparedness</a:t>
            </a:r>
          </a:p>
        </p:txBody>
      </p:sp>
      <p:sp>
        <p:nvSpPr>
          <p:cNvPr id="5" name="Content Placeholder 4">
            <a:extLst>
              <a:ext uri="{FF2B5EF4-FFF2-40B4-BE49-F238E27FC236}">
                <a16:creationId xmlns:a16="http://schemas.microsoft.com/office/drawing/2014/main" id="{D5B20721-4FA3-A40B-9D14-6D0165C369E2}"/>
              </a:ext>
            </a:extLst>
          </p:cNvPr>
          <p:cNvSpPr>
            <a:spLocks noGrp="1"/>
          </p:cNvSpPr>
          <p:nvPr>
            <p:ph idx="1"/>
          </p:nvPr>
        </p:nvSpPr>
        <p:spPr>
          <a:xfrm>
            <a:off x="719866" y="1253331"/>
            <a:ext cx="10515600" cy="4351338"/>
          </a:xfrm>
        </p:spPr>
        <p:txBody>
          <a:bodyPr>
            <a:normAutofit/>
          </a:bodyPr>
          <a:lstStyle/>
          <a:p>
            <a:pPr marL="0" indent="0">
              <a:buNone/>
            </a:pPr>
            <a:r>
              <a:rPr lang="en-US" sz="2000" dirty="0">
                <a:solidFill>
                  <a:schemeClr val="accent2"/>
                </a:solidFill>
              </a:rPr>
              <a:t>2. Communication Plan</a:t>
            </a:r>
          </a:p>
          <a:p>
            <a:pPr marL="0" indent="0">
              <a:buNone/>
            </a:pPr>
            <a:r>
              <a:rPr lang="en-US" dirty="0">
                <a:solidFill>
                  <a:schemeClr val="accent2"/>
                </a:solidFill>
              </a:rPr>
              <a:t>	</a:t>
            </a:r>
            <a:r>
              <a:rPr lang="en-US" sz="1800" dirty="0"/>
              <a:t>Complies with Federal and State Laws</a:t>
            </a:r>
          </a:p>
          <a:p>
            <a:pPr marL="0" indent="0">
              <a:buNone/>
            </a:pPr>
            <a:r>
              <a:rPr lang="en-US" sz="1800" dirty="0"/>
              <a:t>	System to contact staff, patients, other necessary persons.</a:t>
            </a:r>
          </a:p>
          <a:p>
            <a:pPr marL="0" indent="0">
              <a:buNone/>
            </a:pPr>
            <a:r>
              <a:rPr lang="en-US" sz="1800" dirty="0"/>
              <a:t>	Coordinated within the facility, across health care providers, and with state and local 			public health departments and emergency management agencies.</a:t>
            </a:r>
          </a:p>
          <a:p>
            <a:pPr marL="0" indent="0">
              <a:buNone/>
            </a:pPr>
            <a:r>
              <a:rPr lang="en-US" sz="1800" dirty="0"/>
              <a:t>	Must include;</a:t>
            </a:r>
          </a:p>
          <a:p>
            <a:pPr marL="0" indent="0">
              <a:buNone/>
            </a:pPr>
            <a:r>
              <a:rPr lang="en-US" sz="1800" dirty="0"/>
              <a:t>		All Staff including providers</a:t>
            </a:r>
          </a:p>
          <a:p>
            <a:pPr marL="0" indent="0">
              <a:buNone/>
            </a:pPr>
            <a:r>
              <a:rPr lang="en-US" sz="1800" dirty="0"/>
              <a:t>		Another RHC or FQHC</a:t>
            </a:r>
          </a:p>
          <a:p>
            <a:pPr marL="0" indent="0">
              <a:buNone/>
            </a:pPr>
            <a:r>
              <a:rPr lang="en-US" sz="1800" dirty="0"/>
              <a:t>		Tribal clinic if within 50 miles</a:t>
            </a:r>
          </a:p>
          <a:p>
            <a:pPr marL="0" indent="0">
              <a:buNone/>
            </a:pPr>
            <a:r>
              <a:rPr lang="en-US" sz="1800" dirty="0"/>
              <a:t>		Federal, State, Regional and local EP agencies</a:t>
            </a:r>
          </a:p>
          <a:p>
            <a:pPr marL="0" indent="0">
              <a:buNone/>
            </a:pPr>
            <a:r>
              <a:rPr lang="en-US" sz="1800" dirty="0"/>
              <a:t>		</a:t>
            </a:r>
            <a:endParaRPr lang="en-US" sz="1800" dirty="0">
              <a:solidFill>
                <a:schemeClr val="accent2"/>
              </a:solidFill>
            </a:endParaRPr>
          </a:p>
          <a:p>
            <a:pPr marL="0" indent="0">
              <a:buNone/>
            </a:pPr>
            <a:endParaRPr lang="en-US" sz="1800" dirty="0">
              <a:solidFill>
                <a:schemeClr val="accent2"/>
              </a:solidFill>
            </a:endParaRPr>
          </a:p>
          <a:p>
            <a:pPr marL="0" indent="0">
              <a:buNone/>
            </a:pPr>
            <a:endParaRPr lang="en-US" sz="1800" dirty="0">
              <a:solidFill>
                <a:schemeClr val="accent2"/>
              </a:solidFill>
            </a:endParaRPr>
          </a:p>
        </p:txBody>
      </p:sp>
    </p:spTree>
    <p:extLst>
      <p:ext uri="{BB962C8B-B14F-4D97-AF65-F5344CB8AC3E}">
        <p14:creationId xmlns:p14="http://schemas.microsoft.com/office/powerpoint/2010/main" val="234073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8A71-FEB1-4257-7386-A8C027D1D4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C0565E-C816-5671-98C3-27B09CA61E3E}"/>
              </a:ext>
            </a:extLst>
          </p:cNvPr>
          <p:cNvSpPr>
            <a:spLocks noGrp="1"/>
          </p:cNvSpPr>
          <p:nvPr>
            <p:ph type="title"/>
          </p:nvPr>
        </p:nvSpPr>
        <p:spPr>
          <a:xfrm>
            <a:off x="838200" y="501269"/>
            <a:ext cx="10515600" cy="590931"/>
          </a:xfrm>
        </p:spPr>
        <p:txBody>
          <a:bodyPr/>
          <a:lstStyle/>
          <a:p>
            <a:r>
              <a:rPr lang="en-US" dirty="0"/>
              <a:t>Policies Reviewed Every Two Years</a:t>
            </a:r>
          </a:p>
        </p:txBody>
      </p:sp>
      <p:sp>
        <p:nvSpPr>
          <p:cNvPr id="5" name="Content Placeholder 4">
            <a:extLst>
              <a:ext uri="{FF2B5EF4-FFF2-40B4-BE49-F238E27FC236}">
                <a16:creationId xmlns:a16="http://schemas.microsoft.com/office/drawing/2014/main" id="{60C06039-6F99-2F91-3782-91FD649D1EEF}"/>
              </a:ext>
            </a:extLst>
          </p:cNvPr>
          <p:cNvSpPr>
            <a:spLocks noGrp="1"/>
          </p:cNvSpPr>
          <p:nvPr>
            <p:ph idx="1"/>
          </p:nvPr>
        </p:nvSpPr>
        <p:spPr>
          <a:xfrm>
            <a:off x="1007647" y="2005393"/>
            <a:ext cx="6164678" cy="4351338"/>
          </a:xfrm>
        </p:spPr>
        <p:txBody>
          <a:bodyPr>
            <a:normAutofit/>
          </a:bodyPr>
          <a:lstStyle/>
          <a:p>
            <a:pPr marL="0" indent="0">
              <a:buNone/>
            </a:pPr>
            <a:endParaRPr lang="en-US" dirty="0"/>
          </a:p>
          <a:p>
            <a:r>
              <a:rPr lang="en-US" sz="2400" dirty="0"/>
              <a:t>Corporate Compliance		</a:t>
            </a:r>
          </a:p>
          <a:p>
            <a:r>
              <a:rPr lang="en-US" sz="2400" dirty="0"/>
              <a:t>Medical Records			</a:t>
            </a:r>
          </a:p>
          <a:p>
            <a:r>
              <a:rPr lang="en-US" sz="2400" dirty="0"/>
              <a:t>Hiring, Training, Orienting	</a:t>
            </a:r>
          </a:p>
          <a:p>
            <a:r>
              <a:rPr lang="en-US" sz="2400" dirty="0"/>
              <a:t>Infection Prevention		</a:t>
            </a:r>
          </a:p>
          <a:p>
            <a:r>
              <a:rPr lang="en-US" sz="2400" dirty="0"/>
              <a:t>Pharmaceuticals			</a:t>
            </a:r>
          </a:p>
          <a:p>
            <a:r>
              <a:rPr lang="en-US" sz="2400" dirty="0"/>
              <a:t>Equipment Management	</a:t>
            </a:r>
          </a:p>
          <a:p>
            <a:r>
              <a:rPr lang="en-US" sz="2400" dirty="0">
                <a:solidFill>
                  <a:prstClr val="black"/>
                </a:solidFill>
                <a:latin typeface="+mn-lt"/>
              </a:rPr>
              <a:t>Scope of Services Provided &amp; Referred</a:t>
            </a:r>
          </a:p>
          <a:p>
            <a:endParaRPr lang="en-US" dirty="0"/>
          </a:p>
        </p:txBody>
      </p:sp>
      <p:sp>
        <p:nvSpPr>
          <p:cNvPr id="2" name="Content Placeholder 4">
            <a:extLst>
              <a:ext uri="{FF2B5EF4-FFF2-40B4-BE49-F238E27FC236}">
                <a16:creationId xmlns:a16="http://schemas.microsoft.com/office/drawing/2014/main" id="{9E532B41-38CE-0B46-1132-76CF8EAFB73A}"/>
              </a:ext>
            </a:extLst>
          </p:cNvPr>
          <p:cNvSpPr txBox="1">
            <a:spLocks/>
          </p:cNvSpPr>
          <p:nvPr/>
        </p:nvSpPr>
        <p:spPr>
          <a:xfrm>
            <a:off x="6384509" y="2048855"/>
            <a:ext cx="74315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sz="2400" dirty="0"/>
              <a:t>Policy for Policy Review</a:t>
            </a:r>
          </a:p>
          <a:p>
            <a:r>
              <a:rPr lang="en-US" sz="2400" dirty="0"/>
              <a:t>HIPPA</a:t>
            </a:r>
          </a:p>
          <a:p>
            <a:r>
              <a:rPr lang="en-US" sz="2400" dirty="0"/>
              <a:t>Quality Improvement</a:t>
            </a:r>
          </a:p>
          <a:p>
            <a:r>
              <a:rPr lang="en-US" sz="2400" dirty="0"/>
              <a:t>Patient Services, inc. reference </a:t>
            </a:r>
          </a:p>
          <a:p>
            <a:r>
              <a:rPr lang="en-US" sz="2400" dirty="0"/>
              <a:t>Emergency Preparedness</a:t>
            </a:r>
          </a:p>
          <a:p>
            <a:endParaRPr lang="en-US" dirty="0"/>
          </a:p>
        </p:txBody>
      </p:sp>
      <p:sp>
        <p:nvSpPr>
          <p:cNvPr id="6" name="TextBox 5">
            <a:extLst>
              <a:ext uri="{FF2B5EF4-FFF2-40B4-BE49-F238E27FC236}">
                <a16:creationId xmlns:a16="http://schemas.microsoft.com/office/drawing/2014/main" id="{F8E92ACA-9A72-6605-819C-FB729C0BA8A4}"/>
              </a:ext>
            </a:extLst>
          </p:cNvPr>
          <p:cNvSpPr txBox="1"/>
          <p:nvPr/>
        </p:nvSpPr>
        <p:spPr>
          <a:xfrm>
            <a:off x="838200" y="1235952"/>
            <a:ext cx="9748838" cy="769441"/>
          </a:xfrm>
          <a:prstGeom prst="rect">
            <a:avLst/>
          </a:prstGeom>
          <a:noFill/>
        </p:spPr>
        <p:txBody>
          <a:bodyPr wrap="square">
            <a:spAutoFit/>
          </a:bodyPr>
          <a:lstStyle/>
          <a:p>
            <a:pPr marL="0" indent="0">
              <a:buNone/>
            </a:pPr>
            <a:r>
              <a:rPr lang="en-US" sz="2200" b="1" dirty="0"/>
              <a:t>Reviewed by: MD/DO, NP/PA. and an outside person.  Must be done for initial survey then every two years.</a:t>
            </a:r>
          </a:p>
        </p:txBody>
      </p:sp>
    </p:spTree>
    <p:extLst>
      <p:ext uri="{BB962C8B-B14F-4D97-AF65-F5344CB8AC3E}">
        <p14:creationId xmlns:p14="http://schemas.microsoft.com/office/powerpoint/2010/main" val="350920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176C-C288-B48C-99A1-ABC9F56E72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28446-7B63-A78D-0F22-97684102CE26}"/>
              </a:ext>
            </a:extLst>
          </p:cNvPr>
          <p:cNvSpPr>
            <a:spLocks noGrp="1"/>
          </p:cNvSpPr>
          <p:nvPr>
            <p:ph type="title"/>
          </p:nvPr>
        </p:nvSpPr>
        <p:spPr/>
        <p:txBody>
          <a:bodyPr/>
          <a:lstStyle/>
          <a:p>
            <a:r>
              <a:rPr lang="en-US" dirty="0"/>
              <a:t>Emergency Preparedness</a:t>
            </a:r>
          </a:p>
        </p:txBody>
      </p:sp>
      <p:sp>
        <p:nvSpPr>
          <p:cNvPr id="5" name="Content Placeholder 4">
            <a:extLst>
              <a:ext uri="{FF2B5EF4-FFF2-40B4-BE49-F238E27FC236}">
                <a16:creationId xmlns:a16="http://schemas.microsoft.com/office/drawing/2014/main" id="{A457E47A-0910-6333-D2C8-16D6D9408F5C}"/>
              </a:ext>
            </a:extLst>
          </p:cNvPr>
          <p:cNvSpPr>
            <a:spLocks noGrp="1"/>
          </p:cNvSpPr>
          <p:nvPr>
            <p:ph idx="1"/>
          </p:nvPr>
        </p:nvSpPr>
        <p:spPr>
          <a:xfrm>
            <a:off x="719866" y="1253331"/>
            <a:ext cx="11097886" cy="4351338"/>
          </a:xfrm>
        </p:spPr>
        <p:txBody>
          <a:bodyPr>
            <a:normAutofit/>
          </a:bodyPr>
          <a:lstStyle/>
          <a:p>
            <a:pPr marL="0" indent="0">
              <a:buNone/>
            </a:pPr>
            <a:r>
              <a:rPr lang="en-US" sz="2000" dirty="0">
                <a:solidFill>
                  <a:schemeClr val="accent2"/>
                </a:solidFill>
              </a:rPr>
              <a:t>3. Polices and Procedures</a:t>
            </a:r>
          </a:p>
          <a:p>
            <a:pPr marL="0" indent="0">
              <a:buNone/>
            </a:pPr>
            <a:r>
              <a:rPr lang="en-US" sz="2000" dirty="0">
                <a:solidFill>
                  <a:schemeClr val="accent2"/>
                </a:solidFill>
              </a:rPr>
              <a:t>	</a:t>
            </a:r>
            <a:endParaRPr lang="en-US" sz="1600" dirty="0">
              <a:solidFill>
                <a:schemeClr val="accent2"/>
              </a:solidFill>
              <a:latin typeface="+mn-lt"/>
            </a:endParaRPr>
          </a:p>
          <a:p>
            <a:pPr marL="0" indent="0">
              <a:buNone/>
            </a:pPr>
            <a:r>
              <a:rPr lang="en-US" sz="1600" dirty="0">
                <a:solidFill>
                  <a:schemeClr val="accent2"/>
                </a:solidFill>
                <a:latin typeface="+mn-lt"/>
              </a:rPr>
              <a:t>	</a:t>
            </a:r>
            <a:r>
              <a:rPr lang="en-US" sz="1600" dirty="0">
                <a:latin typeface="+mn-lt"/>
              </a:rPr>
              <a:t>A. Safe evacuation from the clinic, which includes exit signs, staff responsibilities and needs of the patients.</a:t>
            </a:r>
          </a:p>
          <a:p>
            <a:pPr marL="0" indent="0">
              <a:buNone/>
            </a:pPr>
            <a:r>
              <a:rPr lang="en-US" sz="1600" dirty="0">
                <a:latin typeface="+mn-lt"/>
              </a:rPr>
              <a:t>	B. A means to shelter in place for patients, staff and volunteers who remain in the clinic.</a:t>
            </a:r>
          </a:p>
          <a:p>
            <a:pPr>
              <a:buNone/>
            </a:pPr>
            <a:r>
              <a:rPr lang="en-US" sz="1600" dirty="0">
                <a:solidFill>
                  <a:srgbClr val="000000"/>
                </a:solidFill>
                <a:effectLst/>
                <a:latin typeface="+mn-lt"/>
              </a:rPr>
              <a:t>		C.  A system of medical documentation that preserves patient information, protects confidentiality 			of patient information, and secures and maintains the availability of patient health records. 	</a:t>
            </a:r>
          </a:p>
          <a:p>
            <a:pPr>
              <a:buNone/>
            </a:pPr>
            <a:r>
              <a:rPr lang="en-US" sz="1600" dirty="0">
                <a:solidFill>
                  <a:srgbClr val="000000"/>
                </a:solidFill>
                <a:latin typeface="+mn-lt"/>
              </a:rPr>
              <a:t>		</a:t>
            </a:r>
            <a:r>
              <a:rPr lang="en-US" sz="1600" dirty="0">
                <a:solidFill>
                  <a:srgbClr val="000000"/>
                </a:solidFill>
                <a:effectLst/>
                <a:latin typeface="+mn-lt"/>
              </a:rPr>
              <a:t>D The use of volunteers in an emergency or other staffing strategies, including the process and role for 		integration of State and Federally designated health care professionals to address surge needs 		during an emergency. </a:t>
            </a:r>
          </a:p>
          <a:p>
            <a:pPr>
              <a:buNone/>
            </a:pPr>
            <a:r>
              <a:rPr lang="en-US" sz="1600" dirty="0">
                <a:solidFill>
                  <a:srgbClr val="000000"/>
                </a:solidFill>
                <a:latin typeface="+mn-lt"/>
              </a:rPr>
              <a:t>		E. </a:t>
            </a:r>
            <a:r>
              <a:rPr lang="en-US" sz="1600" dirty="0">
                <a:solidFill>
                  <a:srgbClr val="000000"/>
                </a:solidFill>
                <a:effectLst/>
                <a:latin typeface="+mn-lt"/>
              </a:rPr>
              <a:t>How refrigerated/frozen medications such as vaccines, etc. are handled in a power outage</a:t>
            </a:r>
          </a:p>
          <a:p>
            <a:pPr marL="0" indent="0">
              <a:buNone/>
            </a:pPr>
            <a:endParaRPr lang="en-US" sz="1400" dirty="0">
              <a:solidFill>
                <a:schemeClr val="accent2"/>
              </a:solidFill>
            </a:endParaRPr>
          </a:p>
          <a:p>
            <a:pPr marL="0" indent="0">
              <a:buNone/>
            </a:pPr>
            <a:endParaRPr lang="en-US" sz="1800" dirty="0">
              <a:solidFill>
                <a:schemeClr val="accent2"/>
              </a:solidFill>
            </a:endParaRPr>
          </a:p>
        </p:txBody>
      </p:sp>
    </p:spTree>
    <p:extLst>
      <p:ext uri="{BB962C8B-B14F-4D97-AF65-F5344CB8AC3E}">
        <p14:creationId xmlns:p14="http://schemas.microsoft.com/office/powerpoint/2010/main" val="3829422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908F3-4C28-923D-7419-EDAD9F9BDA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E1DCE1-0834-101B-7F52-D01784F28A21}"/>
              </a:ext>
            </a:extLst>
          </p:cNvPr>
          <p:cNvSpPr>
            <a:spLocks noGrp="1"/>
          </p:cNvSpPr>
          <p:nvPr>
            <p:ph type="title"/>
          </p:nvPr>
        </p:nvSpPr>
        <p:spPr/>
        <p:txBody>
          <a:bodyPr/>
          <a:lstStyle/>
          <a:p>
            <a:r>
              <a:rPr lang="en-US" dirty="0"/>
              <a:t>Emergency Preparedness</a:t>
            </a:r>
          </a:p>
        </p:txBody>
      </p:sp>
      <p:sp>
        <p:nvSpPr>
          <p:cNvPr id="5" name="Content Placeholder 4">
            <a:extLst>
              <a:ext uri="{FF2B5EF4-FFF2-40B4-BE49-F238E27FC236}">
                <a16:creationId xmlns:a16="http://schemas.microsoft.com/office/drawing/2014/main" id="{DFB94656-B5F1-47F4-990E-5A25B23804E6}"/>
              </a:ext>
            </a:extLst>
          </p:cNvPr>
          <p:cNvSpPr>
            <a:spLocks noGrp="1"/>
          </p:cNvSpPr>
          <p:nvPr>
            <p:ph idx="1"/>
          </p:nvPr>
        </p:nvSpPr>
        <p:spPr>
          <a:xfrm>
            <a:off x="719866" y="1253331"/>
            <a:ext cx="10515600" cy="4351338"/>
          </a:xfrm>
        </p:spPr>
        <p:txBody>
          <a:bodyPr>
            <a:normAutofit/>
          </a:bodyPr>
          <a:lstStyle/>
          <a:p>
            <a:pPr marL="0" indent="0">
              <a:buNone/>
            </a:pPr>
            <a:endParaRPr lang="en-US" sz="1800" dirty="0">
              <a:solidFill>
                <a:schemeClr val="accent2"/>
              </a:solidFill>
            </a:endParaRPr>
          </a:p>
          <a:p>
            <a:pPr marL="0" indent="0">
              <a:buNone/>
            </a:pPr>
            <a:r>
              <a:rPr lang="en-US" sz="2000" dirty="0">
                <a:solidFill>
                  <a:schemeClr val="accent2"/>
                </a:solidFill>
              </a:rPr>
              <a:t>4. Training </a:t>
            </a:r>
          </a:p>
          <a:p>
            <a:pPr marL="609585" lvl="1" indent="0">
              <a:buNone/>
            </a:pPr>
            <a:r>
              <a:rPr lang="en-US" sz="1800" dirty="0">
                <a:latin typeface="+mj-lt"/>
              </a:rPr>
              <a:t>	On hire and every two years</a:t>
            </a:r>
          </a:p>
          <a:p>
            <a:pPr marL="609585" lvl="1" indent="0">
              <a:buNone/>
            </a:pPr>
            <a:r>
              <a:rPr lang="en-US" sz="1800" dirty="0">
                <a:latin typeface="+mj-lt"/>
              </a:rPr>
              <a:t>	Training log with signatures for all training</a:t>
            </a:r>
          </a:p>
          <a:p>
            <a:pPr marL="609585" lvl="1" indent="0">
              <a:buNone/>
            </a:pPr>
            <a:endParaRPr lang="en-US" sz="1800" dirty="0">
              <a:latin typeface="+mj-lt"/>
            </a:endParaRPr>
          </a:p>
          <a:p>
            <a:pPr marL="0" indent="0">
              <a:buNone/>
            </a:pPr>
            <a:endParaRPr lang="en-US" sz="1800" dirty="0">
              <a:solidFill>
                <a:schemeClr val="accent2"/>
              </a:solidFill>
            </a:endParaRPr>
          </a:p>
        </p:txBody>
      </p:sp>
    </p:spTree>
    <p:extLst>
      <p:ext uri="{BB962C8B-B14F-4D97-AF65-F5344CB8AC3E}">
        <p14:creationId xmlns:p14="http://schemas.microsoft.com/office/powerpoint/2010/main" val="4111361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A686-3104-3D69-0752-D300595348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62DE34-B2B9-4D15-5AF9-6DADE26972F0}"/>
              </a:ext>
            </a:extLst>
          </p:cNvPr>
          <p:cNvSpPr>
            <a:spLocks noGrp="1"/>
          </p:cNvSpPr>
          <p:nvPr>
            <p:ph type="title"/>
          </p:nvPr>
        </p:nvSpPr>
        <p:spPr/>
        <p:txBody>
          <a:bodyPr/>
          <a:lstStyle/>
          <a:p>
            <a:r>
              <a:rPr lang="en-US" dirty="0"/>
              <a:t>Emergency Preparedness</a:t>
            </a:r>
          </a:p>
        </p:txBody>
      </p:sp>
      <p:sp>
        <p:nvSpPr>
          <p:cNvPr id="5" name="Content Placeholder 4">
            <a:extLst>
              <a:ext uri="{FF2B5EF4-FFF2-40B4-BE49-F238E27FC236}">
                <a16:creationId xmlns:a16="http://schemas.microsoft.com/office/drawing/2014/main" id="{E2068ADA-1213-6B5B-09C2-F156A33B0847}"/>
              </a:ext>
            </a:extLst>
          </p:cNvPr>
          <p:cNvSpPr>
            <a:spLocks noGrp="1"/>
          </p:cNvSpPr>
          <p:nvPr>
            <p:ph idx="1"/>
          </p:nvPr>
        </p:nvSpPr>
        <p:spPr>
          <a:xfrm>
            <a:off x="719866" y="1253331"/>
            <a:ext cx="10515600" cy="4351338"/>
          </a:xfrm>
        </p:spPr>
        <p:txBody>
          <a:bodyPr>
            <a:normAutofit/>
          </a:bodyPr>
          <a:lstStyle/>
          <a:p>
            <a:pPr marL="609585" lvl="1" indent="0">
              <a:buNone/>
            </a:pPr>
            <a:endParaRPr lang="en-US" sz="1800" dirty="0">
              <a:latin typeface="+mj-lt"/>
            </a:endParaRPr>
          </a:p>
          <a:p>
            <a:pPr marL="0" indent="0">
              <a:buNone/>
            </a:pPr>
            <a:r>
              <a:rPr lang="en-US" sz="2000" dirty="0">
                <a:solidFill>
                  <a:schemeClr val="accent2"/>
                </a:solidFill>
              </a:rPr>
              <a:t>5. Testing</a:t>
            </a:r>
          </a:p>
          <a:p>
            <a:pPr marL="0" indent="0">
              <a:buNone/>
            </a:pPr>
            <a:endParaRPr lang="en-US" sz="2000" dirty="0">
              <a:solidFill>
                <a:schemeClr val="accent2"/>
              </a:solidFill>
            </a:endParaRPr>
          </a:p>
          <a:p>
            <a:pPr marL="609585" lvl="1" indent="0">
              <a:buNone/>
            </a:pPr>
            <a:r>
              <a:rPr lang="en-US" sz="1800" dirty="0">
                <a:latin typeface="Arial Nova Light" panose="020B0304020202020204" pitchFamily="34" charset="0"/>
              </a:rPr>
              <a:t>	Testing includes AAR (after action report) for all events, table-tops or exercises.</a:t>
            </a:r>
          </a:p>
          <a:p>
            <a:pPr marL="609585" lvl="1" indent="0">
              <a:buNone/>
            </a:pPr>
            <a:r>
              <a:rPr lang="en-US" sz="1800" dirty="0">
                <a:latin typeface="Arial Nova Light" panose="020B0304020202020204" pitchFamily="34" charset="0"/>
              </a:rPr>
              <a:t>	</a:t>
            </a:r>
          </a:p>
          <a:p>
            <a:pPr marL="609585" lvl="1" indent="0">
              <a:buNone/>
            </a:pPr>
            <a:r>
              <a:rPr lang="en-US" sz="1800" dirty="0">
                <a:latin typeface="Arial Nova Light" panose="020B0304020202020204" pitchFamily="34" charset="0"/>
              </a:rPr>
              <a:t>      One a year whether an event, table-top or full exercise.</a:t>
            </a:r>
          </a:p>
          <a:p>
            <a:pPr marL="0" indent="0">
              <a:buNone/>
            </a:pPr>
            <a:endParaRPr lang="en-US" sz="1800" dirty="0">
              <a:solidFill>
                <a:schemeClr val="accent2"/>
              </a:solidFill>
            </a:endParaRPr>
          </a:p>
        </p:txBody>
      </p:sp>
    </p:spTree>
    <p:extLst>
      <p:ext uri="{BB962C8B-B14F-4D97-AF65-F5344CB8AC3E}">
        <p14:creationId xmlns:p14="http://schemas.microsoft.com/office/powerpoint/2010/main" val="355304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D898-42A0-3F7A-F4C2-89A0DB563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517C76-B6CB-9580-769E-5320686F4ECB}"/>
              </a:ext>
            </a:extLst>
          </p:cNvPr>
          <p:cNvSpPr>
            <a:spLocks noGrp="1"/>
          </p:cNvSpPr>
          <p:nvPr>
            <p:ph type="title"/>
          </p:nvPr>
        </p:nvSpPr>
        <p:spPr/>
        <p:txBody>
          <a:bodyPr/>
          <a:lstStyle/>
          <a:p>
            <a:r>
              <a:rPr lang="en-US" sz="3600" dirty="0"/>
              <a:t>Analysis for Event, Tabletop or Exercise</a:t>
            </a:r>
            <a:endParaRPr lang="en-US" dirty="0"/>
          </a:p>
        </p:txBody>
      </p:sp>
      <p:sp>
        <p:nvSpPr>
          <p:cNvPr id="5" name="Content Placeholder 4">
            <a:extLst>
              <a:ext uri="{FF2B5EF4-FFF2-40B4-BE49-F238E27FC236}">
                <a16:creationId xmlns:a16="http://schemas.microsoft.com/office/drawing/2014/main" id="{D50098DD-2AFC-A696-43D5-9875A783C497}"/>
              </a:ext>
            </a:extLst>
          </p:cNvPr>
          <p:cNvSpPr>
            <a:spLocks noGrp="1"/>
          </p:cNvSpPr>
          <p:nvPr>
            <p:ph idx="1"/>
          </p:nvPr>
        </p:nvSpPr>
        <p:spPr/>
        <p:txBody>
          <a:bodyPr/>
          <a:lstStyle/>
          <a:p>
            <a:pPr>
              <a:lnSpc>
                <a:spcPct val="120000"/>
              </a:lnSpc>
              <a:spcBef>
                <a:spcPts val="900"/>
              </a:spcBef>
            </a:pPr>
            <a:r>
              <a:rPr lang="en-US" sz="2000" dirty="0"/>
              <a:t>The purpose of this report is to analyze event results. </a:t>
            </a:r>
          </a:p>
          <a:p>
            <a:pPr>
              <a:lnSpc>
                <a:spcPct val="120000"/>
              </a:lnSpc>
              <a:spcBef>
                <a:spcPts val="900"/>
              </a:spcBef>
            </a:pPr>
            <a:r>
              <a:rPr lang="en-US" sz="2000" dirty="0"/>
              <a:t>Identify strengths to be maintained and built upon. </a:t>
            </a:r>
          </a:p>
          <a:p>
            <a:pPr>
              <a:lnSpc>
                <a:spcPct val="120000"/>
              </a:lnSpc>
              <a:spcBef>
                <a:spcPts val="900"/>
              </a:spcBef>
            </a:pPr>
            <a:r>
              <a:rPr lang="en-US" sz="2000" dirty="0"/>
              <a:t>Identify potential areas for further improvement. </a:t>
            </a:r>
          </a:p>
          <a:p>
            <a:pPr>
              <a:lnSpc>
                <a:spcPct val="120000"/>
              </a:lnSpc>
              <a:spcBef>
                <a:spcPts val="900"/>
              </a:spcBef>
            </a:pPr>
            <a:r>
              <a:rPr lang="en-US" sz="2000" dirty="0"/>
              <a:t>Support the development of corrective actions that will guide future emergency preparedness initiatives to advance overall emergency preparedness within your clinic.</a:t>
            </a:r>
          </a:p>
          <a:p>
            <a:pPr lvl="1">
              <a:lnSpc>
                <a:spcPct val="120000"/>
              </a:lnSpc>
              <a:spcBef>
                <a:spcPts val="900"/>
              </a:spcBef>
              <a:buFont typeface="System Font Regular"/>
              <a:buChar char="–"/>
            </a:pPr>
            <a:r>
              <a:rPr lang="en-US" sz="1800" dirty="0"/>
              <a:t>Report reviewed with staff</a:t>
            </a:r>
          </a:p>
          <a:p>
            <a:pPr lvl="1">
              <a:lnSpc>
                <a:spcPct val="120000"/>
              </a:lnSpc>
              <a:spcBef>
                <a:spcPts val="900"/>
              </a:spcBef>
              <a:buFont typeface="System Font Regular"/>
              <a:buChar char="–"/>
            </a:pPr>
            <a:r>
              <a:rPr lang="en-US" sz="1800" dirty="0"/>
              <a:t>Assignments given</a:t>
            </a:r>
          </a:p>
          <a:p>
            <a:pPr lvl="1">
              <a:lnSpc>
                <a:spcPct val="120000"/>
              </a:lnSpc>
              <a:spcBef>
                <a:spcPts val="900"/>
              </a:spcBef>
              <a:buFont typeface="System Font Regular"/>
              <a:buChar char="–"/>
            </a:pPr>
            <a:r>
              <a:rPr lang="en-US" sz="1800" dirty="0"/>
              <a:t>Attendance log at AAR meeting</a:t>
            </a:r>
          </a:p>
        </p:txBody>
      </p:sp>
    </p:spTree>
    <p:extLst>
      <p:ext uri="{BB962C8B-B14F-4D97-AF65-F5344CB8AC3E}">
        <p14:creationId xmlns:p14="http://schemas.microsoft.com/office/powerpoint/2010/main" val="915330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DA966-F2E8-D356-D926-C4F4369CB6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92490A-54D9-1FA7-EABB-95556D01E280}"/>
              </a:ext>
            </a:extLst>
          </p:cNvPr>
          <p:cNvSpPr>
            <a:spLocks noGrp="1"/>
          </p:cNvSpPr>
          <p:nvPr>
            <p:ph type="title"/>
          </p:nvPr>
        </p:nvSpPr>
        <p:spPr/>
        <p:txBody>
          <a:bodyPr/>
          <a:lstStyle/>
          <a:p>
            <a:r>
              <a:rPr lang="en-US" dirty="0"/>
              <a:t>Survey Day</a:t>
            </a:r>
          </a:p>
        </p:txBody>
      </p:sp>
      <p:sp>
        <p:nvSpPr>
          <p:cNvPr id="5" name="Content Placeholder 4">
            <a:extLst>
              <a:ext uri="{FF2B5EF4-FFF2-40B4-BE49-F238E27FC236}">
                <a16:creationId xmlns:a16="http://schemas.microsoft.com/office/drawing/2014/main" id="{D16E2D95-62F3-77CB-B49D-E9862CACE921}"/>
              </a:ext>
            </a:extLst>
          </p:cNvPr>
          <p:cNvSpPr>
            <a:spLocks noGrp="1"/>
          </p:cNvSpPr>
          <p:nvPr>
            <p:ph idx="1"/>
          </p:nvPr>
        </p:nvSpPr>
        <p:spPr>
          <a:xfrm>
            <a:off x="968292" y="1354556"/>
            <a:ext cx="10515600" cy="4351338"/>
          </a:xfrm>
        </p:spPr>
        <p:txBody>
          <a:bodyPr>
            <a:normAutofit/>
          </a:bodyPr>
          <a:lstStyle/>
          <a:p>
            <a:pPr>
              <a:lnSpc>
                <a:spcPct val="100000"/>
              </a:lnSpc>
              <a:spcBef>
                <a:spcPts val="900"/>
              </a:spcBef>
            </a:pPr>
            <a:r>
              <a:rPr lang="en-US" sz="2000" dirty="0"/>
              <a:t>RHC surveys are unannounced.  So be prepared!</a:t>
            </a:r>
          </a:p>
          <a:p>
            <a:pPr>
              <a:lnSpc>
                <a:spcPct val="100000"/>
              </a:lnSpc>
              <a:spcBef>
                <a:spcPts val="900"/>
              </a:spcBef>
            </a:pPr>
            <a:r>
              <a:rPr lang="en-US" sz="2000" dirty="0"/>
              <a:t>Managers, share your knowledge with staff.</a:t>
            </a:r>
          </a:p>
          <a:p>
            <a:pPr>
              <a:lnSpc>
                <a:spcPct val="100000"/>
              </a:lnSpc>
              <a:spcBef>
                <a:spcPts val="900"/>
              </a:spcBef>
            </a:pPr>
            <a:r>
              <a:rPr lang="en-US" sz="2000" dirty="0"/>
              <a:t>Most surveys take between 6 to 8 hours per clinic depending on the number of rooms and providers/staff.  </a:t>
            </a:r>
          </a:p>
          <a:p>
            <a:pPr>
              <a:lnSpc>
                <a:spcPct val="100000"/>
              </a:lnSpc>
              <a:spcBef>
                <a:spcPts val="900"/>
              </a:spcBef>
            </a:pPr>
            <a:r>
              <a:rPr lang="en-US" sz="2000" dirty="0"/>
              <a:t>Remember, having easy access to policies, personnel records and medical records as they are requested will allow the surveyor to proceed without delay. </a:t>
            </a:r>
          </a:p>
          <a:p>
            <a:pPr>
              <a:lnSpc>
                <a:spcPct val="100000"/>
              </a:lnSpc>
              <a:spcBef>
                <a:spcPts val="900"/>
              </a:spcBef>
            </a:pPr>
            <a:r>
              <a:rPr lang="en-US" sz="2000" dirty="0"/>
              <a:t>Once complete, the surveyor will conduct an exit interview to discuss the survey findings.</a:t>
            </a:r>
          </a:p>
          <a:p>
            <a:endParaRPr lang="en-US" dirty="0"/>
          </a:p>
        </p:txBody>
      </p:sp>
    </p:spTree>
    <p:extLst>
      <p:ext uri="{BB962C8B-B14F-4D97-AF65-F5344CB8AC3E}">
        <p14:creationId xmlns:p14="http://schemas.microsoft.com/office/powerpoint/2010/main" val="3565705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earing a stethoscope around her neck&#10;&#10;Description automatically generated">
            <a:extLst>
              <a:ext uri="{FF2B5EF4-FFF2-40B4-BE49-F238E27FC236}">
                <a16:creationId xmlns:a16="http://schemas.microsoft.com/office/drawing/2014/main" id="{03F90767-B111-225A-2B05-2038B164ED9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b="0" dirty="0"/>
              <a:t>Summary of Deficiencies</a:t>
            </a:r>
          </a:p>
        </p:txBody>
      </p:sp>
      <p:sp>
        <p:nvSpPr>
          <p:cNvPr id="2" name="Content Placeholder 1">
            <a:extLst>
              <a:ext uri="{FF2B5EF4-FFF2-40B4-BE49-F238E27FC236}">
                <a16:creationId xmlns:a16="http://schemas.microsoft.com/office/drawing/2014/main" id="{FE13CBC6-4663-9CAC-E96A-E176513B10DE}"/>
              </a:ext>
            </a:extLst>
          </p:cNvPr>
          <p:cNvSpPr>
            <a:spLocks noGrp="1"/>
          </p:cNvSpPr>
          <p:nvPr>
            <p:ph idx="1"/>
          </p:nvPr>
        </p:nvSpPr>
        <p:spPr/>
        <p:txBody>
          <a:bodyPr>
            <a:normAutofit fontScale="62500" lnSpcReduction="20000"/>
          </a:bodyPr>
          <a:lstStyle/>
          <a:p>
            <a:pPr marL="342900" indent="-342900">
              <a:lnSpc>
                <a:spcPct val="120000"/>
              </a:lnSpc>
              <a:spcBef>
                <a:spcPts val="900"/>
              </a:spcBef>
              <a:buFont typeface="+mj-lt"/>
              <a:buAutoNum type="arabicPeriod"/>
            </a:pPr>
            <a:r>
              <a:rPr lang="en-US" sz="2800" dirty="0"/>
              <a:t>Vials, single-dose dated.</a:t>
            </a:r>
          </a:p>
          <a:p>
            <a:pPr marL="342900" indent="-342900">
              <a:lnSpc>
                <a:spcPct val="120000"/>
              </a:lnSpc>
              <a:spcBef>
                <a:spcPts val="900"/>
              </a:spcBef>
              <a:buFont typeface="+mj-lt"/>
              <a:buAutoNum type="arabicPeriod"/>
            </a:pPr>
            <a:r>
              <a:rPr lang="en-US" sz="2800" dirty="0"/>
              <a:t>Drugs not secured.</a:t>
            </a:r>
          </a:p>
          <a:p>
            <a:pPr marL="342900" indent="-342900">
              <a:lnSpc>
                <a:spcPct val="120000"/>
              </a:lnSpc>
              <a:spcBef>
                <a:spcPts val="900"/>
              </a:spcBef>
              <a:buFont typeface="+mj-lt"/>
              <a:buAutoNum type="arabicPeriod"/>
            </a:pPr>
            <a:r>
              <a:rPr lang="en-US" sz="2800" dirty="0"/>
              <a:t>NP/PA not signing off on policies.</a:t>
            </a:r>
          </a:p>
          <a:p>
            <a:pPr marL="342900" indent="-342900">
              <a:lnSpc>
                <a:spcPct val="120000"/>
              </a:lnSpc>
              <a:spcBef>
                <a:spcPts val="900"/>
              </a:spcBef>
              <a:buFont typeface="+mj-lt"/>
              <a:buAutoNum type="arabicPeriod"/>
            </a:pPr>
            <a:r>
              <a:rPr lang="en-US" sz="2800" dirty="0"/>
              <a:t>No analysis of an emergency event or exercise.</a:t>
            </a:r>
          </a:p>
          <a:p>
            <a:pPr marL="342900" indent="-342900">
              <a:lnSpc>
                <a:spcPct val="120000"/>
              </a:lnSpc>
              <a:spcBef>
                <a:spcPts val="900"/>
              </a:spcBef>
              <a:buFont typeface="+mj-lt"/>
              <a:buAutoNum type="arabicPeriod"/>
            </a:pPr>
            <a:r>
              <a:rPr lang="en-US" sz="2800" dirty="0"/>
              <a:t>Not having all contact information in your Exemplary Provider binder.</a:t>
            </a:r>
          </a:p>
          <a:p>
            <a:pPr marL="342900" indent="-342900">
              <a:lnSpc>
                <a:spcPct val="120000"/>
              </a:lnSpc>
              <a:spcBef>
                <a:spcPts val="900"/>
              </a:spcBef>
              <a:buFont typeface="+mj-lt"/>
              <a:buAutoNum type="arabicPeriod"/>
            </a:pPr>
            <a:r>
              <a:rPr lang="en-US" sz="2800" dirty="0"/>
              <a:t>No documentation of chart review.</a:t>
            </a:r>
          </a:p>
          <a:p>
            <a:pPr marL="342900" indent="-342900">
              <a:lnSpc>
                <a:spcPct val="120000"/>
              </a:lnSpc>
              <a:spcBef>
                <a:spcPts val="900"/>
              </a:spcBef>
              <a:buFont typeface="+mj-lt"/>
              <a:buAutoNum type="arabicPeriod"/>
            </a:pPr>
            <a:r>
              <a:rPr lang="en-US" sz="2800" dirty="0"/>
              <a:t>No outside person signing off on policies.</a:t>
            </a:r>
          </a:p>
          <a:p>
            <a:pPr marL="342900" indent="-342900">
              <a:lnSpc>
                <a:spcPct val="120000"/>
              </a:lnSpc>
              <a:spcBef>
                <a:spcPts val="900"/>
              </a:spcBef>
              <a:buFont typeface="+mj-lt"/>
              <a:buAutoNum type="arabicPeriod"/>
            </a:pPr>
            <a:r>
              <a:rPr lang="en-US" sz="2800" dirty="0"/>
              <a:t>Not abiding by the wet time of your disinfectant.</a:t>
            </a:r>
          </a:p>
          <a:p>
            <a:pPr marL="342900" indent="-342900">
              <a:lnSpc>
                <a:spcPct val="120000"/>
              </a:lnSpc>
              <a:spcBef>
                <a:spcPts val="900"/>
              </a:spcBef>
              <a:buFont typeface="+mj-lt"/>
              <a:buAutoNum type="arabicPeriod"/>
            </a:pPr>
            <a:r>
              <a:rPr lang="en-US" sz="2800" dirty="0"/>
              <a:t>Signage not matching the name you told CMS you were called.</a:t>
            </a:r>
          </a:p>
          <a:p>
            <a:pPr marL="342900" indent="-342900">
              <a:lnSpc>
                <a:spcPct val="120000"/>
              </a:lnSpc>
              <a:spcBef>
                <a:spcPts val="900"/>
              </a:spcBef>
              <a:buFont typeface="+mj-lt"/>
              <a:buAutoNum type="arabicPeriod"/>
            </a:pPr>
            <a:r>
              <a:rPr lang="en-US" sz="2800" dirty="0"/>
              <a:t>Expired supplies in the clinic i.e., iodoform, gloves, Blood glucose supplies, vacutainers, etc.</a:t>
            </a:r>
            <a:endParaRPr lang="en-US" sz="2000" dirty="0"/>
          </a:p>
          <a:p>
            <a:endParaRPr lang="en-US" dirty="0"/>
          </a:p>
        </p:txBody>
      </p:sp>
    </p:spTree>
    <p:extLst>
      <p:ext uri="{BB962C8B-B14F-4D97-AF65-F5344CB8AC3E}">
        <p14:creationId xmlns:p14="http://schemas.microsoft.com/office/powerpoint/2010/main" val="119794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3F5CA-2F74-FB77-514D-149A3F2B72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69D33C-62C0-973F-FB52-AA8F22FC6F42}"/>
              </a:ext>
            </a:extLst>
          </p:cNvPr>
          <p:cNvSpPr>
            <a:spLocks noGrp="1"/>
          </p:cNvSpPr>
          <p:nvPr>
            <p:ph type="title"/>
          </p:nvPr>
        </p:nvSpPr>
        <p:spPr/>
        <p:txBody>
          <a:bodyPr/>
          <a:lstStyle/>
          <a:p>
            <a:r>
              <a:rPr lang="en-US" dirty="0"/>
              <a:t>Your Name on the 855a</a:t>
            </a:r>
          </a:p>
        </p:txBody>
      </p:sp>
      <p:sp>
        <p:nvSpPr>
          <p:cNvPr id="6" name="Content Placeholder 5">
            <a:extLst>
              <a:ext uri="{FF2B5EF4-FFF2-40B4-BE49-F238E27FC236}">
                <a16:creationId xmlns:a16="http://schemas.microsoft.com/office/drawing/2014/main" id="{190C622A-775D-BD34-9FE0-035334B2236E}"/>
              </a:ext>
            </a:extLst>
          </p:cNvPr>
          <p:cNvSpPr>
            <a:spLocks noGrp="1"/>
          </p:cNvSpPr>
          <p:nvPr>
            <p:ph idx="1"/>
          </p:nvPr>
        </p:nvSpPr>
        <p:spPr>
          <a:xfrm>
            <a:off x="998621" y="2078017"/>
            <a:ext cx="5803232" cy="4359359"/>
          </a:xfrm>
        </p:spPr>
        <p:txBody>
          <a:bodyPr/>
          <a:lstStyle/>
          <a:p>
            <a:pPr marL="0" indent="0">
              <a:buNone/>
            </a:pPr>
            <a:r>
              <a:rPr lang="en-US" dirty="0"/>
              <a:t>Does your name match what is on the 855a?</a:t>
            </a:r>
          </a:p>
          <a:p>
            <a:pPr lvl="1"/>
            <a:r>
              <a:rPr lang="en-US" dirty="0"/>
              <a:t>DBA or</a:t>
            </a:r>
          </a:p>
          <a:p>
            <a:pPr lvl="1"/>
            <a:r>
              <a:rPr lang="en-US" dirty="0"/>
              <a:t>Legal name</a:t>
            </a:r>
          </a:p>
          <a:p>
            <a:pPr lvl="1"/>
            <a:endParaRPr lang="en-US" dirty="0"/>
          </a:p>
          <a:p>
            <a:r>
              <a:rPr lang="en-US" dirty="0"/>
              <a:t>Are the hours posted on or near your door?</a:t>
            </a:r>
          </a:p>
        </p:txBody>
      </p:sp>
      <p:pic>
        <p:nvPicPr>
          <p:cNvPr id="3" name="Picture 2" descr="Clinic sign.">
            <a:extLst>
              <a:ext uri="{FF2B5EF4-FFF2-40B4-BE49-F238E27FC236}">
                <a16:creationId xmlns:a16="http://schemas.microsoft.com/office/drawing/2014/main" id="{057AAC81-764F-3167-14F1-4CFC51F5BE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28322" y="2244540"/>
            <a:ext cx="4485158" cy="2824765"/>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031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8D7D1-82A4-6B56-F476-6FC6A250DD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F88DB8-E4CF-F67D-0E3A-76CB4E52AB80}"/>
              </a:ext>
            </a:extLst>
          </p:cNvPr>
          <p:cNvSpPr>
            <a:spLocks noGrp="1"/>
          </p:cNvSpPr>
          <p:nvPr>
            <p:ph type="title"/>
          </p:nvPr>
        </p:nvSpPr>
        <p:spPr/>
        <p:txBody>
          <a:bodyPr/>
          <a:lstStyle/>
          <a:p>
            <a:r>
              <a:rPr lang="en-US" dirty="0"/>
              <a:t>Your Mission</a:t>
            </a:r>
          </a:p>
        </p:txBody>
      </p:sp>
      <p:sp>
        <p:nvSpPr>
          <p:cNvPr id="6" name="Content Placeholder 5">
            <a:extLst>
              <a:ext uri="{FF2B5EF4-FFF2-40B4-BE49-F238E27FC236}">
                <a16:creationId xmlns:a16="http://schemas.microsoft.com/office/drawing/2014/main" id="{2A1B51F3-E392-8100-9BA2-8BBB90CE71B5}"/>
              </a:ext>
            </a:extLst>
          </p:cNvPr>
          <p:cNvSpPr>
            <a:spLocks noGrp="1"/>
          </p:cNvSpPr>
          <p:nvPr>
            <p:ph idx="1"/>
          </p:nvPr>
        </p:nvSpPr>
        <p:spPr>
          <a:xfrm>
            <a:off x="697830" y="1375673"/>
            <a:ext cx="9574883" cy="4359359"/>
          </a:xfrm>
        </p:spPr>
        <p:txBody>
          <a:bodyPr/>
          <a:lstStyle/>
          <a:p>
            <a:r>
              <a:rPr lang="en-US" b="1" dirty="0"/>
              <a:t>Provide Outpatient Services.</a:t>
            </a:r>
          </a:p>
          <a:p>
            <a:endParaRPr lang="en-US" b="1" dirty="0"/>
          </a:p>
          <a:p>
            <a:r>
              <a:rPr lang="en-US" b="1" dirty="0"/>
              <a:t>Must provide “some” Primary Care”</a:t>
            </a:r>
          </a:p>
          <a:p>
            <a:endParaRPr lang="en-US" b="1" dirty="0"/>
          </a:p>
          <a:p>
            <a:r>
              <a:rPr lang="en-US" b="1" dirty="0"/>
              <a:t>The only limiting factor is not more than 50% mental health service.</a:t>
            </a:r>
          </a:p>
        </p:txBody>
      </p:sp>
    </p:spTree>
    <p:extLst>
      <p:ext uri="{BB962C8B-B14F-4D97-AF65-F5344CB8AC3E}">
        <p14:creationId xmlns:p14="http://schemas.microsoft.com/office/powerpoint/2010/main" val="3565808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E3DFD-6C53-39DD-8BB3-FCF36E45F4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58B8D3-E755-8C84-745E-317B7A550CB4}"/>
              </a:ext>
            </a:extLst>
          </p:cNvPr>
          <p:cNvSpPr>
            <a:spLocks noGrp="1"/>
          </p:cNvSpPr>
          <p:nvPr>
            <p:ph type="title"/>
          </p:nvPr>
        </p:nvSpPr>
        <p:spPr>
          <a:xfrm>
            <a:off x="645695" y="372498"/>
            <a:ext cx="10515600" cy="590931"/>
          </a:xfrm>
        </p:spPr>
        <p:txBody>
          <a:bodyPr/>
          <a:lstStyle/>
          <a:p>
            <a:r>
              <a:rPr lang="en-US" dirty="0"/>
              <a:t>The Waiting Room</a:t>
            </a:r>
          </a:p>
        </p:txBody>
      </p:sp>
      <p:pic>
        <p:nvPicPr>
          <p:cNvPr id="2" name="Picture 1">
            <a:extLst>
              <a:ext uri="{FF2B5EF4-FFF2-40B4-BE49-F238E27FC236}">
                <a16:creationId xmlns:a16="http://schemas.microsoft.com/office/drawing/2014/main" id="{657DB599-F8E2-686D-8573-AB15E60105A4}"/>
              </a:ext>
            </a:extLst>
          </p:cNvPr>
          <p:cNvPicPr>
            <a:picLocks noChangeAspect="1"/>
          </p:cNvPicPr>
          <p:nvPr/>
        </p:nvPicPr>
        <p:blipFill>
          <a:blip r:embed="rId2"/>
          <a:stretch>
            <a:fillRect/>
          </a:stretch>
        </p:blipFill>
        <p:spPr>
          <a:xfrm>
            <a:off x="1158240" y="1404389"/>
            <a:ext cx="6230770" cy="4483063"/>
          </a:xfrm>
          <a:prstGeom prst="rect">
            <a:avLst/>
          </a:prstGeom>
          <a:ln w="28575">
            <a:solidFill>
              <a:schemeClr val="accent2"/>
            </a:solidFill>
          </a:ln>
        </p:spPr>
      </p:pic>
      <p:sp>
        <p:nvSpPr>
          <p:cNvPr id="3" name="TextBox 2">
            <a:extLst>
              <a:ext uri="{FF2B5EF4-FFF2-40B4-BE49-F238E27FC236}">
                <a16:creationId xmlns:a16="http://schemas.microsoft.com/office/drawing/2014/main" id="{137449A2-CC12-CF01-D9E7-EB9AF5F11739}"/>
              </a:ext>
            </a:extLst>
          </p:cNvPr>
          <p:cNvSpPr txBox="1"/>
          <p:nvPr/>
        </p:nvSpPr>
        <p:spPr>
          <a:xfrm>
            <a:off x="7984958" y="1674674"/>
            <a:ext cx="3630780" cy="2246769"/>
          </a:xfrm>
          <a:prstGeom prst="rect">
            <a:avLst/>
          </a:prstGeom>
          <a:noFill/>
          <a:ln w="28575">
            <a:solidFill>
              <a:schemeClr val="accent2"/>
            </a:solidFill>
          </a:ln>
        </p:spPr>
        <p:txBody>
          <a:bodyPr wrap="square" rtlCol="0">
            <a:spAutoFit/>
          </a:bodyPr>
          <a:lstStyle/>
          <a:p>
            <a:pPr marL="342900" indent="-342900">
              <a:buClr>
                <a:schemeClr val="accent3"/>
              </a:buClr>
              <a:buFont typeface="Arial" panose="020B0604020202020204" pitchFamily="34" charset="0"/>
              <a:buChar char="•"/>
            </a:pPr>
            <a:r>
              <a:rPr lang="en-US" sz="2000" dirty="0"/>
              <a:t>Safe</a:t>
            </a:r>
          </a:p>
          <a:p>
            <a:pPr marL="342900" indent="-342900">
              <a:buClr>
                <a:schemeClr val="accent3"/>
              </a:buClr>
              <a:buFont typeface="Arial" panose="020B0604020202020204" pitchFamily="34" charset="0"/>
              <a:buChar char="•"/>
            </a:pPr>
            <a:endParaRPr lang="en-US" sz="2000" dirty="0"/>
          </a:p>
          <a:p>
            <a:pPr marL="342900" indent="-342900">
              <a:buClr>
                <a:schemeClr val="accent3"/>
              </a:buClr>
              <a:buFont typeface="Arial" panose="020B0604020202020204" pitchFamily="34" charset="0"/>
              <a:buChar char="•"/>
            </a:pPr>
            <a:r>
              <a:rPr lang="en-US" sz="2000" dirty="0"/>
              <a:t>Clean</a:t>
            </a:r>
          </a:p>
          <a:p>
            <a:pPr marL="342900" indent="-342900">
              <a:buClr>
                <a:schemeClr val="accent3"/>
              </a:buClr>
              <a:buFont typeface="Arial" panose="020B0604020202020204" pitchFamily="34" charset="0"/>
              <a:buChar char="•"/>
            </a:pPr>
            <a:endParaRPr lang="en-US" sz="2000" dirty="0"/>
          </a:p>
          <a:p>
            <a:pPr marL="342900" indent="-342900">
              <a:buClr>
                <a:schemeClr val="accent3"/>
              </a:buClr>
              <a:buFont typeface="Arial" panose="020B0604020202020204" pitchFamily="34" charset="0"/>
              <a:buChar char="•"/>
            </a:pPr>
            <a:r>
              <a:rPr lang="en-US" sz="2000" dirty="0"/>
              <a:t>HIPAA compliant</a:t>
            </a:r>
          </a:p>
          <a:p>
            <a:pPr marL="342900" indent="-342900">
              <a:buClr>
                <a:schemeClr val="accent3"/>
              </a:buClr>
              <a:buFont typeface="Arial" panose="020B0604020202020204" pitchFamily="34" charset="0"/>
              <a:buChar char="•"/>
            </a:pPr>
            <a:endParaRPr lang="en-US" sz="2000" dirty="0"/>
          </a:p>
          <a:p>
            <a:pPr marL="342900" indent="-342900">
              <a:buClr>
                <a:schemeClr val="accent3"/>
              </a:buClr>
              <a:buFont typeface="Arial" panose="020B0604020202020204" pitchFamily="34" charset="0"/>
              <a:buChar char="•"/>
            </a:pPr>
            <a:r>
              <a:rPr lang="en-US" sz="2000" dirty="0"/>
              <a:t>Secure</a:t>
            </a:r>
          </a:p>
        </p:txBody>
      </p:sp>
    </p:spTree>
    <p:extLst>
      <p:ext uri="{BB962C8B-B14F-4D97-AF65-F5344CB8AC3E}">
        <p14:creationId xmlns:p14="http://schemas.microsoft.com/office/powerpoint/2010/main" val="1530824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E1AE2-40DB-1D35-F9E4-92E4AF71CD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489051-0691-DAF7-3E31-EBA1AAC4AA87}"/>
              </a:ext>
            </a:extLst>
          </p:cNvPr>
          <p:cNvSpPr>
            <a:spLocks noGrp="1"/>
          </p:cNvSpPr>
          <p:nvPr>
            <p:ph type="title"/>
          </p:nvPr>
        </p:nvSpPr>
        <p:spPr>
          <a:xfrm>
            <a:off x="838200" y="420624"/>
            <a:ext cx="10515600" cy="590931"/>
          </a:xfrm>
        </p:spPr>
        <p:txBody>
          <a:bodyPr anchor="ctr">
            <a:normAutofit/>
          </a:bodyPr>
          <a:lstStyle/>
          <a:p>
            <a:r>
              <a:rPr lang="en-US" dirty="0"/>
              <a:t>Equipment</a:t>
            </a:r>
          </a:p>
        </p:txBody>
      </p:sp>
      <p:pic>
        <p:nvPicPr>
          <p:cNvPr id="2" name="Picture 1">
            <a:extLst>
              <a:ext uri="{FF2B5EF4-FFF2-40B4-BE49-F238E27FC236}">
                <a16:creationId xmlns:a16="http://schemas.microsoft.com/office/drawing/2014/main" id="{E7A4F5AE-F48C-C8C2-A9EB-A8D835A55A9B}"/>
              </a:ext>
            </a:extLst>
          </p:cNvPr>
          <p:cNvPicPr>
            <a:picLocks noChangeAspect="1"/>
          </p:cNvPicPr>
          <p:nvPr/>
        </p:nvPicPr>
        <p:blipFill>
          <a:blip r:embed="rId2"/>
          <a:srcRect t="26780" b="18047"/>
          <a:stretch/>
        </p:blipFill>
        <p:spPr>
          <a:xfrm>
            <a:off x="838200" y="1371600"/>
            <a:ext cx="10515600" cy="4351338"/>
          </a:xfrm>
          <a:prstGeom prst="rect">
            <a:avLst/>
          </a:prstGeom>
          <a:noFill/>
        </p:spPr>
      </p:pic>
    </p:spTree>
    <p:extLst>
      <p:ext uri="{BB962C8B-B14F-4D97-AF65-F5344CB8AC3E}">
        <p14:creationId xmlns:p14="http://schemas.microsoft.com/office/powerpoint/2010/main" val="3255877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0E08-DD29-399C-15E2-4BE34E0E7D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273790-A73A-D8CA-D5D6-E63365FC8FB2}"/>
              </a:ext>
            </a:extLst>
          </p:cNvPr>
          <p:cNvSpPr>
            <a:spLocks noGrp="1"/>
          </p:cNvSpPr>
          <p:nvPr>
            <p:ph type="title"/>
          </p:nvPr>
        </p:nvSpPr>
        <p:spPr>
          <a:xfrm>
            <a:off x="839788" y="365125"/>
            <a:ext cx="10515600" cy="1325563"/>
          </a:xfrm>
        </p:spPr>
        <p:txBody>
          <a:bodyPr vert="horz" lIns="91440" tIns="45720" rIns="91440" bIns="45720" rtlCol="0" anchor="ctr">
            <a:normAutofit/>
          </a:bodyPr>
          <a:lstStyle/>
          <a:p>
            <a:r>
              <a:rPr lang="en-US" b="1" i="0" kern="1200" dirty="0">
                <a:latin typeface="Arial Black" panose="020B0604020202020204" pitchFamily="34" charset="0"/>
                <a:ea typeface="+mj-ea"/>
                <a:cs typeface="Arial Black" panose="020B0604020202020204" pitchFamily="34" charset="0"/>
              </a:rPr>
              <a:t>Exam Room</a:t>
            </a:r>
          </a:p>
        </p:txBody>
      </p:sp>
      <p:pic>
        <p:nvPicPr>
          <p:cNvPr id="5" name="Picture 4">
            <a:extLst>
              <a:ext uri="{FF2B5EF4-FFF2-40B4-BE49-F238E27FC236}">
                <a16:creationId xmlns:a16="http://schemas.microsoft.com/office/drawing/2014/main" id="{FC82E308-0912-68AB-00F1-F5A4AF99F2F2}"/>
              </a:ext>
            </a:extLst>
          </p:cNvPr>
          <p:cNvPicPr>
            <a:picLocks noChangeAspect="1"/>
          </p:cNvPicPr>
          <p:nvPr/>
        </p:nvPicPr>
        <p:blipFill>
          <a:blip r:embed="rId2"/>
          <a:stretch>
            <a:fillRect/>
          </a:stretch>
        </p:blipFill>
        <p:spPr>
          <a:xfrm>
            <a:off x="836612" y="1586706"/>
            <a:ext cx="4912784" cy="3684588"/>
          </a:xfrm>
          <a:prstGeom prst="rect">
            <a:avLst/>
          </a:prstGeom>
          <a:noFill/>
          <a:ln w="28575">
            <a:solidFill>
              <a:schemeClr val="accent2"/>
            </a:solidFill>
          </a:ln>
        </p:spPr>
      </p:pic>
      <p:sp>
        <p:nvSpPr>
          <p:cNvPr id="7" name="TextBox 6">
            <a:extLst>
              <a:ext uri="{FF2B5EF4-FFF2-40B4-BE49-F238E27FC236}">
                <a16:creationId xmlns:a16="http://schemas.microsoft.com/office/drawing/2014/main" id="{580C6082-F09D-8BEF-3851-C06B5E7B777E}"/>
              </a:ext>
            </a:extLst>
          </p:cNvPr>
          <p:cNvSpPr txBox="1"/>
          <p:nvPr/>
        </p:nvSpPr>
        <p:spPr>
          <a:xfrm>
            <a:off x="6520322" y="1638697"/>
            <a:ext cx="5183188" cy="3684588"/>
          </a:xfrm>
          <a:prstGeom prst="rect">
            <a:avLst/>
          </a:prstGeom>
          <a:ln w="28575">
            <a:solidFill>
              <a:schemeClr val="accent2"/>
            </a:solidFill>
          </a:ln>
        </p:spPr>
        <p:txBody>
          <a:bodyPr vert="horz" lIns="91440" tIns="45720" rIns="91440" bIns="45720" rtlCol="0">
            <a:normAutofit/>
          </a:bodyPr>
          <a:lstStyle/>
          <a:p>
            <a:pPr marL="228600" indent="-228600">
              <a:lnSpc>
                <a:spcPct val="90000"/>
              </a:lnSpc>
              <a:spcBef>
                <a:spcPts val="1000"/>
              </a:spcBef>
              <a:buClr>
                <a:schemeClr val="accent3"/>
              </a:buClr>
              <a:buFont typeface="Arial" panose="020B0604020202020204" pitchFamily="34" charset="0"/>
              <a:buChar char="•"/>
            </a:pPr>
            <a:r>
              <a:rPr lang="en-US" sz="2000" dirty="0">
                <a:latin typeface="Arial" panose="020B0604020202020204" pitchFamily="34" charset="0"/>
              </a:rPr>
              <a:t>How is the table cleaned?</a:t>
            </a:r>
          </a:p>
          <a:p>
            <a:pPr marL="228600" indent="-228600">
              <a:lnSpc>
                <a:spcPct val="90000"/>
              </a:lnSpc>
              <a:spcBef>
                <a:spcPts val="1000"/>
              </a:spcBef>
              <a:buClr>
                <a:schemeClr val="accent3"/>
              </a:buClr>
              <a:buFont typeface="Arial" panose="020B0604020202020204" pitchFamily="34" charset="0"/>
              <a:buChar char="•"/>
            </a:pPr>
            <a:endParaRPr lang="en-US" sz="2000" dirty="0">
              <a:latin typeface="Arial" panose="020B0604020202020204" pitchFamily="34" charset="0"/>
            </a:endParaRPr>
          </a:p>
          <a:p>
            <a:pPr marL="228600" indent="-228600">
              <a:lnSpc>
                <a:spcPct val="90000"/>
              </a:lnSpc>
              <a:spcBef>
                <a:spcPts val="1000"/>
              </a:spcBef>
              <a:buClr>
                <a:schemeClr val="accent3"/>
              </a:buClr>
              <a:buFont typeface="Arial" panose="020B0604020202020204" pitchFamily="34" charset="0"/>
              <a:buChar char="•"/>
            </a:pPr>
            <a:r>
              <a:rPr lang="en-US" sz="2000" dirty="0">
                <a:latin typeface="Arial" panose="020B0604020202020204" pitchFamily="34" charset="0"/>
              </a:rPr>
              <a:t>What is the wet time?</a:t>
            </a:r>
          </a:p>
          <a:p>
            <a:pPr marL="228600" indent="-228600">
              <a:lnSpc>
                <a:spcPct val="90000"/>
              </a:lnSpc>
              <a:spcBef>
                <a:spcPts val="1000"/>
              </a:spcBef>
              <a:buClr>
                <a:schemeClr val="accent3"/>
              </a:buClr>
              <a:buFont typeface="Arial" panose="020B0604020202020204" pitchFamily="34" charset="0"/>
              <a:buChar char="•"/>
            </a:pPr>
            <a:endParaRPr lang="en-US" sz="2000" dirty="0">
              <a:latin typeface="Arial" panose="020B0604020202020204" pitchFamily="34" charset="0"/>
            </a:endParaRPr>
          </a:p>
          <a:p>
            <a:pPr marL="228600" indent="-228600">
              <a:lnSpc>
                <a:spcPct val="90000"/>
              </a:lnSpc>
              <a:spcBef>
                <a:spcPts val="1000"/>
              </a:spcBef>
              <a:buClr>
                <a:schemeClr val="accent3"/>
              </a:buClr>
              <a:buFont typeface="Arial" panose="020B0604020202020204" pitchFamily="34" charset="0"/>
              <a:buChar char="•"/>
            </a:pPr>
            <a:r>
              <a:rPr lang="en-US" sz="2000" dirty="0">
                <a:latin typeface="Arial" panose="020B0604020202020204" pitchFamily="34" charset="0"/>
              </a:rPr>
              <a:t>Is all equipment on a list?</a:t>
            </a:r>
          </a:p>
          <a:p>
            <a:pPr marL="228600" indent="-228600">
              <a:lnSpc>
                <a:spcPct val="90000"/>
              </a:lnSpc>
              <a:spcBef>
                <a:spcPts val="1000"/>
              </a:spcBef>
              <a:buClr>
                <a:schemeClr val="accent3"/>
              </a:buClr>
              <a:buFont typeface="Arial" panose="020B0604020202020204" pitchFamily="34" charset="0"/>
              <a:buChar char="•"/>
            </a:pPr>
            <a:endParaRPr lang="en-US" sz="2000" dirty="0">
              <a:latin typeface="Arial" panose="020B0604020202020204" pitchFamily="34" charset="0"/>
            </a:endParaRPr>
          </a:p>
          <a:p>
            <a:pPr marL="228600" indent="-228600">
              <a:lnSpc>
                <a:spcPct val="90000"/>
              </a:lnSpc>
              <a:spcBef>
                <a:spcPts val="1000"/>
              </a:spcBef>
              <a:buClr>
                <a:schemeClr val="accent3"/>
              </a:buClr>
              <a:buFont typeface="Arial" panose="020B0604020202020204" pitchFamily="34" charset="0"/>
              <a:buChar char="•"/>
            </a:pPr>
            <a:r>
              <a:rPr lang="en-US" sz="2000" dirty="0">
                <a:latin typeface="Arial" panose="020B0604020202020204" pitchFamily="34" charset="0"/>
              </a:rPr>
              <a:t>Has that scale been calibrated?</a:t>
            </a:r>
          </a:p>
          <a:p>
            <a:pPr marL="228600" indent="-228600">
              <a:lnSpc>
                <a:spcPct val="90000"/>
              </a:lnSpc>
              <a:spcBef>
                <a:spcPts val="1000"/>
              </a:spcBef>
              <a:buClr>
                <a:schemeClr val="accent3"/>
              </a:buClr>
              <a:buFont typeface="Arial" panose="020B0604020202020204" pitchFamily="34" charset="0"/>
              <a:buChar char="•"/>
            </a:pPr>
            <a:endParaRPr lang="en-US" sz="2000" dirty="0">
              <a:latin typeface="Arial" panose="020B0604020202020204" pitchFamily="34" charset="0"/>
            </a:endParaRPr>
          </a:p>
          <a:p>
            <a:pPr marL="228600" indent="-228600">
              <a:lnSpc>
                <a:spcPct val="90000"/>
              </a:lnSpc>
              <a:spcBef>
                <a:spcPts val="1000"/>
              </a:spcBef>
              <a:buClr>
                <a:schemeClr val="accent3"/>
              </a:buClr>
              <a:buFont typeface="Arial" panose="020B0604020202020204" pitchFamily="34" charset="0"/>
              <a:buChar char="•"/>
            </a:pPr>
            <a:r>
              <a:rPr lang="en-US" sz="2000" dirty="0">
                <a:latin typeface="Arial" panose="020B0604020202020204" pitchFamily="34" charset="0"/>
              </a:rPr>
              <a:t>Is the sharps container locked?</a:t>
            </a:r>
          </a:p>
          <a:p>
            <a:pPr marL="228600" indent="-228600">
              <a:lnSpc>
                <a:spcPct val="90000"/>
              </a:lnSpc>
              <a:spcBef>
                <a:spcPts val="1000"/>
              </a:spcBef>
              <a:buClr>
                <a:schemeClr val="accent3"/>
              </a:buClr>
              <a:buFont typeface="Arial" panose="020B0604020202020204" pitchFamily="34" charset="0"/>
              <a:buChar char="•"/>
            </a:pPr>
            <a:endParaRPr lang="en-US" sz="2000" dirty="0">
              <a:latin typeface="Arial" panose="020B0604020202020204" pitchFamily="34" charset="0"/>
            </a:endParaRPr>
          </a:p>
          <a:p>
            <a:pPr marL="228600" indent="-228600">
              <a:lnSpc>
                <a:spcPct val="90000"/>
              </a:lnSpc>
              <a:spcBef>
                <a:spcPts val="1000"/>
              </a:spcBef>
              <a:buClr>
                <a:schemeClr val="accent3"/>
              </a:buClr>
              <a:buFont typeface="Arial" panose="020B0604020202020204" pitchFamily="34" charset="0"/>
              <a:buChar char="•"/>
            </a:pPr>
            <a:endParaRPr lang="en-US" sz="2000" dirty="0">
              <a:latin typeface="Arial" panose="020B0604020202020204" pitchFamily="34" charset="0"/>
            </a:endParaRPr>
          </a:p>
        </p:txBody>
      </p:sp>
      <p:sp>
        <p:nvSpPr>
          <p:cNvPr id="3" name="AutoShape 4">
            <a:extLst>
              <a:ext uri="{FF2B5EF4-FFF2-40B4-BE49-F238E27FC236}">
                <a16:creationId xmlns:a16="http://schemas.microsoft.com/office/drawing/2014/main" id="{3EE0DC40-08D0-E6F5-8636-66631950415F}"/>
              </a:ext>
            </a:extLst>
          </p:cNvPr>
          <p:cNvSpPr>
            <a:spLocks noChangeAspect="1" noChangeArrowheads="1"/>
          </p:cNvSpPr>
          <p:nvPr/>
        </p:nvSpPr>
        <p:spPr bwMode="auto">
          <a:xfrm>
            <a:off x="1524000" y="1167062"/>
            <a:ext cx="7587916" cy="56909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06554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60E84-5E82-090E-7959-B16FB9BE7AD9}"/>
              </a:ext>
            </a:extLst>
          </p:cNvPr>
          <p:cNvSpPr>
            <a:spLocks noGrp="1"/>
          </p:cNvSpPr>
          <p:nvPr>
            <p:ph type="title"/>
          </p:nvPr>
        </p:nvSpPr>
        <p:spPr/>
        <p:txBody>
          <a:bodyPr/>
          <a:lstStyle/>
          <a:p>
            <a:r>
              <a:rPr lang="en-US" dirty="0"/>
              <a:t>Risk</a:t>
            </a:r>
          </a:p>
        </p:txBody>
      </p:sp>
      <p:sp>
        <p:nvSpPr>
          <p:cNvPr id="2" name="Content Placeholder 1">
            <a:extLst>
              <a:ext uri="{FF2B5EF4-FFF2-40B4-BE49-F238E27FC236}">
                <a16:creationId xmlns:a16="http://schemas.microsoft.com/office/drawing/2014/main" id="{51153942-25A4-A6FF-A769-F0F01D434CA9}"/>
              </a:ext>
            </a:extLst>
          </p:cNvPr>
          <p:cNvSpPr>
            <a:spLocks noGrp="1"/>
          </p:cNvSpPr>
          <p:nvPr>
            <p:ph idx="1"/>
          </p:nvPr>
        </p:nvSpPr>
        <p:spPr/>
        <p:txBody>
          <a:bodyPr>
            <a:normAutofit fontScale="70000" lnSpcReduction="20000"/>
          </a:bodyPr>
          <a:lstStyle/>
          <a:p>
            <a:pPr marL="0" indent="0">
              <a:lnSpc>
                <a:spcPct val="120000"/>
              </a:lnSpc>
              <a:spcBef>
                <a:spcPts val="900"/>
              </a:spcBef>
              <a:spcAft>
                <a:spcPts val="900"/>
              </a:spcAft>
              <a:buNone/>
            </a:pPr>
            <a:r>
              <a:rPr lang="en-US" sz="3200" b="1" dirty="0"/>
              <a:t>NO medications or hazardous material in this lower exam table drawer.</a:t>
            </a:r>
          </a:p>
          <a:p>
            <a:pPr marL="0" indent="0">
              <a:lnSpc>
                <a:spcPct val="120000"/>
              </a:lnSpc>
              <a:spcBef>
                <a:spcPts val="900"/>
              </a:spcBef>
              <a:spcAft>
                <a:spcPts val="900"/>
              </a:spcAft>
              <a:buNone/>
            </a:pPr>
            <a:r>
              <a:rPr lang="en-US" sz="2800" b="1" dirty="0" err="1"/>
              <a:t>ThinPrep</a:t>
            </a:r>
            <a:r>
              <a:rPr lang="en-US" sz="2800" b="1" dirty="0"/>
              <a:t>: </a:t>
            </a:r>
            <a:r>
              <a:rPr lang="en-US" dirty="0"/>
              <a:t>A</a:t>
            </a:r>
            <a:r>
              <a:rPr lang="en-US" sz="2800" dirty="0"/>
              <a:t> preservative with the following warnings:</a:t>
            </a:r>
          </a:p>
          <a:p>
            <a:pPr>
              <a:lnSpc>
                <a:spcPct val="120000"/>
              </a:lnSpc>
              <a:spcBef>
                <a:spcPts val="900"/>
              </a:spcBef>
              <a:spcAft>
                <a:spcPts val="900"/>
              </a:spcAft>
            </a:pPr>
            <a:r>
              <a:rPr lang="en-US" sz="2800" b="1" dirty="0"/>
              <a:t>Inhaled: </a:t>
            </a:r>
            <a:r>
              <a:rPr lang="en-US" sz="2800" dirty="0"/>
              <a:t>May cause depression of the Central </a:t>
            </a:r>
            <a:br>
              <a:rPr lang="en-US" sz="2800" dirty="0"/>
            </a:br>
            <a:r>
              <a:rPr lang="en-US" sz="2800" dirty="0"/>
              <a:t>Nervous System resulting in weakness, nausea, </a:t>
            </a:r>
            <a:br>
              <a:rPr lang="en-US" sz="2800" dirty="0"/>
            </a:br>
            <a:r>
              <a:rPr lang="en-US" sz="2800" dirty="0"/>
              <a:t>drowsiness, and possibly blindness.</a:t>
            </a:r>
          </a:p>
          <a:p>
            <a:pPr>
              <a:lnSpc>
                <a:spcPct val="120000"/>
              </a:lnSpc>
              <a:spcBef>
                <a:spcPts val="900"/>
              </a:spcBef>
              <a:spcAft>
                <a:spcPts val="900"/>
              </a:spcAft>
            </a:pPr>
            <a:r>
              <a:rPr lang="en-US" sz="2800" b="1" dirty="0"/>
              <a:t>Skin Contact: </a:t>
            </a:r>
            <a:r>
              <a:rPr lang="en-US" sz="2800" dirty="0"/>
              <a:t>May cause irritation and or dermatitis.</a:t>
            </a:r>
          </a:p>
          <a:p>
            <a:pPr>
              <a:lnSpc>
                <a:spcPct val="120000"/>
              </a:lnSpc>
              <a:spcBef>
                <a:spcPts val="900"/>
              </a:spcBef>
              <a:spcAft>
                <a:spcPts val="900"/>
              </a:spcAft>
            </a:pPr>
            <a:r>
              <a:rPr lang="en-US" sz="2800" b="1" dirty="0"/>
              <a:t>Ingestion: </a:t>
            </a:r>
            <a:r>
              <a:rPr lang="en-US" sz="2800" dirty="0"/>
              <a:t>May cause intoxication, CMS depression, nausea and dizziness. May damage liver, kidneys, and nervous system.</a:t>
            </a:r>
          </a:p>
          <a:p>
            <a:endParaRPr lang="en-US" dirty="0"/>
          </a:p>
        </p:txBody>
      </p:sp>
      <p:sp>
        <p:nvSpPr>
          <p:cNvPr id="5" name="Picture Placeholder 4">
            <a:extLst>
              <a:ext uri="{FF2B5EF4-FFF2-40B4-BE49-F238E27FC236}">
                <a16:creationId xmlns:a16="http://schemas.microsoft.com/office/drawing/2014/main" id="{368238F5-0588-8EC3-EAAD-821C459B9E34}"/>
              </a:ext>
            </a:extLst>
          </p:cNvPr>
          <p:cNvSpPr>
            <a:spLocks noGrp="1"/>
          </p:cNvSpPr>
          <p:nvPr>
            <p:ph type="pic" sz="quarter" idx="10"/>
          </p:nvPr>
        </p:nvSpPr>
        <p:spPr/>
        <p:txBody>
          <a:bodyPr/>
          <a:lstStyle/>
          <a:p>
            <a:endParaRPr lang="en-US"/>
          </a:p>
        </p:txBody>
      </p:sp>
      <p:pic>
        <p:nvPicPr>
          <p:cNvPr id="6" name="Picture 5" descr="page4image43214384">
            <a:extLst>
              <a:ext uri="{FF2B5EF4-FFF2-40B4-BE49-F238E27FC236}">
                <a16:creationId xmlns:a16="http://schemas.microsoft.com/office/drawing/2014/main" id="{F9E6C330-52F1-27F8-3058-1DB3612DB0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5" r="26101"/>
          <a:stretch/>
        </p:blipFill>
        <p:spPr bwMode="auto">
          <a:xfrm>
            <a:off x="8991600" y="-1"/>
            <a:ext cx="3200400" cy="6857999"/>
          </a:xfrm>
          <a:prstGeom prst="rect">
            <a:avLst/>
          </a:prstGeom>
          <a:noFill/>
          <a:ln w="38100">
            <a:noFill/>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184079E-3DC8-DBD7-5A83-EF3325096E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3335"/>
          <a:stretch/>
        </p:blipFill>
        <p:spPr>
          <a:xfrm rot="5400000">
            <a:off x="8066920" y="3975282"/>
            <a:ext cx="1916722" cy="1931991"/>
          </a:xfrm>
          <a:prstGeom prst="ellipse">
            <a:avLst/>
          </a:prstGeom>
          <a:ln w="38100">
            <a:noFill/>
          </a:ln>
          <a:effectLst>
            <a:outerShdw blurRad="230806" dist="135730" dir="2700000" algn="tl" rotWithShape="0">
              <a:prstClr val="black">
                <a:alpha val="40000"/>
              </a:prstClr>
            </a:outerShdw>
          </a:effectLst>
        </p:spPr>
      </p:pic>
    </p:spTree>
    <p:extLst>
      <p:ext uri="{BB962C8B-B14F-4D97-AF65-F5344CB8AC3E}">
        <p14:creationId xmlns:p14="http://schemas.microsoft.com/office/powerpoint/2010/main" val="1618321722"/>
      </p:ext>
    </p:extLst>
  </p:cSld>
  <p:clrMapOvr>
    <a:masterClrMapping/>
  </p:clrMapOvr>
</p:sld>
</file>

<file path=ppt/theme/theme1.xml><?xml version="1.0" encoding="utf-8"?>
<a:theme xmlns:a="http://schemas.openxmlformats.org/drawingml/2006/main" name="Office Theme">
  <a:themeElements>
    <a:clrScheme name="TCT Refreshed Palette">
      <a:dk1>
        <a:srgbClr val="000000"/>
      </a:dk1>
      <a:lt1>
        <a:srgbClr val="FFFFFF"/>
      </a:lt1>
      <a:dk2>
        <a:srgbClr val="44546A"/>
      </a:dk2>
      <a:lt2>
        <a:srgbClr val="E7E6E6"/>
      </a:lt2>
      <a:accent1>
        <a:srgbClr val="C72A34"/>
      </a:accent1>
      <a:accent2>
        <a:srgbClr val="2F68B1"/>
      </a:accent2>
      <a:accent3>
        <a:srgbClr val="5BBDB0"/>
      </a:accent3>
      <a:accent4>
        <a:srgbClr val="1D3F6B"/>
      </a:accent4>
      <a:accent5>
        <a:srgbClr val="5B9BD5"/>
      </a:accent5>
      <a:accent6>
        <a:srgbClr val="D1D1D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15401</TotalTime>
  <Words>1785</Words>
  <Application>Microsoft Macintosh PowerPoint</Application>
  <PresentationFormat>Widescreen</PresentationFormat>
  <Paragraphs>248</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Black</vt:lpstr>
      <vt:lpstr>Arial Nova</vt:lpstr>
      <vt:lpstr>Arial Nova Light</vt:lpstr>
      <vt:lpstr>Helvetica</vt:lpstr>
      <vt:lpstr>System Font Regular</vt:lpstr>
      <vt:lpstr>Office Theme</vt:lpstr>
      <vt:lpstr>RURAL HEALTH CLINIC COMPLIANCE &amp; EMERGENCY PREPAREDNESS UPDATE</vt:lpstr>
      <vt:lpstr>Survey Preparation</vt:lpstr>
      <vt:lpstr>Policies Reviewed Every Two Years</vt:lpstr>
      <vt:lpstr>Your Name on the 855a</vt:lpstr>
      <vt:lpstr>Your Mission</vt:lpstr>
      <vt:lpstr>The Waiting Room</vt:lpstr>
      <vt:lpstr>Equipment</vt:lpstr>
      <vt:lpstr>Exam Room</vt:lpstr>
      <vt:lpstr>Risk</vt:lpstr>
      <vt:lpstr>Emergency Services</vt:lpstr>
      <vt:lpstr>Non-Physician Provider Staff</vt:lpstr>
      <vt:lpstr>Infection Prevention</vt:lpstr>
      <vt:lpstr>Sterilization in the Clinic</vt:lpstr>
      <vt:lpstr>Sterilization at the Hospital</vt:lpstr>
      <vt:lpstr>Secured</vt:lpstr>
      <vt:lpstr>Expired Supplies and Drugs</vt:lpstr>
      <vt:lpstr>Refrigerated Medications</vt:lpstr>
      <vt:lpstr> Medication Policy</vt:lpstr>
      <vt:lpstr>Sample Medications</vt:lpstr>
      <vt:lpstr>The Lab</vt:lpstr>
      <vt:lpstr>Chart Review</vt:lpstr>
      <vt:lpstr>Patient Records</vt:lpstr>
      <vt:lpstr>Personnel File Review</vt:lpstr>
      <vt:lpstr>Record Review</vt:lpstr>
      <vt:lpstr>Biennial Program Evaluation</vt:lpstr>
      <vt:lpstr>Biennial Program Evaluation</vt:lpstr>
      <vt:lpstr>Emergency Preparedness</vt:lpstr>
      <vt:lpstr>Emergency Preparedness</vt:lpstr>
      <vt:lpstr>Emergency Preparedness</vt:lpstr>
      <vt:lpstr>Emergency Preparedness</vt:lpstr>
      <vt:lpstr>Emergency Preparedness</vt:lpstr>
      <vt:lpstr>Emergency Preparedness</vt:lpstr>
      <vt:lpstr>Analysis for Event, Tabletop or Exercise</vt:lpstr>
      <vt:lpstr>Survey Day</vt:lpstr>
      <vt:lpstr>Summary of Deficiencies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Poole</dc:creator>
  <cp:lastModifiedBy>Amanda Hodge</cp:lastModifiedBy>
  <cp:revision>58</cp:revision>
  <dcterms:created xsi:type="dcterms:W3CDTF">2023-09-25T18:59:01Z</dcterms:created>
  <dcterms:modified xsi:type="dcterms:W3CDTF">2025-06-12T18:55:52Z</dcterms:modified>
</cp:coreProperties>
</file>