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58"/>
  </p:notesMasterIdLst>
  <p:sldIdLst>
    <p:sldId id="4662" r:id="rId5"/>
    <p:sldId id="4676" r:id="rId6"/>
    <p:sldId id="2145708328" r:id="rId7"/>
    <p:sldId id="2145708330" r:id="rId8"/>
    <p:sldId id="2145708396" r:id="rId9"/>
    <p:sldId id="2145708276" r:id="rId10"/>
    <p:sldId id="2145708277" r:id="rId11"/>
    <p:sldId id="394" r:id="rId12"/>
    <p:sldId id="2145708347" r:id="rId13"/>
    <p:sldId id="2145708334" r:id="rId14"/>
    <p:sldId id="2145708353" r:id="rId15"/>
    <p:sldId id="2145708239" r:id="rId16"/>
    <p:sldId id="2145708350" r:id="rId17"/>
    <p:sldId id="2145708393" r:id="rId18"/>
    <p:sldId id="2145708235" r:id="rId19"/>
    <p:sldId id="2145708236" r:id="rId20"/>
    <p:sldId id="2145708387" r:id="rId21"/>
    <p:sldId id="2145708357" r:id="rId22"/>
    <p:sldId id="2145708356" r:id="rId23"/>
    <p:sldId id="2145708397" r:id="rId24"/>
    <p:sldId id="2145708222" r:id="rId25"/>
    <p:sldId id="2145708220" r:id="rId26"/>
    <p:sldId id="268" r:id="rId27"/>
    <p:sldId id="265" r:id="rId28"/>
    <p:sldId id="2145708352" r:id="rId29"/>
    <p:sldId id="2145708398" r:id="rId30"/>
    <p:sldId id="2145708234" r:id="rId31"/>
    <p:sldId id="2145708233" r:id="rId32"/>
    <p:sldId id="2145708384" r:id="rId33"/>
    <p:sldId id="405" r:id="rId34"/>
    <p:sldId id="2145708388" r:id="rId35"/>
    <p:sldId id="258" r:id="rId36"/>
    <p:sldId id="2147377336" r:id="rId37"/>
    <p:sldId id="257" r:id="rId38"/>
    <p:sldId id="2147377337" r:id="rId39"/>
    <p:sldId id="2147377332" r:id="rId40"/>
    <p:sldId id="263" r:id="rId41"/>
    <p:sldId id="2147377348" r:id="rId42"/>
    <p:sldId id="288" r:id="rId43"/>
    <p:sldId id="285" r:id="rId44"/>
    <p:sldId id="2147377353" r:id="rId45"/>
    <p:sldId id="2147377328" r:id="rId46"/>
    <p:sldId id="289" r:id="rId47"/>
    <p:sldId id="290" r:id="rId48"/>
    <p:sldId id="2147377354" r:id="rId49"/>
    <p:sldId id="2147377323" r:id="rId50"/>
    <p:sldId id="2147377312" r:id="rId51"/>
    <p:sldId id="2147377330" r:id="rId52"/>
    <p:sldId id="2147377331" r:id="rId53"/>
    <p:sldId id="282" r:id="rId54"/>
    <p:sldId id="2147377310" r:id="rId55"/>
    <p:sldId id="4675" r:id="rId56"/>
    <p:sldId id="4642"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35C95D-5768-7AD0-7C56-09B9FBF2D61C}" name="Sweasy, Joann" initials="" userId="S::jsweasy@unmc.edu::885fc1a0-984e-47e7-a8e0-f66a19f87b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122A"/>
    <a:srgbClr val="E7E6E6"/>
    <a:srgbClr val="303B41"/>
    <a:srgbClr val="93C2D7"/>
    <a:srgbClr val="F2F2F2"/>
    <a:srgbClr val="2E75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F10ABD-6B89-4D55-A749-60CE2E267012}" v="44" dt="2025-11-13T02:13:45.6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57" autoAdjust="0"/>
    <p:restoredTop sz="86436" autoAdjust="0"/>
  </p:normalViewPr>
  <p:slideViewPr>
    <p:cSldViewPr snapToGrid="0">
      <p:cViewPr varScale="1">
        <p:scale>
          <a:sx n="92" d="100"/>
          <a:sy n="92" d="100"/>
        </p:scale>
        <p:origin x="123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Sheet1!$B$3</c:f>
              <c:strCache>
                <c:ptCount val="1"/>
                <c:pt idx="0">
                  <c:v>NE</c:v>
                </c:pt>
              </c:strCache>
            </c:strRef>
          </c:tx>
          <c:spPr>
            <a:solidFill>
              <a:srgbClr val="FF0000"/>
            </a:solidFill>
            <a:ln>
              <a:noFill/>
            </a:ln>
            <a:effectLst/>
          </c:spPr>
          <c:invertIfNegative val="0"/>
          <c:cat>
            <c:strRef>
              <c:f>Sheet1!$A$4:$A$23</c:f>
              <c:strCache>
                <c:ptCount val="20"/>
                <c:pt idx="0">
                  <c:v>Esophagus</c:v>
                </c:pt>
                <c:pt idx="1">
                  <c:v>Brain and Other Nervous System</c:v>
                </c:pt>
                <c:pt idx="2">
                  <c:v>Stomach</c:v>
                </c:pt>
                <c:pt idx="3">
                  <c:v>Cervix</c:v>
                </c:pt>
                <c:pt idx="4">
                  <c:v>Liver and Bile Duct</c:v>
                </c:pt>
                <c:pt idx="5">
                  <c:v>Ovary</c:v>
                </c:pt>
                <c:pt idx="6">
                  <c:v>Oral Cavity &amp; Pharynx</c:v>
                </c:pt>
                <c:pt idx="7">
                  <c:v>Thyroid</c:v>
                </c:pt>
                <c:pt idx="8">
                  <c:v>Pancreas</c:v>
                </c:pt>
                <c:pt idx="9">
                  <c:v>Leukemia</c:v>
                </c:pt>
                <c:pt idx="10">
                  <c:v>Childhood &lt;15</c:v>
                </c:pt>
                <c:pt idx="11">
                  <c:v>Kidney and Renal Pelvis</c:v>
                </c:pt>
                <c:pt idx="12">
                  <c:v>Non-Hodgkin’s Lymphoma</c:v>
                </c:pt>
                <c:pt idx="13">
                  <c:v>Bladder</c:v>
                </c:pt>
                <c:pt idx="14">
                  <c:v>Melanoma of the skin</c:v>
                </c:pt>
                <c:pt idx="15">
                  <c:v>Uterus</c:v>
                </c:pt>
                <c:pt idx="16">
                  <c:v>Colon and Rectum</c:v>
                </c:pt>
                <c:pt idx="17">
                  <c:v>Lung and Bronchus</c:v>
                </c:pt>
                <c:pt idx="18">
                  <c:v>Prostate</c:v>
                </c:pt>
                <c:pt idx="19">
                  <c:v>Female Breast</c:v>
                </c:pt>
              </c:strCache>
            </c:strRef>
          </c:cat>
          <c:val>
            <c:numRef>
              <c:f>Sheet1!$B$4:$B$23</c:f>
              <c:numCache>
                <c:formatCode>0.0</c:formatCode>
                <c:ptCount val="20"/>
                <c:pt idx="0">
                  <c:v>4.9000000000000004</c:v>
                </c:pt>
                <c:pt idx="1">
                  <c:v>7.1</c:v>
                </c:pt>
                <c:pt idx="2">
                  <c:v>5</c:v>
                </c:pt>
                <c:pt idx="3">
                  <c:v>7.4</c:v>
                </c:pt>
                <c:pt idx="4">
                  <c:v>6</c:v>
                </c:pt>
                <c:pt idx="5">
                  <c:v>9</c:v>
                </c:pt>
                <c:pt idx="6">
                  <c:v>13</c:v>
                </c:pt>
                <c:pt idx="7">
                  <c:v>15.7</c:v>
                </c:pt>
                <c:pt idx="8">
                  <c:v>13.1</c:v>
                </c:pt>
                <c:pt idx="9">
                  <c:v>13.8</c:v>
                </c:pt>
                <c:pt idx="10">
                  <c:v>17.5</c:v>
                </c:pt>
                <c:pt idx="11">
                  <c:v>18.7</c:v>
                </c:pt>
                <c:pt idx="12">
                  <c:v>19.3</c:v>
                </c:pt>
                <c:pt idx="13">
                  <c:v>19.100000000000001</c:v>
                </c:pt>
                <c:pt idx="14">
                  <c:v>28.7</c:v>
                </c:pt>
                <c:pt idx="15">
                  <c:v>27.7</c:v>
                </c:pt>
                <c:pt idx="16">
                  <c:v>39.200000000000003</c:v>
                </c:pt>
                <c:pt idx="17">
                  <c:v>52.2</c:v>
                </c:pt>
                <c:pt idx="18">
                  <c:v>122.6</c:v>
                </c:pt>
                <c:pt idx="19">
                  <c:v>130.69999999999999</c:v>
                </c:pt>
              </c:numCache>
            </c:numRef>
          </c:val>
          <c:extLst>
            <c:ext xmlns:c16="http://schemas.microsoft.com/office/drawing/2014/chart" uri="{C3380CC4-5D6E-409C-BE32-E72D297353CC}">
              <c16:uniqueId val="{00000000-671A-4F7A-9616-D94CD35FE8FF}"/>
            </c:ext>
          </c:extLst>
        </c:ser>
        <c:ser>
          <c:idx val="1"/>
          <c:order val="1"/>
          <c:tx>
            <c:strRef>
              <c:f>Sheet1!$C$3</c:f>
              <c:strCache>
                <c:ptCount val="1"/>
                <c:pt idx="0">
                  <c:v>US</c:v>
                </c:pt>
              </c:strCache>
            </c:strRef>
          </c:tx>
          <c:spPr>
            <a:solidFill>
              <a:schemeClr val="tx2">
                <a:lumMod val="50000"/>
                <a:lumOff val="50000"/>
              </a:schemeClr>
            </a:solidFill>
            <a:ln>
              <a:noFill/>
            </a:ln>
            <a:effectLst/>
          </c:spPr>
          <c:invertIfNegative val="0"/>
          <c:cat>
            <c:strRef>
              <c:f>Sheet1!$A$4:$A$23</c:f>
              <c:strCache>
                <c:ptCount val="20"/>
                <c:pt idx="0">
                  <c:v>Esophagus</c:v>
                </c:pt>
                <c:pt idx="1">
                  <c:v>Brain and Other Nervous System</c:v>
                </c:pt>
                <c:pt idx="2">
                  <c:v>Stomach</c:v>
                </c:pt>
                <c:pt idx="3">
                  <c:v>Cervix</c:v>
                </c:pt>
                <c:pt idx="4">
                  <c:v>Liver and Bile Duct</c:v>
                </c:pt>
                <c:pt idx="5">
                  <c:v>Ovary</c:v>
                </c:pt>
                <c:pt idx="6">
                  <c:v>Oral Cavity &amp; Pharynx</c:v>
                </c:pt>
                <c:pt idx="7">
                  <c:v>Thyroid</c:v>
                </c:pt>
                <c:pt idx="8">
                  <c:v>Pancreas</c:v>
                </c:pt>
                <c:pt idx="9">
                  <c:v>Leukemia</c:v>
                </c:pt>
                <c:pt idx="10">
                  <c:v>Childhood &lt;15</c:v>
                </c:pt>
                <c:pt idx="11">
                  <c:v>Kidney and Renal Pelvis</c:v>
                </c:pt>
                <c:pt idx="12">
                  <c:v>Non-Hodgkin’s Lymphoma</c:v>
                </c:pt>
                <c:pt idx="13">
                  <c:v>Bladder</c:v>
                </c:pt>
                <c:pt idx="14">
                  <c:v>Melanoma of the skin</c:v>
                </c:pt>
                <c:pt idx="15">
                  <c:v>Uterus</c:v>
                </c:pt>
                <c:pt idx="16">
                  <c:v>Colon and Rectum</c:v>
                </c:pt>
                <c:pt idx="17">
                  <c:v>Lung and Bronchus</c:v>
                </c:pt>
                <c:pt idx="18">
                  <c:v>Prostate</c:v>
                </c:pt>
                <c:pt idx="19">
                  <c:v>Female Breast</c:v>
                </c:pt>
              </c:strCache>
            </c:strRef>
          </c:cat>
          <c:val>
            <c:numRef>
              <c:f>Sheet1!$C$4:$C$23</c:f>
              <c:numCache>
                <c:formatCode>0.0</c:formatCode>
                <c:ptCount val="20"/>
                <c:pt idx="0">
                  <c:v>4.5</c:v>
                </c:pt>
                <c:pt idx="1">
                  <c:v>6.3</c:v>
                </c:pt>
                <c:pt idx="2">
                  <c:v>6.3</c:v>
                </c:pt>
                <c:pt idx="3">
                  <c:v>7.5</c:v>
                </c:pt>
                <c:pt idx="4">
                  <c:v>8.6</c:v>
                </c:pt>
                <c:pt idx="5">
                  <c:v>10.1</c:v>
                </c:pt>
                <c:pt idx="6">
                  <c:v>12</c:v>
                </c:pt>
                <c:pt idx="7">
                  <c:v>12.9</c:v>
                </c:pt>
                <c:pt idx="8">
                  <c:v>13.5</c:v>
                </c:pt>
                <c:pt idx="9">
                  <c:v>14.1</c:v>
                </c:pt>
                <c:pt idx="10">
                  <c:v>16.8</c:v>
                </c:pt>
                <c:pt idx="11">
                  <c:v>17.3</c:v>
                </c:pt>
                <c:pt idx="12">
                  <c:v>18.5</c:v>
                </c:pt>
                <c:pt idx="13">
                  <c:v>18.8</c:v>
                </c:pt>
                <c:pt idx="14">
                  <c:v>22.7</c:v>
                </c:pt>
                <c:pt idx="15">
                  <c:v>27.8</c:v>
                </c:pt>
                <c:pt idx="16">
                  <c:v>36.4</c:v>
                </c:pt>
                <c:pt idx="17">
                  <c:v>53.1</c:v>
                </c:pt>
                <c:pt idx="18">
                  <c:v>113.2</c:v>
                </c:pt>
                <c:pt idx="19">
                  <c:v>129.80000000000001</c:v>
                </c:pt>
              </c:numCache>
            </c:numRef>
          </c:val>
          <c:extLst>
            <c:ext xmlns:c16="http://schemas.microsoft.com/office/drawing/2014/chart" uri="{C3380CC4-5D6E-409C-BE32-E72D297353CC}">
              <c16:uniqueId val="{00000001-671A-4F7A-9616-D94CD35FE8FF}"/>
            </c:ext>
          </c:extLst>
        </c:ser>
        <c:dLbls>
          <c:showLegendKey val="0"/>
          <c:showVal val="0"/>
          <c:showCatName val="0"/>
          <c:showSerName val="0"/>
          <c:showPercent val="0"/>
          <c:showBubbleSize val="0"/>
        </c:dLbls>
        <c:gapWidth val="182"/>
        <c:axId val="1680114336"/>
        <c:axId val="1680114816"/>
      </c:barChart>
      <c:catAx>
        <c:axId val="16801143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1680114816"/>
        <c:crosses val="autoZero"/>
        <c:auto val="1"/>
        <c:lblAlgn val="ctr"/>
        <c:lblOffset val="100"/>
        <c:noMultiLvlLbl val="0"/>
      </c:catAx>
      <c:valAx>
        <c:axId val="1680114816"/>
        <c:scaling>
          <c:orientation val="minMax"/>
          <c:max val="14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1680114336"/>
        <c:crosses val="autoZero"/>
        <c:crossBetween val="between"/>
        <c:majorUnit val="20"/>
        <c:minorUnit val="4"/>
      </c:valAx>
      <c:spPr>
        <a:noFill/>
        <a:ln>
          <a:noFill/>
        </a:ln>
        <a:effectLst/>
      </c:spPr>
    </c:plotArea>
    <c:legend>
      <c:legendPos val="r"/>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legend>
    <c:plotVisOnly val="1"/>
    <c:dispBlanksAs val="gap"/>
    <c:showDLblsOverMax val="0"/>
  </c:chart>
  <c:spPr>
    <a:solidFill>
      <a:schemeClr val="bg1"/>
    </a:solidFill>
    <a:ln w="9525" cap="flat" cmpd="sng" algn="ctr">
      <a:solidFill>
        <a:schemeClr val="bg1"/>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380936212832073"/>
          <c:y val="2.7489815780846544E-2"/>
          <c:w val="0.45338583902818219"/>
          <c:h val="0.89175703017110586"/>
        </c:manualLayout>
      </c:layout>
      <c:barChart>
        <c:barDir val="bar"/>
        <c:grouping val="clustered"/>
        <c:varyColors val="0"/>
        <c:ser>
          <c:idx val="0"/>
          <c:order val="0"/>
          <c:tx>
            <c:strRef>
              <c:f>Mortality!$B$3</c:f>
              <c:strCache>
                <c:ptCount val="1"/>
                <c:pt idx="0">
                  <c:v>Nebraska</c:v>
                </c:pt>
              </c:strCache>
            </c:strRef>
          </c:tx>
          <c:spPr>
            <a:solidFill>
              <a:srgbClr val="FF0000"/>
            </a:solidFill>
            <a:ln>
              <a:noFill/>
            </a:ln>
            <a:effectLst/>
          </c:spPr>
          <c:invertIfNegative val="0"/>
          <c:cat>
            <c:strRef>
              <c:f>Mortality!$A$4:$A$23</c:f>
              <c:strCache>
                <c:ptCount val="20"/>
                <c:pt idx="0">
                  <c:v>Thyroid</c:v>
                </c:pt>
                <c:pt idx="1">
                  <c:v>Cervix</c:v>
                </c:pt>
                <c:pt idx="2">
                  <c:v>Stomach</c:v>
                </c:pt>
                <c:pt idx="3">
                  <c:v>Childhood &lt;15</c:v>
                </c:pt>
                <c:pt idx="4">
                  <c:v>Melanoma of the skin</c:v>
                </c:pt>
                <c:pt idx="5">
                  <c:v>Oral Cavity &amp; Pharynx</c:v>
                </c:pt>
                <c:pt idx="6">
                  <c:v>Kidney and Renal Pelvis</c:v>
                </c:pt>
                <c:pt idx="7">
                  <c:v>Bladder</c:v>
                </c:pt>
                <c:pt idx="8">
                  <c:v>Esophagus</c:v>
                </c:pt>
                <c:pt idx="9">
                  <c:v>Liver and Bile Duct</c:v>
                </c:pt>
                <c:pt idx="10">
                  <c:v>Non-Hodgkin’s Lymphoma</c:v>
                </c:pt>
                <c:pt idx="11">
                  <c:v>Brain and Other Nervous System</c:v>
                </c:pt>
                <c:pt idx="12">
                  <c:v>Uterus</c:v>
                </c:pt>
                <c:pt idx="13">
                  <c:v>Ovary</c:v>
                </c:pt>
                <c:pt idx="14">
                  <c:v>Leukemia</c:v>
                </c:pt>
                <c:pt idx="15">
                  <c:v>Pancreas</c:v>
                </c:pt>
                <c:pt idx="16">
                  <c:v>Colon and Rectum</c:v>
                </c:pt>
                <c:pt idx="17">
                  <c:v>Prostate</c:v>
                </c:pt>
                <c:pt idx="18">
                  <c:v>Female Breast</c:v>
                </c:pt>
                <c:pt idx="19">
                  <c:v>Lung and Bronchus</c:v>
                </c:pt>
              </c:strCache>
            </c:strRef>
          </c:cat>
          <c:val>
            <c:numRef>
              <c:f>Mortality!$B$4:$B$23</c:f>
              <c:numCache>
                <c:formatCode>0.0</c:formatCode>
                <c:ptCount val="20"/>
                <c:pt idx="0">
                  <c:v>0.6</c:v>
                </c:pt>
                <c:pt idx="1">
                  <c:v>1.9</c:v>
                </c:pt>
                <c:pt idx="2">
                  <c:v>2.2000000000000002</c:v>
                </c:pt>
                <c:pt idx="3">
                  <c:v>2.2999999999999998</c:v>
                </c:pt>
                <c:pt idx="4">
                  <c:v>2.5</c:v>
                </c:pt>
                <c:pt idx="5">
                  <c:v>2.8</c:v>
                </c:pt>
                <c:pt idx="6">
                  <c:v>3.9</c:v>
                </c:pt>
                <c:pt idx="7">
                  <c:v>4.0999999999999996</c:v>
                </c:pt>
                <c:pt idx="8">
                  <c:v>4.5</c:v>
                </c:pt>
                <c:pt idx="9">
                  <c:v>4.7</c:v>
                </c:pt>
                <c:pt idx="10">
                  <c:v>5</c:v>
                </c:pt>
                <c:pt idx="11">
                  <c:v>5.0999999999999996</c:v>
                </c:pt>
                <c:pt idx="12">
                  <c:v>5.3</c:v>
                </c:pt>
                <c:pt idx="13">
                  <c:v>5.5</c:v>
                </c:pt>
                <c:pt idx="14">
                  <c:v>6.2</c:v>
                </c:pt>
                <c:pt idx="15">
                  <c:v>11.9</c:v>
                </c:pt>
                <c:pt idx="16">
                  <c:v>14.7</c:v>
                </c:pt>
                <c:pt idx="17">
                  <c:v>19.3</c:v>
                </c:pt>
                <c:pt idx="18">
                  <c:v>19.5</c:v>
                </c:pt>
                <c:pt idx="19">
                  <c:v>31.7</c:v>
                </c:pt>
              </c:numCache>
            </c:numRef>
          </c:val>
          <c:extLst>
            <c:ext xmlns:c16="http://schemas.microsoft.com/office/drawing/2014/chart" uri="{C3380CC4-5D6E-409C-BE32-E72D297353CC}">
              <c16:uniqueId val="{00000000-4FBC-4538-97FD-93B344B23F65}"/>
            </c:ext>
          </c:extLst>
        </c:ser>
        <c:ser>
          <c:idx val="1"/>
          <c:order val="1"/>
          <c:tx>
            <c:strRef>
              <c:f>Mortality!$C$3</c:f>
              <c:strCache>
                <c:ptCount val="1"/>
                <c:pt idx="0">
                  <c:v>United States</c:v>
                </c:pt>
              </c:strCache>
            </c:strRef>
          </c:tx>
          <c:spPr>
            <a:solidFill>
              <a:schemeClr val="tx2">
                <a:lumMod val="50000"/>
                <a:lumOff val="50000"/>
              </a:schemeClr>
            </a:solidFill>
            <a:ln>
              <a:noFill/>
            </a:ln>
            <a:effectLst/>
          </c:spPr>
          <c:invertIfNegative val="0"/>
          <c:cat>
            <c:strRef>
              <c:f>Mortality!$A$4:$A$23</c:f>
              <c:strCache>
                <c:ptCount val="20"/>
                <c:pt idx="0">
                  <c:v>Thyroid</c:v>
                </c:pt>
                <c:pt idx="1">
                  <c:v>Cervix</c:v>
                </c:pt>
                <c:pt idx="2">
                  <c:v>Stomach</c:v>
                </c:pt>
                <c:pt idx="3">
                  <c:v>Childhood &lt;15</c:v>
                </c:pt>
                <c:pt idx="4">
                  <c:v>Melanoma of the skin</c:v>
                </c:pt>
                <c:pt idx="5">
                  <c:v>Oral Cavity &amp; Pharynx</c:v>
                </c:pt>
                <c:pt idx="6">
                  <c:v>Kidney and Renal Pelvis</c:v>
                </c:pt>
                <c:pt idx="7">
                  <c:v>Bladder</c:v>
                </c:pt>
                <c:pt idx="8">
                  <c:v>Esophagus</c:v>
                </c:pt>
                <c:pt idx="9">
                  <c:v>Liver and Bile Duct</c:v>
                </c:pt>
                <c:pt idx="10">
                  <c:v>Non-Hodgkin’s Lymphoma</c:v>
                </c:pt>
                <c:pt idx="11">
                  <c:v>Brain and Other Nervous System</c:v>
                </c:pt>
                <c:pt idx="12">
                  <c:v>Uterus</c:v>
                </c:pt>
                <c:pt idx="13">
                  <c:v>Ovary</c:v>
                </c:pt>
                <c:pt idx="14">
                  <c:v>Leukemia</c:v>
                </c:pt>
                <c:pt idx="15">
                  <c:v>Pancreas</c:v>
                </c:pt>
                <c:pt idx="16">
                  <c:v>Colon and Rectum</c:v>
                </c:pt>
                <c:pt idx="17">
                  <c:v>Prostate</c:v>
                </c:pt>
                <c:pt idx="18">
                  <c:v>Female Breast</c:v>
                </c:pt>
                <c:pt idx="19">
                  <c:v>Lung and Bronchus</c:v>
                </c:pt>
              </c:strCache>
            </c:strRef>
          </c:cat>
          <c:val>
            <c:numRef>
              <c:f>Mortality!$C$4:$C$23</c:f>
              <c:numCache>
                <c:formatCode>0.0</c:formatCode>
                <c:ptCount val="20"/>
                <c:pt idx="0">
                  <c:v>0.5</c:v>
                </c:pt>
                <c:pt idx="1">
                  <c:v>2.2000000000000002</c:v>
                </c:pt>
                <c:pt idx="2">
                  <c:v>2.7</c:v>
                </c:pt>
                <c:pt idx="3">
                  <c:v>1.9</c:v>
                </c:pt>
                <c:pt idx="4">
                  <c:v>2</c:v>
                </c:pt>
                <c:pt idx="5">
                  <c:v>2.6</c:v>
                </c:pt>
                <c:pt idx="6">
                  <c:v>3.4</c:v>
                </c:pt>
                <c:pt idx="7">
                  <c:v>4.0999999999999996</c:v>
                </c:pt>
                <c:pt idx="8">
                  <c:v>3.7</c:v>
                </c:pt>
                <c:pt idx="9">
                  <c:v>6.6</c:v>
                </c:pt>
                <c:pt idx="10">
                  <c:v>5</c:v>
                </c:pt>
                <c:pt idx="11">
                  <c:v>4.4000000000000004</c:v>
                </c:pt>
                <c:pt idx="12">
                  <c:v>5.2</c:v>
                </c:pt>
                <c:pt idx="13">
                  <c:v>6</c:v>
                </c:pt>
                <c:pt idx="14">
                  <c:v>5.9</c:v>
                </c:pt>
                <c:pt idx="15">
                  <c:v>11.2</c:v>
                </c:pt>
                <c:pt idx="16">
                  <c:v>12.9</c:v>
                </c:pt>
                <c:pt idx="17">
                  <c:v>19</c:v>
                </c:pt>
                <c:pt idx="18">
                  <c:v>19.3</c:v>
                </c:pt>
                <c:pt idx="19">
                  <c:v>32.4</c:v>
                </c:pt>
              </c:numCache>
            </c:numRef>
          </c:val>
          <c:extLst>
            <c:ext xmlns:c16="http://schemas.microsoft.com/office/drawing/2014/chart" uri="{C3380CC4-5D6E-409C-BE32-E72D297353CC}">
              <c16:uniqueId val="{00000001-4FBC-4538-97FD-93B344B23F65}"/>
            </c:ext>
          </c:extLst>
        </c:ser>
        <c:dLbls>
          <c:showLegendKey val="0"/>
          <c:showVal val="0"/>
          <c:showCatName val="0"/>
          <c:showSerName val="0"/>
          <c:showPercent val="0"/>
          <c:showBubbleSize val="0"/>
        </c:dLbls>
        <c:gapWidth val="182"/>
        <c:axId val="138311024"/>
        <c:axId val="138311984"/>
      </c:barChart>
      <c:catAx>
        <c:axId val="1383110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138311984"/>
        <c:crosses val="autoZero"/>
        <c:auto val="1"/>
        <c:lblAlgn val="ctr"/>
        <c:lblOffset val="100"/>
        <c:noMultiLvlLbl val="0"/>
      </c:catAx>
      <c:valAx>
        <c:axId val="13831198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138311024"/>
        <c:crosses val="autoZero"/>
        <c:crossBetween val="between"/>
        <c:majorUnit val="10"/>
      </c:valAx>
      <c:spPr>
        <a:noFill/>
        <a:ln>
          <a:noFill/>
        </a:ln>
        <a:effectLst/>
      </c:spPr>
    </c:plotArea>
    <c:legend>
      <c:legendPos val="r"/>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legend>
    <c:plotVisOnly val="1"/>
    <c:dispBlanksAs val="gap"/>
    <c:showDLblsOverMax val="0"/>
  </c:chart>
  <c:spPr>
    <a:solidFill>
      <a:schemeClr val="bg1"/>
    </a:solidFill>
    <a:ln w="9525" cap="flat" cmpd="sng" algn="ctr">
      <a:solidFill>
        <a:schemeClr val="bg1"/>
      </a:solidFill>
      <a:round/>
    </a:ln>
    <a:effectLst/>
  </c:spPr>
  <c:txPr>
    <a:bodyPr/>
    <a:lstStyle/>
    <a:p>
      <a:pPr>
        <a:defRPr sz="1500" baseline="0"/>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95000"/>
                    <a:lumOff val="5000"/>
                  </a:schemeClr>
                </a:solidFill>
                <a:latin typeface="Arial" panose="020B0604020202020204" pitchFamily="34" charset="0"/>
                <a:ea typeface="+mn-ea"/>
                <a:cs typeface="+mn-cs"/>
              </a:defRPr>
            </a:pPr>
            <a:r>
              <a:rPr lang="en-US"/>
              <a:t>Age-Adjusted Incidence Rates per 100,000 residents: 2017-2021</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95000"/>
                  <a:lumOff val="5000"/>
                </a:schemeClr>
              </a:solidFill>
              <a:latin typeface="Arial" panose="020B0604020202020204" pitchFamily="34" charset="0"/>
              <a:ea typeface="+mn-ea"/>
              <a:cs typeface="+mn-cs"/>
            </a:defRPr>
          </a:pPr>
          <a:endParaRPr lang="en-US"/>
        </a:p>
      </c:txPr>
    </c:title>
    <c:autoTitleDeleted val="0"/>
    <c:plotArea>
      <c:layout/>
      <c:barChart>
        <c:barDir val="col"/>
        <c:grouping val="clustered"/>
        <c:varyColors val="0"/>
        <c:ser>
          <c:idx val="0"/>
          <c:order val="0"/>
          <c:tx>
            <c:strRef>
              <c:f>Sheet1!$H$1</c:f>
              <c:strCache>
                <c:ptCount val="1"/>
                <c:pt idx="0">
                  <c:v>United States</c:v>
                </c:pt>
              </c:strCache>
            </c:strRef>
          </c:tx>
          <c:spPr>
            <a:solidFill>
              <a:srgbClr val="303B41"/>
            </a:solidFill>
            <a:ln w="88900">
              <a:solidFill>
                <a:srgbClr val="303B41"/>
              </a:solidFill>
            </a:ln>
            <a:effectLst/>
          </c:spPr>
          <c:invertIfNegative val="0"/>
          <c:dLbls>
            <c:spPr>
              <a:solidFill>
                <a:schemeClr val="bg1"/>
              </a:solidFill>
              <a:ln>
                <a:noFill/>
              </a:ln>
              <a:effectLst/>
            </c:spPr>
            <c:txPr>
              <a:bodyPr rot="0" spcFirstLastPara="1" vertOverflow="ellipsis" vert="horz" wrap="square" anchor="ctr" anchorCtr="1"/>
              <a:lstStyle/>
              <a:p>
                <a:pPr>
                  <a:defRPr sz="1100" b="0" i="0" u="none" strike="noStrike" kern="1200" baseline="0">
                    <a:solidFill>
                      <a:schemeClr val="tx1">
                        <a:lumMod val="95000"/>
                        <a:lumOff val="5000"/>
                      </a:schemeClr>
                    </a:solidFill>
                    <a:latin typeface="Arial" panose="020B06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Sheet1!$G$2:$G$5</c:f>
              <c:strCache>
                <c:ptCount val="4"/>
                <c:pt idx="0">
                  <c:v>NH White*</c:v>
                </c:pt>
                <c:pt idx="1">
                  <c:v>NH Black*</c:v>
                </c:pt>
                <c:pt idx="2">
                  <c:v>NH AI/AN*</c:v>
                </c:pt>
                <c:pt idx="3">
                  <c:v>Hispanic  </c:v>
                </c:pt>
              </c:strCache>
            </c:strRef>
          </c:cat>
          <c:val>
            <c:numRef>
              <c:f>Sheet1!$H$2:$H$5</c:f>
              <c:numCache>
                <c:formatCode>General</c:formatCode>
                <c:ptCount val="4"/>
                <c:pt idx="0">
                  <c:v>135.69999999999999</c:v>
                </c:pt>
                <c:pt idx="1">
                  <c:v>128.80000000000001</c:v>
                </c:pt>
                <c:pt idx="2">
                  <c:v>108.5</c:v>
                </c:pt>
                <c:pt idx="3">
                  <c:v>101</c:v>
                </c:pt>
              </c:numCache>
            </c:numRef>
          </c:val>
          <c:extLst>
            <c:ext xmlns:c16="http://schemas.microsoft.com/office/drawing/2014/chart" uri="{C3380CC4-5D6E-409C-BE32-E72D297353CC}">
              <c16:uniqueId val="{00000000-77BB-48C6-B6DA-06E3A2661EC7}"/>
            </c:ext>
          </c:extLst>
        </c:ser>
        <c:ser>
          <c:idx val="1"/>
          <c:order val="1"/>
          <c:tx>
            <c:strRef>
              <c:f>Sheet1!$I$1</c:f>
              <c:strCache>
                <c:ptCount val="1"/>
                <c:pt idx="0">
                  <c:v>Nebraska</c:v>
                </c:pt>
              </c:strCache>
            </c:strRef>
          </c:tx>
          <c:spPr>
            <a:solidFill>
              <a:srgbClr val="AD122A"/>
            </a:solidFill>
            <a:ln w="88900">
              <a:solidFill>
                <a:srgbClr val="AD122A"/>
              </a:solidFill>
            </a:ln>
            <a:effectLst/>
          </c:spPr>
          <c:invertIfNegative val="0"/>
          <c:dLbls>
            <c:spPr>
              <a:solidFill>
                <a:schemeClr val="bg1"/>
              </a:solidFill>
              <a:ln>
                <a:noFill/>
              </a:ln>
              <a:effectLst/>
            </c:spPr>
            <c:txPr>
              <a:bodyPr rot="0" spcFirstLastPara="1" vertOverflow="ellipsis" vert="horz" wrap="square" anchor="ctr" anchorCtr="1"/>
              <a:lstStyle/>
              <a:p>
                <a:pPr>
                  <a:defRPr sz="1100" b="0" i="0" u="none" strike="noStrike" kern="1200" baseline="0">
                    <a:solidFill>
                      <a:schemeClr val="tx1">
                        <a:lumMod val="95000"/>
                        <a:lumOff val="5000"/>
                      </a:schemeClr>
                    </a:solidFill>
                    <a:latin typeface="Arial" panose="020B06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Sheet1!$G$2:$G$5</c:f>
              <c:strCache>
                <c:ptCount val="4"/>
                <c:pt idx="0">
                  <c:v>NH White*</c:v>
                </c:pt>
                <c:pt idx="1">
                  <c:v>NH Black*</c:v>
                </c:pt>
                <c:pt idx="2">
                  <c:v>NH AI/AN*</c:v>
                </c:pt>
                <c:pt idx="3">
                  <c:v>Hispanic  </c:v>
                </c:pt>
              </c:strCache>
            </c:strRef>
          </c:cat>
          <c:val>
            <c:numRef>
              <c:f>Sheet1!$I$2:$I$5</c:f>
              <c:numCache>
                <c:formatCode>General</c:formatCode>
                <c:ptCount val="4"/>
                <c:pt idx="0">
                  <c:v>134.6</c:v>
                </c:pt>
                <c:pt idx="1">
                  <c:v>129.9</c:v>
                </c:pt>
                <c:pt idx="2">
                  <c:v>95.4</c:v>
                </c:pt>
                <c:pt idx="3">
                  <c:v>100.4</c:v>
                </c:pt>
              </c:numCache>
            </c:numRef>
          </c:val>
          <c:extLst>
            <c:ext xmlns:c16="http://schemas.microsoft.com/office/drawing/2014/chart" uri="{C3380CC4-5D6E-409C-BE32-E72D297353CC}">
              <c16:uniqueId val="{00000001-77BB-48C6-B6DA-06E3A2661EC7}"/>
            </c:ext>
          </c:extLst>
        </c:ser>
        <c:dLbls>
          <c:dLblPos val="outEnd"/>
          <c:showLegendKey val="0"/>
          <c:showVal val="1"/>
          <c:showCatName val="0"/>
          <c:showSerName val="0"/>
          <c:showPercent val="0"/>
          <c:showBubbleSize val="0"/>
        </c:dLbls>
        <c:gapWidth val="219"/>
        <c:overlap val="-32"/>
        <c:axId val="2102851471"/>
        <c:axId val="2102831791"/>
      </c:barChart>
      <c:catAx>
        <c:axId val="2102851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95000"/>
                    <a:lumOff val="5000"/>
                  </a:schemeClr>
                </a:solidFill>
                <a:latin typeface="Arial" panose="020B0604020202020204" pitchFamily="34" charset="0"/>
                <a:ea typeface="+mn-ea"/>
                <a:cs typeface="+mn-cs"/>
              </a:defRPr>
            </a:pPr>
            <a:endParaRPr lang="en-US"/>
          </a:p>
        </c:txPr>
        <c:crossAx val="2102831791"/>
        <c:crosses val="autoZero"/>
        <c:auto val="1"/>
        <c:lblAlgn val="ctr"/>
        <c:lblOffset val="100"/>
        <c:noMultiLvlLbl val="0"/>
      </c:catAx>
      <c:valAx>
        <c:axId val="21028317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95000"/>
                    <a:lumOff val="5000"/>
                  </a:schemeClr>
                </a:solidFill>
                <a:latin typeface="Arial" panose="020B0604020202020204" pitchFamily="34" charset="0"/>
                <a:ea typeface="+mn-ea"/>
                <a:cs typeface="+mn-cs"/>
              </a:defRPr>
            </a:pPr>
            <a:endParaRPr lang="en-US"/>
          </a:p>
        </c:txPr>
        <c:crossAx val="210285147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Arial" panose="020B0604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baseline="0">
          <a:solidFill>
            <a:schemeClr val="tx1">
              <a:lumMod val="95000"/>
              <a:lumOff val="5000"/>
            </a:schemeClr>
          </a:solidFill>
          <a:latin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95000"/>
                    <a:lumOff val="5000"/>
                  </a:schemeClr>
                </a:solidFill>
                <a:latin typeface="Arial" panose="020B0604020202020204" pitchFamily="34" charset="0"/>
                <a:ea typeface="+mn-ea"/>
                <a:cs typeface="+mn-cs"/>
              </a:defRPr>
            </a:pPr>
            <a:r>
              <a:rPr lang="en-US"/>
              <a:t>Age-Adjusted Mortality Rates per 100,000 residents: 2018-2022</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95000"/>
                  <a:lumOff val="5000"/>
                </a:schemeClr>
              </a:solidFill>
              <a:latin typeface="Arial" panose="020B0604020202020204" pitchFamily="34" charset="0"/>
              <a:ea typeface="+mn-ea"/>
              <a:cs typeface="+mn-cs"/>
            </a:defRPr>
          </a:pPr>
          <a:endParaRPr lang="en-US"/>
        </a:p>
      </c:txPr>
    </c:title>
    <c:autoTitleDeleted val="0"/>
    <c:plotArea>
      <c:layout/>
      <c:barChart>
        <c:barDir val="col"/>
        <c:grouping val="clustered"/>
        <c:varyColors val="0"/>
        <c:ser>
          <c:idx val="0"/>
          <c:order val="0"/>
          <c:tx>
            <c:strRef>
              <c:f>Sheet1!$H$1</c:f>
              <c:strCache>
                <c:ptCount val="1"/>
                <c:pt idx="0">
                  <c:v>United States</c:v>
                </c:pt>
              </c:strCache>
            </c:strRef>
          </c:tx>
          <c:spPr>
            <a:solidFill>
              <a:srgbClr val="303B41"/>
            </a:solidFill>
            <a:ln w="88900">
              <a:solidFill>
                <a:srgbClr val="303B41"/>
              </a:solid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Arial" panose="020B06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Sheet1!$G$2:$G$5</c:f>
              <c:strCache>
                <c:ptCount val="4"/>
                <c:pt idx="0">
                  <c:v>NH White*</c:v>
                </c:pt>
                <c:pt idx="1">
                  <c:v>NH Black*</c:v>
                </c:pt>
                <c:pt idx="2">
                  <c:v>NH AI/AN*</c:v>
                </c:pt>
                <c:pt idx="3">
                  <c:v>Hispanic  </c:v>
                </c:pt>
              </c:strCache>
            </c:strRef>
          </c:cat>
          <c:val>
            <c:numRef>
              <c:f>Sheet1!$H$2:$H$5</c:f>
              <c:numCache>
                <c:formatCode>General</c:formatCode>
                <c:ptCount val="4"/>
                <c:pt idx="0">
                  <c:v>19.399999999999999</c:v>
                </c:pt>
                <c:pt idx="1">
                  <c:v>26.8</c:v>
                </c:pt>
                <c:pt idx="2">
                  <c:v>14.8</c:v>
                </c:pt>
                <c:pt idx="3">
                  <c:v>13.7</c:v>
                </c:pt>
              </c:numCache>
            </c:numRef>
          </c:val>
          <c:extLst>
            <c:ext xmlns:c16="http://schemas.microsoft.com/office/drawing/2014/chart" uri="{C3380CC4-5D6E-409C-BE32-E72D297353CC}">
              <c16:uniqueId val="{00000000-E54B-4E6F-8193-5E0C54B6F60C}"/>
            </c:ext>
          </c:extLst>
        </c:ser>
        <c:ser>
          <c:idx val="1"/>
          <c:order val="1"/>
          <c:tx>
            <c:strRef>
              <c:f>Sheet1!$I$1</c:f>
              <c:strCache>
                <c:ptCount val="1"/>
                <c:pt idx="0">
                  <c:v>Nebraska</c:v>
                </c:pt>
              </c:strCache>
            </c:strRef>
          </c:tx>
          <c:spPr>
            <a:solidFill>
              <a:srgbClr val="AD122A"/>
            </a:solidFill>
            <a:ln w="88900">
              <a:solidFill>
                <a:srgbClr val="AD122A"/>
              </a:solid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Arial" panose="020B06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Sheet1!$G$2:$G$5</c:f>
              <c:strCache>
                <c:ptCount val="4"/>
                <c:pt idx="0">
                  <c:v>NH White*</c:v>
                </c:pt>
                <c:pt idx="1">
                  <c:v>NH Black*</c:v>
                </c:pt>
                <c:pt idx="2">
                  <c:v>NH AI/AN*</c:v>
                </c:pt>
                <c:pt idx="3">
                  <c:v>Hispanic  </c:v>
                </c:pt>
              </c:strCache>
            </c:strRef>
          </c:cat>
          <c:val>
            <c:numRef>
              <c:f>Sheet1!$I$2:$I$5</c:f>
              <c:numCache>
                <c:formatCode>General</c:formatCode>
                <c:ptCount val="4"/>
                <c:pt idx="0">
                  <c:v>19.8</c:v>
                </c:pt>
                <c:pt idx="1">
                  <c:v>27.5</c:v>
                </c:pt>
                <c:pt idx="3">
                  <c:v>11</c:v>
                </c:pt>
              </c:numCache>
            </c:numRef>
          </c:val>
          <c:extLst>
            <c:ext xmlns:c16="http://schemas.microsoft.com/office/drawing/2014/chart" uri="{C3380CC4-5D6E-409C-BE32-E72D297353CC}">
              <c16:uniqueId val="{00000001-E54B-4E6F-8193-5E0C54B6F60C}"/>
            </c:ext>
          </c:extLst>
        </c:ser>
        <c:dLbls>
          <c:dLblPos val="outEnd"/>
          <c:showLegendKey val="0"/>
          <c:showVal val="1"/>
          <c:showCatName val="0"/>
          <c:showSerName val="0"/>
          <c:showPercent val="0"/>
          <c:showBubbleSize val="0"/>
        </c:dLbls>
        <c:gapWidth val="219"/>
        <c:overlap val="-32"/>
        <c:axId val="1756563711"/>
        <c:axId val="1756552671"/>
      </c:barChart>
      <c:catAx>
        <c:axId val="1756563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95000"/>
                    <a:lumOff val="5000"/>
                  </a:schemeClr>
                </a:solidFill>
                <a:latin typeface="Arial" panose="020B0604020202020204" pitchFamily="34" charset="0"/>
                <a:ea typeface="+mn-ea"/>
                <a:cs typeface="+mn-cs"/>
              </a:defRPr>
            </a:pPr>
            <a:endParaRPr lang="en-US"/>
          </a:p>
        </c:txPr>
        <c:crossAx val="1756552671"/>
        <c:crosses val="autoZero"/>
        <c:auto val="1"/>
        <c:lblAlgn val="ctr"/>
        <c:lblOffset val="100"/>
        <c:noMultiLvlLbl val="0"/>
      </c:catAx>
      <c:valAx>
        <c:axId val="17565526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95000"/>
                    <a:lumOff val="5000"/>
                  </a:schemeClr>
                </a:solidFill>
                <a:latin typeface="Arial" panose="020B0604020202020204" pitchFamily="34" charset="0"/>
                <a:ea typeface="+mn-ea"/>
                <a:cs typeface="+mn-cs"/>
              </a:defRPr>
            </a:pPr>
            <a:endParaRPr lang="en-US"/>
          </a:p>
        </c:txPr>
        <c:crossAx val="175656371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Arial" panose="020B0604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baseline="0">
          <a:solidFill>
            <a:schemeClr val="tx1">
              <a:lumMod val="95000"/>
              <a:lumOff val="5000"/>
            </a:schemeClr>
          </a:solidFill>
          <a:latin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95000"/>
                    <a:lumOff val="5000"/>
                  </a:schemeClr>
                </a:solidFill>
                <a:latin typeface="Arial" panose="020B0604020202020204" pitchFamily="34" charset="0"/>
                <a:ea typeface="+mn-ea"/>
                <a:cs typeface="+mn-cs"/>
              </a:defRPr>
            </a:pPr>
            <a:r>
              <a:rPr lang="en-US"/>
              <a:t>Age-Adjusted Incidence Rates per 100,000 residents: 2017-2021</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95000"/>
                  <a:lumOff val="5000"/>
                </a:schemeClr>
              </a:solidFill>
              <a:latin typeface="Arial" panose="020B0604020202020204" pitchFamily="34" charset="0"/>
              <a:ea typeface="+mn-ea"/>
              <a:cs typeface="+mn-cs"/>
            </a:defRPr>
          </a:pPr>
          <a:endParaRPr lang="en-US"/>
        </a:p>
      </c:txPr>
    </c:title>
    <c:autoTitleDeleted val="0"/>
    <c:plotArea>
      <c:layout/>
      <c:barChart>
        <c:barDir val="col"/>
        <c:grouping val="clustered"/>
        <c:varyColors val="0"/>
        <c:ser>
          <c:idx val="0"/>
          <c:order val="0"/>
          <c:tx>
            <c:strRef>
              <c:f>Sheet1!$A$2</c:f>
              <c:strCache>
                <c:ptCount val="1"/>
                <c:pt idx="0">
                  <c:v>United States</c:v>
                </c:pt>
              </c:strCache>
            </c:strRef>
          </c:tx>
          <c:spPr>
            <a:solidFill>
              <a:srgbClr val="303B41"/>
            </a:solidFill>
            <a:ln w="88900">
              <a:solidFill>
                <a:srgbClr val="303B41"/>
              </a:solid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Arial" panose="020B06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NH White*</c:v>
                </c:pt>
                <c:pt idx="1">
                  <c:v>NH Black*</c:v>
                </c:pt>
                <c:pt idx="2">
                  <c:v>NH AI/AN*</c:v>
                </c:pt>
                <c:pt idx="3">
                  <c:v>Hispanic  </c:v>
                </c:pt>
              </c:strCache>
            </c:strRef>
          </c:cat>
          <c:val>
            <c:numRef>
              <c:f>Sheet1!$B$2:$E$2</c:f>
              <c:numCache>
                <c:formatCode>General</c:formatCode>
                <c:ptCount val="4"/>
                <c:pt idx="0">
                  <c:v>36.5</c:v>
                </c:pt>
                <c:pt idx="1">
                  <c:v>41</c:v>
                </c:pt>
                <c:pt idx="2">
                  <c:v>41.4</c:v>
                </c:pt>
                <c:pt idx="3">
                  <c:v>32.799999999999997</c:v>
                </c:pt>
              </c:numCache>
            </c:numRef>
          </c:val>
          <c:extLst>
            <c:ext xmlns:c16="http://schemas.microsoft.com/office/drawing/2014/chart" uri="{C3380CC4-5D6E-409C-BE32-E72D297353CC}">
              <c16:uniqueId val="{00000000-3813-407B-878D-01A04B92AC72}"/>
            </c:ext>
          </c:extLst>
        </c:ser>
        <c:ser>
          <c:idx val="1"/>
          <c:order val="1"/>
          <c:tx>
            <c:strRef>
              <c:f>Sheet1!$A$3</c:f>
              <c:strCache>
                <c:ptCount val="1"/>
                <c:pt idx="0">
                  <c:v>Nebraska</c:v>
                </c:pt>
              </c:strCache>
            </c:strRef>
          </c:tx>
          <c:spPr>
            <a:solidFill>
              <a:srgbClr val="AD122A"/>
            </a:solidFill>
            <a:ln w="88900">
              <a:solidFill>
                <a:srgbClr val="AD122A"/>
              </a:solidFill>
            </a:ln>
            <a:effectLst/>
          </c:spPr>
          <c:invertIfNegative val="0"/>
          <c:dLbls>
            <c:dLbl>
              <c:idx val="2"/>
              <c:spPr>
                <a:noFill/>
                <a:ln w="28575">
                  <a:solidFill>
                    <a:schemeClr val="tx1">
                      <a:lumMod val="95000"/>
                      <a:lumOff val="5000"/>
                    </a:schemeClr>
                  </a:solidFill>
                </a:ln>
                <a:effectLst/>
              </c:spPr>
              <c:txPr>
                <a:bodyPr rot="0" spcFirstLastPara="1" vertOverflow="ellipsis" vert="horz" wrap="square" anchor="ctr" anchorCtr="1"/>
                <a:lstStyle/>
                <a:p>
                  <a:pPr>
                    <a:defRPr sz="1197" b="1" i="0" u="none" strike="noStrike" kern="1200" baseline="0">
                      <a:solidFill>
                        <a:srgbClr val="AD122A"/>
                      </a:solidFill>
                      <a:latin typeface="Arial" panose="020B0604020202020204" pitchFamily="34" charset="0"/>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75B0-449A-9771-0C770EE96388}"/>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Arial" panose="020B06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NH White*</c:v>
                </c:pt>
                <c:pt idx="1">
                  <c:v>NH Black*</c:v>
                </c:pt>
                <c:pt idx="2">
                  <c:v>NH AI/AN*</c:v>
                </c:pt>
                <c:pt idx="3">
                  <c:v>Hispanic  </c:v>
                </c:pt>
              </c:strCache>
            </c:strRef>
          </c:cat>
          <c:val>
            <c:numRef>
              <c:f>Sheet1!$B$3:$E$3</c:f>
              <c:numCache>
                <c:formatCode>General</c:formatCode>
                <c:ptCount val="4"/>
                <c:pt idx="0">
                  <c:v>39.5</c:v>
                </c:pt>
                <c:pt idx="1">
                  <c:v>38.9</c:v>
                </c:pt>
                <c:pt idx="2">
                  <c:v>67.3</c:v>
                </c:pt>
                <c:pt idx="3">
                  <c:v>32.799999999999997</c:v>
                </c:pt>
              </c:numCache>
            </c:numRef>
          </c:val>
          <c:extLst>
            <c:ext xmlns:c16="http://schemas.microsoft.com/office/drawing/2014/chart" uri="{C3380CC4-5D6E-409C-BE32-E72D297353CC}">
              <c16:uniqueId val="{00000001-3813-407B-878D-01A04B92AC72}"/>
            </c:ext>
          </c:extLst>
        </c:ser>
        <c:dLbls>
          <c:showLegendKey val="0"/>
          <c:showVal val="0"/>
          <c:showCatName val="0"/>
          <c:showSerName val="0"/>
          <c:showPercent val="0"/>
          <c:showBubbleSize val="0"/>
        </c:dLbls>
        <c:gapWidth val="219"/>
        <c:overlap val="-32"/>
        <c:axId val="2046873535"/>
        <c:axId val="2046861055"/>
      </c:barChart>
      <c:catAx>
        <c:axId val="20468735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95000"/>
                    <a:lumOff val="5000"/>
                  </a:schemeClr>
                </a:solidFill>
                <a:latin typeface="Arial" panose="020B0604020202020204" pitchFamily="34" charset="0"/>
                <a:ea typeface="+mn-ea"/>
                <a:cs typeface="+mn-cs"/>
              </a:defRPr>
            </a:pPr>
            <a:endParaRPr lang="en-US"/>
          </a:p>
        </c:txPr>
        <c:crossAx val="2046861055"/>
        <c:crosses val="autoZero"/>
        <c:auto val="1"/>
        <c:lblAlgn val="ctr"/>
        <c:lblOffset val="100"/>
        <c:noMultiLvlLbl val="0"/>
      </c:catAx>
      <c:valAx>
        <c:axId val="20468610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95000"/>
                    <a:lumOff val="5000"/>
                  </a:schemeClr>
                </a:solidFill>
                <a:latin typeface="Arial" panose="020B0604020202020204" pitchFamily="34" charset="0"/>
                <a:ea typeface="+mn-ea"/>
                <a:cs typeface="+mn-cs"/>
              </a:defRPr>
            </a:pPr>
            <a:endParaRPr lang="en-US"/>
          </a:p>
        </c:txPr>
        <c:crossAx val="204687353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Arial" panose="020B0604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baseline="0">
          <a:solidFill>
            <a:schemeClr val="tx1">
              <a:lumMod val="95000"/>
              <a:lumOff val="5000"/>
            </a:schemeClr>
          </a:solidFill>
          <a:latin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95000"/>
                    <a:lumOff val="5000"/>
                  </a:schemeClr>
                </a:solidFill>
                <a:latin typeface="Arial" panose="020B0604020202020204" pitchFamily="34" charset="0"/>
                <a:ea typeface="+mn-ea"/>
                <a:cs typeface="+mn-cs"/>
              </a:defRPr>
            </a:pPr>
            <a:r>
              <a:rPr lang="en-US"/>
              <a:t>Age-Adjusted Mortality Rates per 100,000 residents: 2018-2022</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95000"/>
                  <a:lumOff val="5000"/>
                </a:schemeClr>
              </a:solidFill>
              <a:latin typeface="Arial" panose="020B0604020202020204" pitchFamily="34" charset="0"/>
              <a:ea typeface="+mn-ea"/>
              <a:cs typeface="+mn-cs"/>
            </a:defRPr>
          </a:pPr>
          <a:endParaRPr lang="en-US"/>
        </a:p>
      </c:txPr>
    </c:title>
    <c:autoTitleDeleted val="0"/>
    <c:plotArea>
      <c:layout/>
      <c:barChart>
        <c:barDir val="col"/>
        <c:grouping val="clustered"/>
        <c:varyColors val="0"/>
        <c:ser>
          <c:idx val="0"/>
          <c:order val="0"/>
          <c:tx>
            <c:strRef>
              <c:f>Sheet1!$A$2</c:f>
              <c:strCache>
                <c:ptCount val="1"/>
                <c:pt idx="0">
                  <c:v>United States</c:v>
                </c:pt>
              </c:strCache>
            </c:strRef>
          </c:tx>
          <c:spPr>
            <a:solidFill>
              <a:srgbClr val="303B41"/>
            </a:solidFill>
            <a:ln w="88900">
              <a:solidFill>
                <a:srgbClr val="303B41"/>
              </a:solid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Arial" panose="020B06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NH White*</c:v>
                </c:pt>
                <c:pt idx="1">
                  <c:v>NH Black*</c:v>
                </c:pt>
                <c:pt idx="2">
                  <c:v>NH AI/AN*</c:v>
                </c:pt>
                <c:pt idx="3">
                  <c:v>Hispanic  </c:v>
                </c:pt>
              </c:strCache>
            </c:strRef>
          </c:cat>
          <c:val>
            <c:numRef>
              <c:f>Sheet1!$B$2:$E$2</c:f>
              <c:numCache>
                <c:formatCode>General</c:formatCode>
                <c:ptCount val="4"/>
                <c:pt idx="0">
                  <c:v>12.9</c:v>
                </c:pt>
                <c:pt idx="1">
                  <c:v>16.7</c:v>
                </c:pt>
                <c:pt idx="2">
                  <c:v>13.1</c:v>
                </c:pt>
                <c:pt idx="3">
                  <c:v>10.7</c:v>
                </c:pt>
              </c:numCache>
            </c:numRef>
          </c:val>
          <c:extLst>
            <c:ext xmlns:c16="http://schemas.microsoft.com/office/drawing/2014/chart" uri="{C3380CC4-5D6E-409C-BE32-E72D297353CC}">
              <c16:uniqueId val="{00000000-0C36-4084-9709-638C7B19E95A}"/>
            </c:ext>
          </c:extLst>
        </c:ser>
        <c:ser>
          <c:idx val="1"/>
          <c:order val="1"/>
          <c:tx>
            <c:strRef>
              <c:f>Sheet1!$A$3</c:f>
              <c:strCache>
                <c:ptCount val="1"/>
                <c:pt idx="0">
                  <c:v>Nebraska</c:v>
                </c:pt>
              </c:strCache>
            </c:strRef>
          </c:tx>
          <c:spPr>
            <a:solidFill>
              <a:srgbClr val="AD122A"/>
            </a:solidFill>
            <a:ln w="88900">
              <a:solidFill>
                <a:srgbClr val="AD122A"/>
              </a:solid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Arial" panose="020B06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NH White*</c:v>
                </c:pt>
                <c:pt idx="1">
                  <c:v>NH Black*</c:v>
                </c:pt>
                <c:pt idx="2">
                  <c:v>NH AI/AN*</c:v>
                </c:pt>
                <c:pt idx="3">
                  <c:v>Hispanic  </c:v>
                </c:pt>
              </c:strCache>
            </c:strRef>
          </c:cat>
          <c:val>
            <c:numRef>
              <c:f>Sheet1!$B$3:$E$3</c:f>
              <c:numCache>
                <c:formatCode>General</c:formatCode>
                <c:ptCount val="4"/>
                <c:pt idx="0">
                  <c:v>15.1</c:v>
                </c:pt>
                <c:pt idx="1">
                  <c:v>15.2</c:v>
                </c:pt>
                <c:pt idx="3">
                  <c:v>9.6</c:v>
                </c:pt>
              </c:numCache>
            </c:numRef>
          </c:val>
          <c:extLst>
            <c:ext xmlns:c16="http://schemas.microsoft.com/office/drawing/2014/chart" uri="{C3380CC4-5D6E-409C-BE32-E72D297353CC}">
              <c16:uniqueId val="{00000001-0C36-4084-9709-638C7B19E95A}"/>
            </c:ext>
          </c:extLst>
        </c:ser>
        <c:dLbls>
          <c:dLblPos val="outEnd"/>
          <c:showLegendKey val="0"/>
          <c:showVal val="1"/>
          <c:showCatName val="0"/>
          <c:showSerName val="0"/>
          <c:showPercent val="0"/>
          <c:showBubbleSize val="0"/>
        </c:dLbls>
        <c:gapWidth val="219"/>
        <c:overlap val="-32"/>
        <c:axId val="2046865855"/>
        <c:axId val="2046877375"/>
      </c:barChart>
      <c:catAx>
        <c:axId val="2046865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95000"/>
                    <a:lumOff val="5000"/>
                  </a:schemeClr>
                </a:solidFill>
                <a:latin typeface="Arial" panose="020B0604020202020204" pitchFamily="34" charset="0"/>
                <a:ea typeface="+mn-ea"/>
                <a:cs typeface="+mn-cs"/>
              </a:defRPr>
            </a:pPr>
            <a:endParaRPr lang="en-US"/>
          </a:p>
        </c:txPr>
        <c:crossAx val="2046877375"/>
        <c:crosses val="autoZero"/>
        <c:auto val="1"/>
        <c:lblAlgn val="ctr"/>
        <c:lblOffset val="100"/>
        <c:noMultiLvlLbl val="0"/>
      </c:catAx>
      <c:valAx>
        <c:axId val="204687737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95000"/>
                    <a:lumOff val="5000"/>
                  </a:schemeClr>
                </a:solidFill>
                <a:latin typeface="Arial" panose="020B0604020202020204" pitchFamily="34" charset="0"/>
                <a:ea typeface="+mn-ea"/>
                <a:cs typeface="+mn-cs"/>
              </a:defRPr>
            </a:pPr>
            <a:endParaRPr lang="en-US"/>
          </a:p>
        </c:txPr>
        <c:crossAx val="2046865855"/>
        <c:crosses val="autoZero"/>
        <c:crossBetween val="between"/>
      </c:valAx>
      <c:spPr>
        <a:noFill/>
        <a:ln>
          <a:noFill/>
        </a:ln>
        <a:effectLst/>
      </c:spPr>
    </c:plotArea>
    <c:legend>
      <c:legendPos val="t"/>
      <c:layout>
        <c:manualLayout>
          <c:xMode val="edge"/>
          <c:yMode val="edge"/>
          <c:x val="0.29675180446194221"/>
          <c:y val="0.16319444005579831"/>
          <c:w val="0.37524622703412075"/>
          <c:h val="5.474755313667423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Arial" panose="020B0604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baseline="0">
          <a:solidFill>
            <a:schemeClr val="tx1">
              <a:lumMod val="95000"/>
              <a:lumOff val="5000"/>
            </a:schemeClr>
          </a:solidFill>
          <a:latin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95000"/>
                    <a:lumOff val="5000"/>
                  </a:schemeClr>
                </a:solidFill>
                <a:latin typeface="Arial" panose="020B0604020202020204" pitchFamily="34" charset="0"/>
                <a:ea typeface="+mn-ea"/>
                <a:cs typeface="+mn-cs"/>
              </a:defRPr>
            </a:pPr>
            <a:r>
              <a:rPr lang="en-US"/>
              <a:t>Up-to-Date on Colon Cancer Screening (Adults 45-75 years): BRFSS 2022</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95000"/>
                  <a:lumOff val="5000"/>
                </a:schemeClr>
              </a:solidFill>
              <a:latin typeface="Arial" panose="020B0604020202020204" pitchFamily="34" charset="0"/>
              <a:ea typeface="+mn-ea"/>
              <a:cs typeface="+mn-cs"/>
            </a:defRPr>
          </a:pPr>
          <a:endParaRPr lang="en-US"/>
        </a:p>
      </c:txPr>
    </c:title>
    <c:autoTitleDeleted val="0"/>
    <c:plotArea>
      <c:layout/>
      <c:barChart>
        <c:barDir val="col"/>
        <c:grouping val="clustered"/>
        <c:varyColors val="0"/>
        <c:ser>
          <c:idx val="0"/>
          <c:order val="0"/>
          <c:tx>
            <c:strRef>
              <c:f>Sheet1!$A$3</c:f>
              <c:strCache>
                <c:ptCount val="1"/>
                <c:pt idx="0">
                  <c:v>United States</c:v>
                </c:pt>
              </c:strCache>
            </c:strRef>
          </c:tx>
          <c:spPr>
            <a:solidFill>
              <a:srgbClr val="303B41"/>
            </a:solidFill>
            <a:ln w="88900">
              <a:solidFill>
                <a:srgbClr val="303B4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95000"/>
                        <a:lumOff val="5000"/>
                      </a:schemeClr>
                    </a:solidFill>
                    <a:latin typeface="Arial" panose="020B06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Sheet1!$B$1:$E$2</c:f>
              <c:strCache>
                <c:ptCount val="4"/>
                <c:pt idx="0">
                  <c:v>NH White*</c:v>
                </c:pt>
                <c:pt idx="1">
                  <c:v>NH Black*</c:v>
                </c:pt>
                <c:pt idx="2">
                  <c:v>NH AI/AN*</c:v>
                </c:pt>
                <c:pt idx="3">
                  <c:v>Hispanic  </c:v>
                </c:pt>
              </c:strCache>
            </c:strRef>
          </c:cat>
          <c:val>
            <c:numRef>
              <c:f>Sheet1!$B$3:$E$3</c:f>
              <c:numCache>
                <c:formatCode>00.0\%</c:formatCode>
                <c:ptCount val="4"/>
                <c:pt idx="0">
                  <c:v>69.099999999999994</c:v>
                </c:pt>
                <c:pt idx="1">
                  <c:v>68</c:v>
                </c:pt>
                <c:pt idx="2">
                  <c:v>54.8</c:v>
                </c:pt>
                <c:pt idx="3">
                  <c:v>52.1</c:v>
                </c:pt>
              </c:numCache>
            </c:numRef>
          </c:val>
          <c:extLst>
            <c:ext xmlns:c16="http://schemas.microsoft.com/office/drawing/2014/chart" uri="{C3380CC4-5D6E-409C-BE32-E72D297353CC}">
              <c16:uniqueId val="{00000000-DC1B-4E93-AABC-C1921C5EE001}"/>
            </c:ext>
          </c:extLst>
        </c:ser>
        <c:ser>
          <c:idx val="1"/>
          <c:order val="1"/>
          <c:tx>
            <c:strRef>
              <c:f>Sheet1!$A$4</c:f>
              <c:strCache>
                <c:ptCount val="1"/>
                <c:pt idx="0">
                  <c:v>Nebraska</c:v>
                </c:pt>
              </c:strCache>
            </c:strRef>
          </c:tx>
          <c:spPr>
            <a:solidFill>
              <a:srgbClr val="AD122A"/>
            </a:solidFill>
            <a:ln w="88900">
              <a:solidFill>
                <a:srgbClr val="AD122A"/>
              </a:solidFill>
            </a:ln>
            <a:effectLst/>
          </c:spPr>
          <c:invertIfNegative val="0"/>
          <c:dLbls>
            <c:dLbl>
              <c:idx val="2"/>
              <c:layout>
                <c:manualLayout>
                  <c:x val="3.4622239336451247E-3"/>
                  <c:y val="0"/>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95000"/>
                            <a:lumOff val="5000"/>
                          </a:schemeClr>
                        </a:solidFill>
                        <a:latin typeface="Arial" panose="020B0604020202020204" pitchFamily="34" charset="0"/>
                        <a:ea typeface="+mn-ea"/>
                        <a:cs typeface="+mn-cs"/>
                      </a:defRPr>
                    </a:pPr>
                    <a:fld id="{113DAEAE-7643-46AB-A15C-919F9B56BA04}" type="VALUE">
                      <a:rPr lang="en-US" b="1">
                        <a:solidFill>
                          <a:srgbClr val="AD122A"/>
                        </a:solidFill>
                      </a:rPr>
                      <a:pPr>
                        <a:defRPr/>
                      </a:pPr>
                      <a:t>[VALUE]</a:t>
                    </a:fld>
                    <a:endParaRPr lang="en-US"/>
                  </a:p>
                </c:rich>
              </c:tx>
              <c:spPr>
                <a:noFill/>
                <a:ln w="28575">
                  <a:solidFill>
                    <a:schemeClr val="tx1">
                      <a:lumMod val="95000"/>
                      <a:lumOff val="5000"/>
                    </a:schemeClr>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95000"/>
                          <a:lumOff val="5000"/>
                        </a:schemeClr>
                      </a:solidFill>
                      <a:latin typeface="Arial" panose="020B0604020202020204" pitchFamily="34" charset="0"/>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141-41F2-B973-E3971B95A71B}"/>
                </c:ext>
              </c:extLst>
            </c:dLbl>
            <c:dLbl>
              <c:idx val="3"/>
              <c:tx>
                <c:rich>
                  <a:bodyPr rot="0" spcFirstLastPara="1" vertOverflow="ellipsis" vert="horz" wrap="square" lIns="38100" tIns="19050" rIns="38100" bIns="19050" anchor="ctr" anchorCtr="1">
                    <a:spAutoFit/>
                  </a:bodyPr>
                  <a:lstStyle/>
                  <a:p>
                    <a:pPr>
                      <a:defRPr sz="1197" b="1" i="0" u="none" strike="noStrike" kern="1200" baseline="0">
                        <a:solidFill>
                          <a:schemeClr val="tx1">
                            <a:lumMod val="95000"/>
                            <a:lumOff val="5000"/>
                          </a:schemeClr>
                        </a:solidFill>
                        <a:latin typeface="Arial" panose="020B0604020202020204" pitchFamily="34" charset="0"/>
                        <a:ea typeface="+mn-ea"/>
                        <a:cs typeface="+mn-cs"/>
                      </a:defRPr>
                    </a:pPr>
                    <a:fld id="{4FD3352A-7C40-42A3-BB1E-DA7E32371322}" type="VALUE">
                      <a:rPr lang="en-US" b="1">
                        <a:solidFill>
                          <a:srgbClr val="AD122A"/>
                        </a:solidFill>
                      </a:rPr>
                      <a:pPr>
                        <a:defRPr b="1"/>
                      </a:pPr>
                      <a:t>[VALUE]</a:t>
                    </a:fld>
                    <a:endParaRPr lang="en-US"/>
                  </a:p>
                </c:rich>
              </c:tx>
              <c:spPr>
                <a:noFill/>
                <a:ln w="28575">
                  <a:solidFill>
                    <a:schemeClr val="tx1"/>
                  </a:solid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95000"/>
                          <a:lumOff val="5000"/>
                        </a:schemeClr>
                      </a:solidFill>
                      <a:latin typeface="Arial" panose="020B0604020202020204" pitchFamily="34" charset="0"/>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141-41F2-B973-E3971B95A71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95000"/>
                        <a:lumOff val="5000"/>
                      </a:schemeClr>
                    </a:solidFill>
                    <a:latin typeface="Arial" panose="020B06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Sheet1!$B$1:$E$2</c:f>
              <c:strCache>
                <c:ptCount val="4"/>
                <c:pt idx="0">
                  <c:v>NH White*</c:v>
                </c:pt>
                <c:pt idx="1">
                  <c:v>NH Black*</c:v>
                </c:pt>
                <c:pt idx="2">
                  <c:v>NH AI/AN*</c:v>
                </c:pt>
                <c:pt idx="3">
                  <c:v>Hispanic  </c:v>
                </c:pt>
              </c:strCache>
            </c:strRef>
          </c:cat>
          <c:val>
            <c:numRef>
              <c:f>Sheet1!$B$4:$E$4</c:f>
              <c:numCache>
                <c:formatCode>00.0\%</c:formatCode>
                <c:ptCount val="4"/>
                <c:pt idx="0">
                  <c:v>66.3</c:v>
                </c:pt>
                <c:pt idx="1">
                  <c:v>70.400000000000006</c:v>
                </c:pt>
                <c:pt idx="2">
                  <c:v>43.8</c:v>
                </c:pt>
                <c:pt idx="3">
                  <c:v>38</c:v>
                </c:pt>
              </c:numCache>
            </c:numRef>
          </c:val>
          <c:extLst>
            <c:ext xmlns:c16="http://schemas.microsoft.com/office/drawing/2014/chart" uri="{C3380CC4-5D6E-409C-BE32-E72D297353CC}">
              <c16:uniqueId val="{00000001-DC1B-4E93-AABC-C1921C5EE001}"/>
            </c:ext>
          </c:extLst>
        </c:ser>
        <c:dLbls>
          <c:dLblPos val="outEnd"/>
          <c:showLegendKey val="0"/>
          <c:showVal val="1"/>
          <c:showCatName val="0"/>
          <c:showSerName val="0"/>
          <c:showPercent val="0"/>
          <c:showBubbleSize val="0"/>
        </c:dLbls>
        <c:gapWidth val="219"/>
        <c:overlap val="-27"/>
        <c:axId val="2046856255"/>
        <c:axId val="2046882175"/>
      </c:barChart>
      <c:catAx>
        <c:axId val="2046856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95000"/>
                    <a:lumOff val="5000"/>
                  </a:schemeClr>
                </a:solidFill>
                <a:latin typeface="Arial" panose="020B0604020202020204" pitchFamily="34" charset="0"/>
                <a:ea typeface="+mn-ea"/>
                <a:cs typeface="+mn-cs"/>
              </a:defRPr>
            </a:pPr>
            <a:endParaRPr lang="en-US"/>
          </a:p>
        </c:txPr>
        <c:crossAx val="2046882175"/>
        <c:crosses val="autoZero"/>
        <c:auto val="1"/>
        <c:lblAlgn val="ctr"/>
        <c:lblOffset val="100"/>
        <c:noMultiLvlLbl val="0"/>
      </c:catAx>
      <c:valAx>
        <c:axId val="2046882175"/>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95000"/>
                    <a:lumOff val="5000"/>
                  </a:schemeClr>
                </a:solidFill>
                <a:latin typeface="Arial" panose="020B0604020202020204" pitchFamily="34" charset="0"/>
                <a:ea typeface="+mn-ea"/>
                <a:cs typeface="+mn-cs"/>
              </a:defRPr>
            </a:pPr>
            <a:endParaRPr lang="en-US"/>
          </a:p>
        </c:txPr>
        <c:crossAx val="204685625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Arial" panose="020B0604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baseline="0">
          <a:solidFill>
            <a:schemeClr val="tx1">
              <a:lumMod val="95000"/>
              <a:lumOff val="5000"/>
            </a:schemeClr>
          </a:solidFill>
          <a:latin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pPr>
            <a:r>
              <a:rPr lang="en-US" sz="1600" b="1" i="0"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5-YEAR SURVIVAL RATE FOR LUNG CANCER BY STAGE AT DIAGNOSIS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title>
    <c:autoTitleDeleted val="0"/>
    <c:plotArea>
      <c:layout/>
      <c:barChart>
        <c:barDir val="col"/>
        <c:grouping val="clustered"/>
        <c:varyColors val="0"/>
        <c:ser>
          <c:idx val="0"/>
          <c:order val="0"/>
          <c:tx>
            <c:strRef>
              <c:f>Sheet1!$B$1</c:f>
              <c:strCache>
                <c:ptCount val="1"/>
                <c:pt idx="0">
                  <c:v>5-Year Survival Rate (%)</c:v>
                </c:pt>
              </c:strCache>
            </c:strRef>
          </c:tx>
          <c:spPr>
            <a:solidFill>
              <a:schemeClr val="accent1"/>
            </a:solidFill>
            <a:ln>
              <a:noFill/>
            </a:ln>
            <a:effectLst/>
          </c:spPr>
          <c:invertIfNegative val="0"/>
          <c:dPt>
            <c:idx val="0"/>
            <c:invertIfNegative val="0"/>
            <c:bubble3D val="0"/>
            <c:spPr>
              <a:solidFill>
                <a:srgbClr val="076C6A"/>
              </a:solidFill>
              <a:ln>
                <a:noFill/>
              </a:ln>
              <a:effectLst/>
            </c:spPr>
            <c:extLst>
              <c:ext xmlns:c16="http://schemas.microsoft.com/office/drawing/2014/chart" uri="{C3380CC4-5D6E-409C-BE32-E72D297353CC}">
                <c16:uniqueId val="{00000003-901C-9943-93EB-C18F924CB01D}"/>
              </c:ext>
            </c:extLst>
          </c:dPt>
          <c:dPt>
            <c:idx val="1"/>
            <c:invertIfNegative val="0"/>
            <c:bubble3D val="0"/>
            <c:spPr>
              <a:solidFill>
                <a:schemeClr val="bg2">
                  <a:lumMod val="50000"/>
                </a:schemeClr>
              </a:solidFill>
              <a:ln>
                <a:noFill/>
              </a:ln>
              <a:effectLst/>
            </c:spPr>
            <c:extLst>
              <c:ext xmlns:c16="http://schemas.microsoft.com/office/drawing/2014/chart" uri="{C3380CC4-5D6E-409C-BE32-E72D297353CC}">
                <c16:uniqueId val="{00000004-901C-9943-93EB-C18F924CB01D}"/>
              </c:ext>
            </c:extLst>
          </c:dPt>
          <c:dPt>
            <c:idx val="2"/>
            <c:invertIfNegative val="0"/>
            <c:bubble3D val="0"/>
            <c:spPr>
              <a:solidFill>
                <a:schemeClr val="bg2">
                  <a:lumMod val="75000"/>
                </a:schemeClr>
              </a:solidFill>
              <a:ln>
                <a:noFill/>
              </a:ln>
              <a:effectLst/>
            </c:spPr>
            <c:extLst>
              <c:ext xmlns:c16="http://schemas.microsoft.com/office/drawing/2014/chart" uri="{C3380CC4-5D6E-409C-BE32-E72D297353CC}">
                <c16:uniqueId val="{00000005-901C-9943-93EB-C18F924CB01D}"/>
              </c:ext>
            </c:extLst>
          </c:dPt>
          <c:dPt>
            <c:idx val="3"/>
            <c:invertIfNegative val="0"/>
            <c:bubble3D val="0"/>
            <c:spPr>
              <a:solidFill>
                <a:schemeClr val="bg2">
                  <a:lumMod val="90000"/>
                </a:schemeClr>
              </a:solidFill>
              <a:ln>
                <a:noFill/>
              </a:ln>
              <a:effectLst/>
            </c:spPr>
            <c:extLst>
              <c:ext xmlns:c16="http://schemas.microsoft.com/office/drawing/2014/chart" uri="{C3380CC4-5D6E-409C-BE32-E72D297353CC}">
                <c16:uniqueId val="{00000006-901C-9943-93EB-C18F924CB01D}"/>
              </c:ext>
            </c:extLst>
          </c:dPt>
          <c:dLbls>
            <c:dLbl>
              <c:idx val="3"/>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3427601623560298"/>
                      <c:h val="5.4335168135115866E-2"/>
                    </c:manualLayout>
                  </c15:layout>
                </c:ext>
                <c:ext xmlns:c16="http://schemas.microsoft.com/office/drawing/2014/chart" uri="{C3380CC4-5D6E-409C-BE32-E72D297353CC}">
                  <c16:uniqueId val="{00000006-901C-9943-93EB-C18F924CB01D}"/>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Stage 1</c:v>
                </c:pt>
                <c:pt idx="1">
                  <c:v>Stage 2</c:v>
                </c:pt>
                <c:pt idx="2">
                  <c:v>Stage 3</c:v>
                </c:pt>
                <c:pt idx="3">
                  <c:v>Stage 4</c:v>
                </c:pt>
              </c:strCache>
            </c:strRef>
          </c:cat>
          <c:val>
            <c:numRef>
              <c:f>Sheet1!$B$2:$B$5</c:f>
              <c:numCache>
                <c:formatCode>0%</c:formatCode>
                <c:ptCount val="4"/>
                <c:pt idx="0">
                  <c:v>0.65</c:v>
                </c:pt>
                <c:pt idx="1">
                  <c:v>0.37</c:v>
                </c:pt>
                <c:pt idx="2">
                  <c:v>0.28000000000000003</c:v>
                </c:pt>
                <c:pt idx="3">
                  <c:v>0.06</c:v>
                </c:pt>
              </c:numCache>
            </c:numRef>
          </c:val>
          <c:extLst>
            <c:ext xmlns:c16="http://schemas.microsoft.com/office/drawing/2014/chart" uri="{C3380CC4-5D6E-409C-BE32-E72D297353CC}">
              <c16:uniqueId val="{00000000-901C-9943-93EB-C18F924CB01D}"/>
            </c:ext>
          </c:extLst>
        </c:ser>
        <c:dLbls>
          <c:dLblPos val="ctr"/>
          <c:showLegendKey val="0"/>
          <c:showVal val="1"/>
          <c:showCatName val="0"/>
          <c:showSerName val="0"/>
          <c:showPercent val="0"/>
          <c:showBubbleSize val="0"/>
        </c:dLbls>
        <c:gapWidth val="10"/>
        <c:overlap val="-45"/>
        <c:axId val="357261455"/>
        <c:axId val="354319183"/>
      </c:barChart>
      <c:catAx>
        <c:axId val="357261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354319183"/>
        <c:crosses val="autoZero"/>
        <c:auto val="1"/>
        <c:lblAlgn val="ctr"/>
        <c:lblOffset val="100"/>
        <c:noMultiLvlLbl val="0"/>
      </c:catAx>
      <c:valAx>
        <c:axId val="354319183"/>
        <c:scaling>
          <c:orientation val="minMax"/>
        </c:scaling>
        <c:delete val="1"/>
        <c:axPos val="l"/>
        <c:numFmt formatCode="0%" sourceLinked="1"/>
        <c:majorTickMark val="none"/>
        <c:minorTickMark val="none"/>
        <c:tickLblPos val="nextTo"/>
        <c:crossAx val="35726145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540320-4227-427D-BF5D-39725F3AD00B}"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US"/>
        </a:p>
      </dgm:t>
    </dgm:pt>
    <dgm:pt modelId="{78DB5BE2-399D-4029-8679-B7DD6C090DFF}">
      <dgm:prSet phldrT="[Text]"/>
      <dgm:spPr/>
      <dgm:t>
        <a:bodyPr/>
        <a:lstStyle/>
        <a:p>
          <a:r>
            <a:rPr lang="en-US"/>
            <a:t>Risk For Cancer</a:t>
          </a:r>
        </a:p>
      </dgm:t>
    </dgm:pt>
    <dgm:pt modelId="{74582741-C2CA-4A8A-92CD-68213F79DF29}" type="parTrans" cxnId="{4362AFD3-3811-42B6-8688-55A4FB25B041}">
      <dgm:prSet/>
      <dgm:spPr/>
      <dgm:t>
        <a:bodyPr/>
        <a:lstStyle/>
        <a:p>
          <a:endParaRPr lang="en-US"/>
        </a:p>
      </dgm:t>
    </dgm:pt>
    <dgm:pt modelId="{A43BB34F-1CBE-4294-9FF0-1B97FC994D3E}" type="sibTrans" cxnId="{4362AFD3-3811-42B6-8688-55A4FB25B041}">
      <dgm:prSet/>
      <dgm:spPr/>
      <dgm:t>
        <a:bodyPr/>
        <a:lstStyle/>
        <a:p>
          <a:endParaRPr lang="en-US"/>
        </a:p>
      </dgm:t>
    </dgm:pt>
    <dgm:pt modelId="{7BC708D7-840A-4B20-B027-8BA87CA8CDDA}">
      <dgm:prSet phldrT="[Text]"/>
      <dgm:spPr/>
      <dgm:t>
        <a:bodyPr/>
        <a:lstStyle/>
        <a:p>
          <a:r>
            <a:rPr lang="en-US"/>
            <a:t>Lifestyle</a:t>
          </a:r>
        </a:p>
      </dgm:t>
    </dgm:pt>
    <dgm:pt modelId="{174BA28E-F3D3-4354-BC42-010A91670CD0}" type="parTrans" cxnId="{0297B4F6-C028-4934-A8D7-267158C28F8F}">
      <dgm:prSet/>
      <dgm:spPr/>
      <dgm:t>
        <a:bodyPr/>
        <a:lstStyle/>
        <a:p>
          <a:endParaRPr lang="en-US"/>
        </a:p>
      </dgm:t>
    </dgm:pt>
    <dgm:pt modelId="{71666E9A-9FEA-467B-9C97-C5161FC7C7CC}" type="sibTrans" cxnId="{0297B4F6-C028-4934-A8D7-267158C28F8F}">
      <dgm:prSet/>
      <dgm:spPr/>
      <dgm:t>
        <a:bodyPr/>
        <a:lstStyle/>
        <a:p>
          <a:endParaRPr lang="en-US"/>
        </a:p>
      </dgm:t>
    </dgm:pt>
    <dgm:pt modelId="{C80E02F3-F8B1-4D57-A255-D63EC7669814}">
      <dgm:prSet phldrT="[Text]"/>
      <dgm:spPr/>
      <dgm:t>
        <a:bodyPr/>
        <a:lstStyle/>
        <a:p>
          <a:r>
            <a:rPr lang="en-US"/>
            <a:t>Environmental Exposures</a:t>
          </a:r>
        </a:p>
      </dgm:t>
    </dgm:pt>
    <dgm:pt modelId="{07ED5A52-75CE-4D8B-96CD-ED9AABC9E452}" type="parTrans" cxnId="{2A6F3721-8492-4AF9-BB4F-ADEBCD854F39}">
      <dgm:prSet/>
      <dgm:spPr/>
      <dgm:t>
        <a:bodyPr/>
        <a:lstStyle/>
        <a:p>
          <a:endParaRPr lang="en-US"/>
        </a:p>
      </dgm:t>
    </dgm:pt>
    <dgm:pt modelId="{430FC2D9-26DE-49EF-B0A2-0877CD15F9C2}" type="sibTrans" cxnId="{2A6F3721-8492-4AF9-BB4F-ADEBCD854F39}">
      <dgm:prSet/>
      <dgm:spPr/>
      <dgm:t>
        <a:bodyPr/>
        <a:lstStyle/>
        <a:p>
          <a:endParaRPr lang="en-US"/>
        </a:p>
      </dgm:t>
    </dgm:pt>
    <dgm:pt modelId="{D65C8E88-09AA-4437-B2DC-0AC3F144D408}">
      <dgm:prSet phldrT="[Text]"/>
      <dgm:spPr/>
      <dgm:t>
        <a:bodyPr/>
        <a:lstStyle/>
        <a:p>
          <a:r>
            <a:rPr lang="en-US"/>
            <a:t>Hereditary Risk</a:t>
          </a:r>
        </a:p>
      </dgm:t>
    </dgm:pt>
    <dgm:pt modelId="{F3ED075E-474C-4711-894E-F60A5BD82596}" type="parTrans" cxnId="{304BD327-888D-4A0B-B19C-5E19BED516A9}">
      <dgm:prSet/>
      <dgm:spPr/>
      <dgm:t>
        <a:bodyPr/>
        <a:lstStyle/>
        <a:p>
          <a:endParaRPr lang="en-US"/>
        </a:p>
      </dgm:t>
    </dgm:pt>
    <dgm:pt modelId="{4EF1BD74-1447-435A-98AA-7F53D8801486}" type="sibTrans" cxnId="{304BD327-888D-4A0B-B19C-5E19BED516A9}">
      <dgm:prSet/>
      <dgm:spPr/>
      <dgm:t>
        <a:bodyPr/>
        <a:lstStyle/>
        <a:p>
          <a:endParaRPr lang="en-US"/>
        </a:p>
      </dgm:t>
    </dgm:pt>
    <dgm:pt modelId="{85E569AA-E7BA-4EDB-A51C-5091E29473D2}">
      <dgm:prSet/>
      <dgm:spPr/>
      <dgm:t>
        <a:bodyPr/>
        <a:lstStyle/>
        <a:p>
          <a:r>
            <a:rPr lang="en-US"/>
            <a:t>Age</a:t>
          </a:r>
        </a:p>
      </dgm:t>
    </dgm:pt>
    <dgm:pt modelId="{D378AA7C-78E7-402C-9E0E-7F114C7817CB}" type="parTrans" cxnId="{6BFCE256-1817-407D-AE31-42166ABA2AD3}">
      <dgm:prSet/>
      <dgm:spPr/>
      <dgm:t>
        <a:bodyPr/>
        <a:lstStyle/>
        <a:p>
          <a:endParaRPr lang="en-US"/>
        </a:p>
      </dgm:t>
    </dgm:pt>
    <dgm:pt modelId="{72FEFBC0-118C-41AB-A183-E1C56DC363B9}" type="sibTrans" cxnId="{6BFCE256-1817-407D-AE31-42166ABA2AD3}">
      <dgm:prSet/>
      <dgm:spPr/>
      <dgm:t>
        <a:bodyPr/>
        <a:lstStyle/>
        <a:p>
          <a:endParaRPr lang="en-US"/>
        </a:p>
      </dgm:t>
    </dgm:pt>
    <dgm:pt modelId="{82F018AA-AE14-41B8-B0DB-85924A707A7A}" type="pres">
      <dgm:prSet presAssocID="{12540320-4227-427D-BF5D-39725F3AD00B}" presName="cycle" presStyleCnt="0">
        <dgm:presLayoutVars>
          <dgm:chMax val="1"/>
          <dgm:dir/>
          <dgm:animLvl val="ctr"/>
          <dgm:resizeHandles val="exact"/>
        </dgm:presLayoutVars>
      </dgm:prSet>
      <dgm:spPr/>
    </dgm:pt>
    <dgm:pt modelId="{FF15B344-33FA-468F-B12D-19456FE7E22D}" type="pres">
      <dgm:prSet presAssocID="{78DB5BE2-399D-4029-8679-B7DD6C090DFF}" presName="centerShape" presStyleLbl="node0" presStyleIdx="0" presStyleCnt="1"/>
      <dgm:spPr/>
    </dgm:pt>
    <dgm:pt modelId="{3F271994-06E5-4546-BA06-84170411EFBE}" type="pres">
      <dgm:prSet presAssocID="{174BA28E-F3D3-4354-BC42-010A91670CD0}" presName="parTrans" presStyleLbl="bgSibTrans2D1" presStyleIdx="0" presStyleCnt="4"/>
      <dgm:spPr/>
    </dgm:pt>
    <dgm:pt modelId="{585CE111-51BF-4195-B5B5-CA60B5611995}" type="pres">
      <dgm:prSet presAssocID="{7BC708D7-840A-4B20-B027-8BA87CA8CDDA}" presName="node" presStyleLbl="node1" presStyleIdx="0" presStyleCnt="4" custRadScaleRad="98647" custRadScaleInc="468">
        <dgm:presLayoutVars>
          <dgm:bulletEnabled val="1"/>
        </dgm:presLayoutVars>
      </dgm:prSet>
      <dgm:spPr/>
    </dgm:pt>
    <dgm:pt modelId="{1BD02DF8-9ECD-438A-9085-CB7F4F92A2EF}" type="pres">
      <dgm:prSet presAssocID="{07ED5A52-75CE-4D8B-96CD-ED9AABC9E452}" presName="parTrans" presStyleLbl="bgSibTrans2D1" presStyleIdx="1" presStyleCnt="4"/>
      <dgm:spPr/>
    </dgm:pt>
    <dgm:pt modelId="{5BC67959-2964-4BDF-8DEB-C8489FB4DC10}" type="pres">
      <dgm:prSet presAssocID="{C80E02F3-F8B1-4D57-A255-D63EC7669814}" presName="node" presStyleLbl="node1" presStyleIdx="1" presStyleCnt="4">
        <dgm:presLayoutVars>
          <dgm:bulletEnabled val="1"/>
        </dgm:presLayoutVars>
      </dgm:prSet>
      <dgm:spPr/>
    </dgm:pt>
    <dgm:pt modelId="{CD2F9746-85DE-43DE-BBA6-3B002238FD11}" type="pres">
      <dgm:prSet presAssocID="{F3ED075E-474C-4711-894E-F60A5BD82596}" presName="parTrans" presStyleLbl="bgSibTrans2D1" presStyleIdx="2" presStyleCnt="4"/>
      <dgm:spPr/>
    </dgm:pt>
    <dgm:pt modelId="{3BF14439-9C9F-4CE2-8550-6E0BA829BD0A}" type="pres">
      <dgm:prSet presAssocID="{D65C8E88-09AA-4437-B2DC-0AC3F144D408}" presName="node" presStyleLbl="node1" presStyleIdx="2" presStyleCnt="4">
        <dgm:presLayoutVars>
          <dgm:bulletEnabled val="1"/>
        </dgm:presLayoutVars>
      </dgm:prSet>
      <dgm:spPr/>
    </dgm:pt>
    <dgm:pt modelId="{BB7FC18F-A18F-4D4B-9EA6-31EFBF299086}" type="pres">
      <dgm:prSet presAssocID="{D378AA7C-78E7-402C-9E0E-7F114C7817CB}" presName="parTrans" presStyleLbl="bgSibTrans2D1" presStyleIdx="3" presStyleCnt="4"/>
      <dgm:spPr/>
    </dgm:pt>
    <dgm:pt modelId="{996C144A-4478-4530-9F96-2B5EA8F250B2}" type="pres">
      <dgm:prSet presAssocID="{85E569AA-E7BA-4EDB-A51C-5091E29473D2}" presName="node" presStyleLbl="node1" presStyleIdx="3" presStyleCnt="4">
        <dgm:presLayoutVars>
          <dgm:bulletEnabled val="1"/>
        </dgm:presLayoutVars>
      </dgm:prSet>
      <dgm:spPr/>
    </dgm:pt>
  </dgm:ptLst>
  <dgm:cxnLst>
    <dgm:cxn modelId="{920DAE06-968F-4312-BD8A-C3468B351D28}" type="presOf" srcId="{D378AA7C-78E7-402C-9E0E-7F114C7817CB}" destId="{BB7FC18F-A18F-4D4B-9EA6-31EFBF299086}" srcOrd="0" destOrd="0" presId="urn:microsoft.com/office/officeart/2005/8/layout/radial4"/>
    <dgm:cxn modelId="{5951440F-8970-4BDA-A9C3-D0CA8C142178}" type="presOf" srcId="{D65C8E88-09AA-4437-B2DC-0AC3F144D408}" destId="{3BF14439-9C9F-4CE2-8550-6E0BA829BD0A}" srcOrd="0" destOrd="0" presId="urn:microsoft.com/office/officeart/2005/8/layout/radial4"/>
    <dgm:cxn modelId="{2A6F3721-8492-4AF9-BB4F-ADEBCD854F39}" srcId="{78DB5BE2-399D-4029-8679-B7DD6C090DFF}" destId="{C80E02F3-F8B1-4D57-A255-D63EC7669814}" srcOrd="1" destOrd="0" parTransId="{07ED5A52-75CE-4D8B-96CD-ED9AABC9E452}" sibTransId="{430FC2D9-26DE-49EF-B0A2-0877CD15F9C2}"/>
    <dgm:cxn modelId="{304BD327-888D-4A0B-B19C-5E19BED516A9}" srcId="{78DB5BE2-399D-4029-8679-B7DD6C090DFF}" destId="{D65C8E88-09AA-4437-B2DC-0AC3F144D408}" srcOrd="2" destOrd="0" parTransId="{F3ED075E-474C-4711-894E-F60A5BD82596}" sibTransId="{4EF1BD74-1447-435A-98AA-7F53D8801486}"/>
    <dgm:cxn modelId="{37B3DC3D-05E3-4AC2-AD3C-215C1FB1F1F5}" type="presOf" srcId="{07ED5A52-75CE-4D8B-96CD-ED9AABC9E452}" destId="{1BD02DF8-9ECD-438A-9085-CB7F4F92A2EF}" srcOrd="0" destOrd="0" presId="urn:microsoft.com/office/officeart/2005/8/layout/radial4"/>
    <dgm:cxn modelId="{F88D465B-2932-4587-BA16-D62D7BAC45B5}" type="presOf" srcId="{C80E02F3-F8B1-4D57-A255-D63EC7669814}" destId="{5BC67959-2964-4BDF-8DEB-C8489FB4DC10}" srcOrd="0" destOrd="0" presId="urn:microsoft.com/office/officeart/2005/8/layout/radial4"/>
    <dgm:cxn modelId="{6679E646-1636-4E8B-90FA-880177F91F79}" type="presOf" srcId="{7BC708D7-840A-4B20-B027-8BA87CA8CDDA}" destId="{585CE111-51BF-4195-B5B5-CA60B5611995}" srcOrd="0" destOrd="0" presId="urn:microsoft.com/office/officeart/2005/8/layout/radial4"/>
    <dgm:cxn modelId="{6BFCE256-1817-407D-AE31-42166ABA2AD3}" srcId="{78DB5BE2-399D-4029-8679-B7DD6C090DFF}" destId="{85E569AA-E7BA-4EDB-A51C-5091E29473D2}" srcOrd="3" destOrd="0" parTransId="{D378AA7C-78E7-402C-9E0E-7F114C7817CB}" sibTransId="{72FEFBC0-118C-41AB-A183-E1C56DC363B9}"/>
    <dgm:cxn modelId="{32A34277-B548-4520-91B7-8615A4DA6A67}" type="presOf" srcId="{12540320-4227-427D-BF5D-39725F3AD00B}" destId="{82F018AA-AE14-41B8-B0DB-85924A707A7A}" srcOrd="0" destOrd="0" presId="urn:microsoft.com/office/officeart/2005/8/layout/radial4"/>
    <dgm:cxn modelId="{3E9AE5CA-ECD6-49BB-AFCB-DC65DCBB775C}" type="presOf" srcId="{F3ED075E-474C-4711-894E-F60A5BD82596}" destId="{CD2F9746-85DE-43DE-BBA6-3B002238FD11}" srcOrd="0" destOrd="0" presId="urn:microsoft.com/office/officeart/2005/8/layout/radial4"/>
    <dgm:cxn modelId="{FB4DAFCD-A696-4F73-B72A-BD4AEFC73C07}" type="presOf" srcId="{85E569AA-E7BA-4EDB-A51C-5091E29473D2}" destId="{996C144A-4478-4530-9F96-2B5EA8F250B2}" srcOrd="0" destOrd="0" presId="urn:microsoft.com/office/officeart/2005/8/layout/radial4"/>
    <dgm:cxn modelId="{A93FF3CD-12D5-42C1-8AF5-07683E2E26B9}" type="presOf" srcId="{174BA28E-F3D3-4354-BC42-010A91670CD0}" destId="{3F271994-06E5-4546-BA06-84170411EFBE}" srcOrd="0" destOrd="0" presId="urn:microsoft.com/office/officeart/2005/8/layout/radial4"/>
    <dgm:cxn modelId="{4362AFD3-3811-42B6-8688-55A4FB25B041}" srcId="{12540320-4227-427D-BF5D-39725F3AD00B}" destId="{78DB5BE2-399D-4029-8679-B7DD6C090DFF}" srcOrd="0" destOrd="0" parTransId="{74582741-C2CA-4A8A-92CD-68213F79DF29}" sibTransId="{A43BB34F-1CBE-4294-9FF0-1B97FC994D3E}"/>
    <dgm:cxn modelId="{0297B4F6-C028-4934-A8D7-267158C28F8F}" srcId="{78DB5BE2-399D-4029-8679-B7DD6C090DFF}" destId="{7BC708D7-840A-4B20-B027-8BA87CA8CDDA}" srcOrd="0" destOrd="0" parTransId="{174BA28E-F3D3-4354-BC42-010A91670CD0}" sibTransId="{71666E9A-9FEA-467B-9C97-C5161FC7C7CC}"/>
    <dgm:cxn modelId="{7E6BE4FD-B15E-4CFD-84FB-7FDA2BB592A5}" type="presOf" srcId="{78DB5BE2-399D-4029-8679-B7DD6C090DFF}" destId="{FF15B344-33FA-468F-B12D-19456FE7E22D}" srcOrd="0" destOrd="0" presId="urn:microsoft.com/office/officeart/2005/8/layout/radial4"/>
    <dgm:cxn modelId="{553D4011-ADBD-4486-A737-D39C5F2040F4}" type="presParOf" srcId="{82F018AA-AE14-41B8-B0DB-85924A707A7A}" destId="{FF15B344-33FA-468F-B12D-19456FE7E22D}" srcOrd="0" destOrd="0" presId="urn:microsoft.com/office/officeart/2005/8/layout/radial4"/>
    <dgm:cxn modelId="{FFCFBEBE-AC01-4EAE-9EEF-F11742DF32AA}" type="presParOf" srcId="{82F018AA-AE14-41B8-B0DB-85924A707A7A}" destId="{3F271994-06E5-4546-BA06-84170411EFBE}" srcOrd="1" destOrd="0" presId="urn:microsoft.com/office/officeart/2005/8/layout/radial4"/>
    <dgm:cxn modelId="{250BDBAC-BE23-4981-9CC3-2BBDCBAFB7E0}" type="presParOf" srcId="{82F018AA-AE14-41B8-B0DB-85924A707A7A}" destId="{585CE111-51BF-4195-B5B5-CA60B5611995}" srcOrd="2" destOrd="0" presId="urn:microsoft.com/office/officeart/2005/8/layout/radial4"/>
    <dgm:cxn modelId="{826325DA-A6EF-44A4-B829-1E4792DC58CD}" type="presParOf" srcId="{82F018AA-AE14-41B8-B0DB-85924A707A7A}" destId="{1BD02DF8-9ECD-438A-9085-CB7F4F92A2EF}" srcOrd="3" destOrd="0" presId="urn:microsoft.com/office/officeart/2005/8/layout/radial4"/>
    <dgm:cxn modelId="{2A8BBFD7-2671-47DD-925F-279B2307E54D}" type="presParOf" srcId="{82F018AA-AE14-41B8-B0DB-85924A707A7A}" destId="{5BC67959-2964-4BDF-8DEB-C8489FB4DC10}" srcOrd="4" destOrd="0" presId="urn:microsoft.com/office/officeart/2005/8/layout/radial4"/>
    <dgm:cxn modelId="{FEE1D8F6-6574-4727-A6B2-C9065522E075}" type="presParOf" srcId="{82F018AA-AE14-41B8-B0DB-85924A707A7A}" destId="{CD2F9746-85DE-43DE-BBA6-3B002238FD11}" srcOrd="5" destOrd="0" presId="urn:microsoft.com/office/officeart/2005/8/layout/radial4"/>
    <dgm:cxn modelId="{2B87C770-C150-4548-BAC8-06607055E253}" type="presParOf" srcId="{82F018AA-AE14-41B8-B0DB-85924A707A7A}" destId="{3BF14439-9C9F-4CE2-8550-6E0BA829BD0A}" srcOrd="6" destOrd="0" presId="urn:microsoft.com/office/officeart/2005/8/layout/radial4"/>
    <dgm:cxn modelId="{D98D3C6F-D957-4161-8EAB-A88E63A7D6E3}" type="presParOf" srcId="{82F018AA-AE14-41B8-B0DB-85924A707A7A}" destId="{BB7FC18F-A18F-4D4B-9EA6-31EFBF299086}" srcOrd="7" destOrd="0" presId="urn:microsoft.com/office/officeart/2005/8/layout/radial4"/>
    <dgm:cxn modelId="{F6EA4545-2ADC-4621-8C43-DB7C4E05D5EE}" type="presParOf" srcId="{82F018AA-AE14-41B8-B0DB-85924A707A7A}" destId="{996C144A-4478-4530-9F96-2B5EA8F250B2}"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6AD97BE-C5AE-43DB-9990-4C5246BC3492}" type="doc">
      <dgm:prSet loTypeId="urn:microsoft.com/office/officeart/2005/8/layout/chevron1" loCatId="process" qsTypeId="urn:microsoft.com/office/officeart/2005/8/quickstyle/simple1" qsCatId="simple" csTypeId="urn:microsoft.com/office/officeart/2005/8/colors/accent0_3" csCatId="mainScheme" phldr="1"/>
      <dgm:spPr/>
    </dgm:pt>
    <dgm:pt modelId="{59E88AE7-EAF4-4134-ABD3-E8131E4DEB39}">
      <dgm:prSet phldrT="[Text]" custT="1"/>
      <dgm:spPr>
        <a:solidFill>
          <a:schemeClr val="bg2"/>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SCREEN</a:t>
          </a:r>
        </a:p>
      </dgm:t>
    </dgm:pt>
    <dgm:pt modelId="{FB757310-CB7B-4912-972A-C8E1A2A29818}" type="parTrans" cxnId="{5C026984-F344-4D7E-A352-8544DD3058CB}">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453CBE26-5544-47BA-AD65-E80310C5D429}" type="sibTrans" cxnId="{5C026984-F344-4D7E-A352-8544DD3058CB}">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21B94DC2-30DB-48D7-84A2-26BFD33B7726}">
      <dgm:prSet phldrT="[Text]" custT="1"/>
      <dgm:spPr>
        <a:solidFill>
          <a:srgbClr val="076C6A"/>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MANAGE</a:t>
          </a:r>
        </a:p>
      </dgm:t>
    </dgm:pt>
    <dgm:pt modelId="{88656A2A-4265-4A3F-8A01-EDFDB5956C3B}" type="parTrans" cxnId="{2EF22C7B-7F2C-49F7-9E02-3156A3AEC515}">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922BD819-F2A4-4637-9216-0B75CF9B92B2}" type="sibTrans" cxnId="{2EF22C7B-7F2C-49F7-9E02-3156A3AEC515}">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5DC78F82-DCB8-4758-AB72-63F1CEF05AD1}">
      <dgm:prSet phldrT="[Text]" custT="1"/>
      <dgm:spPr>
        <a:solidFill>
          <a:schemeClr val="bg2"/>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MEASURE</a:t>
          </a:r>
        </a:p>
      </dgm:t>
    </dgm:pt>
    <dgm:pt modelId="{8988B61F-E472-476E-8019-2F7DB40A02B3}" type="parTrans" cxnId="{BD01EEFB-656A-4BF0-B0FD-3BD76C1CB6D1}">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624A6CDB-17E3-4D90-884D-C4D6A43B18A5}" type="sibTrans" cxnId="{BD01EEFB-656A-4BF0-B0FD-3BD76C1CB6D1}">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45B8EDA7-8A90-4A13-918F-46650EBF2F15}">
      <dgm:prSet phldrT="[Text]" custT="1"/>
      <dgm:spPr>
        <a:solidFill>
          <a:schemeClr val="bg2"/>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NAVIGATE</a:t>
          </a:r>
        </a:p>
      </dgm:t>
    </dgm:pt>
    <dgm:pt modelId="{71F5E24A-CBD4-4B80-8DC9-B767CB457ECF}" type="parTrans" cxnId="{1E45DB74-1B92-45C7-B01D-9E2B598DD8EA}">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1033FA2B-2B2F-4DEB-A26B-772C73F3DDD2}" type="sibTrans" cxnId="{1E45DB74-1B92-45C7-B01D-9E2B598DD8EA}">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281D6981-C8D3-49EB-BFC7-E098CED749D2}">
      <dgm:prSet phldrT="[Text]" custT="1"/>
      <dgm:spPr>
        <a:solidFill>
          <a:schemeClr val="bg2"/>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DIAGNOSE</a:t>
          </a:r>
        </a:p>
      </dgm:t>
    </dgm:pt>
    <dgm:pt modelId="{5FFAEDF1-95A8-4EF0-91AA-A4114ED4206D}" type="parTrans" cxnId="{C2E7CC1A-24E3-4BE4-9C69-9CDD20C15158}">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CCFC0874-1F5B-4D21-83AA-45799004348D}" type="sibTrans" cxnId="{C2E7CC1A-24E3-4BE4-9C69-9CDD20C15158}">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B99334C9-5FF7-4E6B-A73E-84133FA01DB6}" type="pres">
      <dgm:prSet presAssocID="{56AD97BE-C5AE-43DB-9990-4C5246BC3492}" presName="Name0" presStyleCnt="0">
        <dgm:presLayoutVars>
          <dgm:dir/>
          <dgm:animLvl val="lvl"/>
          <dgm:resizeHandles val="exact"/>
        </dgm:presLayoutVars>
      </dgm:prSet>
      <dgm:spPr/>
    </dgm:pt>
    <dgm:pt modelId="{CEA318E8-FF5C-4D1F-8A75-4D75A2486AAE}" type="pres">
      <dgm:prSet presAssocID="{59E88AE7-EAF4-4134-ABD3-E8131E4DEB39}" presName="parTxOnly" presStyleLbl="node1" presStyleIdx="0" presStyleCnt="5">
        <dgm:presLayoutVars>
          <dgm:chMax val="0"/>
          <dgm:chPref val="0"/>
          <dgm:bulletEnabled val="1"/>
        </dgm:presLayoutVars>
      </dgm:prSet>
      <dgm:spPr/>
    </dgm:pt>
    <dgm:pt modelId="{334F5432-DCE6-42AB-A1DC-A4E4A18BA6EB}" type="pres">
      <dgm:prSet presAssocID="{453CBE26-5544-47BA-AD65-E80310C5D429}" presName="parTxOnlySpace" presStyleCnt="0"/>
      <dgm:spPr/>
    </dgm:pt>
    <dgm:pt modelId="{ECD1BC27-56EF-412E-BC21-BD6145A4D7E9}" type="pres">
      <dgm:prSet presAssocID="{45B8EDA7-8A90-4A13-918F-46650EBF2F15}" presName="parTxOnly" presStyleLbl="node1" presStyleIdx="1" presStyleCnt="5">
        <dgm:presLayoutVars>
          <dgm:chMax val="0"/>
          <dgm:chPref val="0"/>
          <dgm:bulletEnabled val="1"/>
        </dgm:presLayoutVars>
      </dgm:prSet>
      <dgm:spPr/>
    </dgm:pt>
    <dgm:pt modelId="{91300FBE-1EC5-45FD-8192-319B99BC6623}" type="pres">
      <dgm:prSet presAssocID="{1033FA2B-2B2F-4DEB-A26B-772C73F3DDD2}" presName="parTxOnlySpace" presStyleCnt="0"/>
      <dgm:spPr/>
    </dgm:pt>
    <dgm:pt modelId="{A9C743AD-866A-425E-866B-6BF32E27572F}" type="pres">
      <dgm:prSet presAssocID="{281D6981-C8D3-49EB-BFC7-E098CED749D2}" presName="parTxOnly" presStyleLbl="node1" presStyleIdx="2" presStyleCnt="5">
        <dgm:presLayoutVars>
          <dgm:chMax val="0"/>
          <dgm:chPref val="0"/>
          <dgm:bulletEnabled val="1"/>
        </dgm:presLayoutVars>
      </dgm:prSet>
      <dgm:spPr/>
    </dgm:pt>
    <dgm:pt modelId="{AD9887A8-DC0C-454C-A396-8CDBD3FC9FD1}" type="pres">
      <dgm:prSet presAssocID="{CCFC0874-1F5B-4D21-83AA-45799004348D}" presName="parTxOnlySpace" presStyleCnt="0"/>
      <dgm:spPr/>
    </dgm:pt>
    <dgm:pt modelId="{29EE189B-5747-4238-A2C0-5ADDBD2FCE0E}" type="pres">
      <dgm:prSet presAssocID="{21B94DC2-30DB-48D7-84A2-26BFD33B7726}" presName="parTxOnly" presStyleLbl="node1" presStyleIdx="3" presStyleCnt="5">
        <dgm:presLayoutVars>
          <dgm:chMax val="0"/>
          <dgm:chPref val="0"/>
          <dgm:bulletEnabled val="1"/>
        </dgm:presLayoutVars>
      </dgm:prSet>
      <dgm:spPr/>
    </dgm:pt>
    <dgm:pt modelId="{A692F851-C5BE-45AF-A6DA-C7C852B996ED}" type="pres">
      <dgm:prSet presAssocID="{922BD819-F2A4-4637-9216-0B75CF9B92B2}" presName="parTxOnlySpace" presStyleCnt="0"/>
      <dgm:spPr/>
    </dgm:pt>
    <dgm:pt modelId="{3A6A0118-F919-4230-A903-3D56DE477903}" type="pres">
      <dgm:prSet presAssocID="{5DC78F82-DCB8-4758-AB72-63F1CEF05AD1}" presName="parTxOnly" presStyleLbl="node1" presStyleIdx="4" presStyleCnt="5">
        <dgm:presLayoutVars>
          <dgm:chMax val="0"/>
          <dgm:chPref val="0"/>
          <dgm:bulletEnabled val="1"/>
        </dgm:presLayoutVars>
      </dgm:prSet>
      <dgm:spPr/>
    </dgm:pt>
  </dgm:ptLst>
  <dgm:cxnLst>
    <dgm:cxn modelId="{C2E7CC1A-24E3-4BE4-9C69-9CDD20C15158}" srcId="{56AD97BE-C5AE-43DB-9990-4C5246BC3492}" destId="{281D6981-C8D3-49EB-BFC7-E098CED749D2}" srcOrd="2" destOrd="0" parTransId="{5FFAEDF1-95A8-4EF0-91AA-A4114ED4206D}" sibTransId="{CCFC0874-1F5B-4D21-83AA-45799004348D}"/>
    <dgm:cxn modelId="{71071F51-6BCE-4D1F-86AF-6DB56832B126}" type="presOf" srcId="{59E88AE7-EAF4-4134-ABD3-E8131E4DEB39}" destId="{CEA318E8-FF5C-4D1F-8A75-4D75A2486AAE}" srcOrd="0" destOrd="0" presId="urn:microsoft.com/office/officeart/2005/8/layout/chevron1"/>
    <dgm:cxn modelId="{CE492751-0291-46DA-8515-352CC6834CEF}" type="presOf" srcId="{56AD97BE-C5AE-43DB-9990-4C5246BC3492}" destId="{B99334C9-5FF7-4E6B-A73E-84133FA01DB6}" srcOrd="0" destOrd="0" presId="urn:microsoft.com/office/officeart/2005/8/layout/chevron1"/>
    <dgm:cxn modelId="{1E45DB74-1B92-45C7-B01D-9E2B598DD8EA}" srcId="{56AD97BE-C5AE-43DB-9990-4C5246BC3492}" destId="{45B8EDA7-8A90-4A13-918F-46650EBF2F15}" srcOrd="1" destOrd="0" parTransId="{71F5E24A-CBD4-4B80-8DC9-B767CB457ECF}" sibTransId="{1033FA2B-2B2F-4DEB-A26B-772C73F3DDD2}"/>
    <dgm:cxn modelId="{2EF22C7B-7F2C-49F7-9E02-3156A3AEC515}" srcId="{56AD97BE-C5AE-43DB-9990-4C5246BC3492}" destId="{21B94DC2-30DB-48D7-84A2-26BFD33B7726}" srcOrd="3" destOrd="0" parTransId="{88656A2A-4265-4A3F-8A01-EDFDB5956C3B}" sibTransId="{922BD819-F2A4-4637-9216-0B75CF9B92B2}"/>
    <dgm:cxn modelId="{5C026984-F344-4D7E-A352-8544DD3058CB}" srcId="{56AD97BE-C5AE-43DB-9990-4C5246BC3492}" destId="{59E88AE7-EAF4-4134-ABD3-E8131E4DEB39}" srcOrd="0" destOrd="0" parTransId="{FB757310-CB7B-4912-972A-C8E1A2A29818}" sibTransId="{453CBE26-5544-47BA-AD65-E80310C5D429}"/>
    <dgm:cxn modelId="{5C955590-02E0-453C-A581-EEC62890649B}" type="presOf" srcId="{5DC78F82-DCB8-4758-AB72-63F1CEF05AD1}" destId="{3A6A0118-F919-4230-A903-3D56DE477903}" srcOrd="0" destOrd="0" presId="urn:microsoft.com/office/officeart/2005/8/layout/chevron1"/>
    <dgm:cxn modelId="{67064195-3B68-4401-B7CC-8ACC622419C2}" type="presOf" srcId="{21B94DC2-30DB-48D7-84A2-26BFD33B7726}" destId="{29EE189B-5747-4238-A2C0-5ADDBD2FCE0E}" srcOrd="0" destOrd="0" presId="urn:microsoft.com/office/officeart/2005/8/layout/chevron1"/>
    <dgm:cxn modelId="{5CF7A7CD-FBD9-43F4-918B-8F2E0890F419}" type="presOf" srcId="{281D6981-C8D3-49EB-BFC7-E098CED749D2}" destId="{A9C743AD-866A-425E-866B-6BF32E27572F}" srcOrd="0" destOrd="0" presId="urn:microsoft.com/office/officeart/2005/8/layout/chevron1"/>
    <dgm:cxn modelId="{D86CFDF2-0049-47DE-AD46-4BDC0F5D610A}" type="presOf" srcId="{45B8EDA7-8A90-4A13-918F-46650EBF2F15}" destId="{ECD1BC27-56EF-412E-BC21-BD6145A4D7E9}" srcOrd="0" destOrd="0" presId="urn:microsoft.com/office/officeart/2005/8/layout/chevron1"/>
    <dgm:cxn modelId="{BD01EEFB-656A-4BF0-B0FD-3BD76C1CB6D1}" srcId="{56AD97BE-C5AE-43DB-9990-4C5246BC3492}" destId="{5DC78F82-DCB8-4758-AB72-63F1CEF05AD1}" srcOrd="4" destOrd="0" parTransId="{8988B61F-E472-476E-8019-2F7DB40A02B3}" sibTransId="{624A6CDB-17E3-4D90-884D-C4D6A43B18A5}"/>
    <dgm:cxn modelId="{2EB99DE5-D2E0-4796-90D0-5F0E4B378804}" type="presParOf" srcId="{B99334C9-5FF7-4E6B-A73E-84133FA01DB6}" destId="{CEA318E8-FF5C-4D1F-8A75-4D75A2486AAE}" srcOrd="0" destOrd="0" presId="urn:microsoft.com/office/officeart/2005/8/layout/chevron1"/>
    <dgm:cxn modelId="{E8FE83B9-59DB-4A3D-B37C-68D543820C98}" type="presParOf" srcId="{B99334C9-5FF7-4E6B-A73E-84133FA01DB6}" destId="{334F5432-DCE6-42AB-A1DC-A4E4A18BA6EB}" srcOrd="1" destOrd="0" presId="urn:microsoft.com/office/officeart/2005/8/layout/chevron1"/>
    <dgm:cxn modelId="{18830685-53F0-48BF-AD74-BDDDDA98ECDF}" type="presParOf" srcId="{B99334C9-5FF7-4E6B-A73E-84133FA01DB6}" destId="{ECD1BC27-56EF-412E-BC21-BD6145A4D7E9}" srcOrd="2" destOrd="0" presId="urn:microsoft.com/office/officeart/2005/8/layout/chevron1"/>
    <dgm:cxn modelId="{EAE7A679-4132-4D19-BF1C-50CC6C56B511}" type="presParOf" srcId="{B99334C9-5FF7-4E6B-A73E-84133FA01DB6}" destId="{91300FBE-1EC5-45FD-8192-319B99BC6623}" srcOrd="3" destOrd="0" presId="urn:microsoft.com/office/officeart/2005/8/layout/chevron1"/>
    <dgm:cxn modelId="{3EEF18B0-F0DA-4505-9969-2335361B48F4}" type="presParOf" srcId="{B99334C9-5FF7-4E6B-A73E-84133FA01DB6}" destId="{A9C743AD-866A-425E-866B-6BF32E27572F}" srcOrd="4" destOrd="0" presId="urn:microsoft.com/office/officeart/2005/8/layout/chevron1"/>
    <dgm:cxn modelId="{8FF10647-4468-46F7-8EE0-4C7DDEDDEE6F}" type="presParOf" srcId="{B99334C9-5FF7-4E6B-A73E-84133FA01DB6}" destId="{AD9887A8-DC0C-454C-A396-8CDBD3FC9FD1}" srcOrd="5" destOrd="0" presId="urn:microsoft.com/office/officeart/2005/8/layout/chevron1"/>
    <dgm:cxn modelId="{2D3A5D6E-F832-4C8E-A916-5578C814E917}" type="presParOf" srcId="{B99334C9-5FF7-4E6B-A73E-84133FA01DB6}" destId="{29EE189B-5747-4238-A2C0-5ADDBD2FCE0E}" srcOrd="6" destOrd="0" presId="urn:microsoft.com/office/officeart/2005/8/layout/chevron1"/>
    <dgm:cxn modelId="{BDC498F3-8DF7-463E-9389-A717DBBE1BAB}" type="presParOf" srcId="{B99334C9-5FF7-4E6B-A73E-84133FA01DB6}" destId="{A692F851-C5BE-45AF-A6DA-C7C852B996ED}" srcOrd="7" destOrd="0" presId="urn:microsoft.com/office/officeart/2005/8/layout/chevron1"/>
    <dgm:cxn modelId="{1FD5EEA1-BEE4-48F4-9FDD-6F2BCF578DA5}" type="presParOf" srcId="{B99334C9-5FF7-4E6B-A73E-84133FA01DB6}" destId="{3A6A0118-F919-4230-A903-3D56DE477903}"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6AD97BE-C5AE-43DB-9990-4C5246BC3492}" type="doc">
      <dgm:prSet loTypeId="urn:microsoft.com/office/officeart/2005/8/layout/chevron1" loCatId="process" qsTypeId="urn:microsoft.com/office/officeart/2005/8/quickstyle/simple1" qsCatId="simple" csTypeId="urn:microsoft.com/office/officeart/2005/8/colors/accent0_3" csCatId="mainScheme" phldr="1"/>
      <dgm:spPr/>
    </dgm:pt>
    <dgm:pt modelId="{59E88AE7-EAF4-4134-ABD3-E8131E4DEB39}">
      <dgm:prSet phldrT="[Text]" custT="1"/>
      <dgm:spPr>
        <a:solidFill>
          <a:schemeClr val="bg2"/>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SCREEN</a:t>
          </a:r>
        </a:p>
      </dgm:t>
    </dgm:pt>
    <dgm:pt modelId="{FB757310-CB7B-4912-972A-C8E1A2A29818}" type="parTrans" cxnId="{5C026984-F344-4D7E-A352-8544DD3058CB}">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453CBE26-5544-47BA-AD65-E80310C5D429}" type="sibTrans" cxnId="{5C026984-F344-4D7E-A352-8544DD3058CB}">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21B94DC2-30DB-48D7-84A2-26BFD33B7726}">
      <dgm:prSet phldrT="[Text]" custT="1"/>
      <dgm:spPr>
        <a:solidFill>
          <a:srgbClr val="076C6A"/>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MANAGE</a:t>
          </a:r>
        </a:p>
      </dgm:t>
    </dgm:pt>
    <dgm:pt modelId="{88656A2A-4265-4A3F-8A01-EDFDB5956C3B}" type="parTrans" cxnId="{2EF22C7B-7F2C-49F7-9E02-3156A3AEC515}">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922BD819-F2A4-4637-9216-0B75CF9B92B2}" type="sibTrans" cxnId="{2EF22C7B-7F2C-49F7-9E02-3156A3AEC515}">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5DC78F82-DCB8-4758-AB72-63F1CEF05AD1}">
      <dgm:prSet phldrT="[Text]" custT="1"/>
      <dgm:spPr>
        <a:solidFill>
          <a:schemeClr val="bg2"/>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MEASURE</a:t>
          </a:r>
        </a:p>
      </dgm:t>
    </dgm:pt>
    <dgm:pt modelId="{8988B61F-E472-476E-8019-2F7DB40A02B3}" type="parTrans" cxnId="{BD01EEFB-656A-4BF0-B0FD-3BD76C1CB6D1}">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624A6CDB-17E3-4D90-884D-C4D6A43B18A5}" type="sibTrans" cxnId="{BD01EEFB-656A-4BF0-B0FD-3BD76C1CB6D1}">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45B8EDA7-8A90-4A13-918F-46650EBF2F15}">
      <dgm:prSet phldrT="[Text]" custT="1"/>
      <dgm:spPr>
        <a:solidFill>
          <a:schemeClr val="bg2"/>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NAVIGATE</a:t>
          </a:r>
        </a:p>
      </dgm:t>
    </dgm:pt>
    <dgm:pt modelId="{71F5E24A-CBD4-4B80-8DC9-B767CB457ECF}" type="parTrans" cxnId="{1E45DB74-1B92-45C7-B01D-9E2B598DD8EA}">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1033FA2B-2B2F-4DEB-A26B-772C73F3DDD2}" type="sibTrans" cxnId="{1E45DB74-1B92-45C7-B01D-9E2B598DD8EA}">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281D6981-C8D3-49EB-BFC7-E098CED749D2}">
      <dgm:prSet phldrT="[Text]" custT="1"/>
      <dgm:spPr>
        <a:solidFill>
          <a:schemeClr val="bg2"/>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DIAGNOSE</a:t>
          </a:r>
        </a:p>
      </dgm:t>
    </dgm:pt>
    <dgm:pt modelId="{5FFAEDF1-95A8-4EF0-91AA-A4114ED4206D}" type="parTrans" cxnId="{C2E7CC1A-24E3-4BE4-9C69-9CDD20C15158}">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CCFC0874-1F5B-4D21-83AA-45799004348D}" type="sibTrans" cxnId="{C2E7CC1A-24E3-4BE4-9C69-9CDD20C15158}">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B99334C9-5FF7-4E6B-A73E-84133FA01DB6}" type="pres">
      <dgm:prSet presAssocID="{56AD97BE-C5AE-43DB-9990-4C5246BC3492}" presName="Name0" presStyleCnt="0">
        <dgm:presLayoutVars>
          <dgm:dir/>
          <dgm:animLvl val="lvl"/>
          <dgm:resizeHandles val="exact"/>
        </dgm:presLayoutVars>
      </dgm:prSet>
      <dgm:spPr/>
    </dgm:pt>
    <dgm:pt modelId="{CEA318E8-FF5C-4D1F-8A75-4D75A2486AAE}" type="pres">
      <dgm:prSet presAssocID="{59E88AE7-EAF4-4134-ABD3-E8131E4DEB39}" presName="parTxOnly" presStyleLbl="node1" presStyleIdx="0" presStyleCnt="5">
        <dgm:presLayoutVars>
          <dgm:chMax val="0"/>
          <dgm:chPref val="0"/>
          <dgm:bulletEnabled val="1"/>
        </dgm:presLayoutVars>
      </dgm:prSet>
      <dgm:spPr/>
    </dgm:pt>
    <dgm:pt modelId="{334F5432-DCE6-42AB-A1DC-A4E4A18BA6EB}" type="pres">
      <dgm:prSet presAssocID="{453CBE26-5544-47BA-AD65-E80310C5D429}" presName="parTxOnlySpace" presStyleCnt="0"/>
      <dgm:spPr/>
    </dgm:pt>
    <dgm:pt modelId="{ECD1BC27-56EF-412E-BC21-BD6145A4D7E9}" type="pres">
      <dgm:prSet presAssocID="{45B8EDA7-8A90-4A13-918F-46650EBF2F15}" presName="parTxOnly" presStyleLbl="node1" presStyleIdx="1" presStyleCnt="5">
        <dgm:presLayoutVars>
          <dgm:chMax val="0"/>
          <dgm:chPref val="0"/>
          <dgm:bulletEnabled val="1"/>
        </dgm:presLayoutVars>
      </dgm:prSet>
      <dgm:spPr/>
    </dgm:pt>
    <dgm:pt modelId="{91300FBE-1EC5-45FD-8192-319B99BC6623}" type="pres">
      <dgm:prSet presAssocID="{1033FA2B-2B2F-4DEB-A26B-772C73F3DDD2}" presName="parTxOnlySpace" presStyleCnt="0"/>
      <dgm:spPr/>
    </dgm:pt>
    <dgm:pt modelId="{A9C743AD-866A-425E-866B-6BF32E27572F}" type="pres">
      <dgm:prSet presAssocID="{281D6981-C8D3-49EB-BFC7-E098CED749D2}" presName="parTxOnly" presStyleLbl="node1" presStyleIdx="2" presStyleCnt="5">
        <dgm:presLayoutVars>
          <dgm:chMax val="0"/>
          <dgm:chPref val="0"/>
          <dgm:bulletEnabled val="1"/>
        </dgm:presLayoutVars>
      </dgm:prSet>
      <dgm:spPr/>
    </dgm:pt>
    <dgm:pt modelId="{AD9887A8-DC0C-454C-A396-8CDBD3FC9FD1}" type="pres">
      <dgm:prSet presAssocID="{CCFC0874-1F5B-4D21-83AA-45799004348D}" presName="parTxOnlySpace" presStyleCnt="0"/>
      <dgm:spPr/>
    </dgm:pt>
    <dgm:pt modelId="{29EE189B-5747-4238-A2C0-5ADDBD2FCE0E}" type="pres">
      <dgm:prSet presAssocID="{21B94DC2-30DB-48D7-84A2-26BFD33B7726}" presName="parTxOnly" presStyleLbl="node1" presStyleIdx="3" presStyleCnt="5">
        <dgm:presLayoutVars>
          <dgm:chMax val="0"/>
          <dgm:chPref val="0"/>
          <dgm:bulletEnabled val="1"/>
        </dgm:presLayoutVars>
      </dgm:prSet>
      <dgm:spPr/>
    </dgm:pt>
    <dgm:pt modelId="{A692F851-C5BE-45AF-A6DA-C7C852B996ED}" type="pres">
      <dgm:prSet presAssocID="{922BD819-F2A4-4637-9216-0B75CF9B92B2}" presName="parTxOnlySpace" presStyleCnt="0"/>
      <dgm:spPr/>
    </dgm:pt>
    <dgm:pt modelId="{3A6A0118-F919-4230-A903-3D56DE477903}" type="pres">
      <dgm:prSet presAssocID="{5DC78F82-DCB8-4758-AB72-63F1CEF05AD1}" presName="parTxOnly" presStyleLbl="node1" presStyleIdx="4" presStyleCnt="5">
        <dgm:presLayoutVars>
          <dgm:chMax val="0"/>
          <dgm:chPref val="0"/>
          <dgm:bulletEnabled val="1"/>
        </dgm:presLayoutVars>
      </dgm:prSet>
      <dgm:spPr/>
    </dgm:pt>
  </dgm:ptLst>
  <dgm:cxnLst>
    <dgm:cxn modelId="{C2E7CC1A-24E3-4BE4-9C69-9CDD20C15158}" srcId="{56AD97BE-C5AE-43DB-9990-4C5246BC3492}" destId="{281D6981-C8D3-49EB-BFC7-E098CED749D2}" srcOrd="2" destOrd="0" parTransId="{5FFAEDF1-95A8-4EF0-91AA-A4114ED4206D}" sibTransId="{CCFC0874-1F5B-4D21-83AA-45799004348D}"/>
    <dgm:cxn modelId="{71071F51-6BCE-4D1F-86AF-6DB56832B126}" type="presOf" srcId="{59E88AE7-EAF4-4134-ABD3-E8131E4DEB39}" destId="{CEA318E8-FF5C-4D1F-8A75-4D75A2486AAE}" srcOrd="0" destOrd="0" presId="urn:microsoft.com/office/officeart/2005/8/layout/chevron1"/>
    <dgm:cxn modelId="{CE492751-0291-46DA-8515-352CC6834CEF}" type="presOf" srcId="{56AD97BE-C5AE-43DB-9990-4C5246BC3492}" destId="{B99334C9-5FF7-4E6B-A73E-84133FA01DB6}" srcOrd="0" destOrd="0" presId="urn:microsoft.com/office/officeart/2005/8/layout/chevron1"/>
    <dgm:cxn modelId="{1E45DB74-1B92-45C7-B01D-9E2B598DD8EA}" srcId="{56AD97BE-C5AE-43DB-9990-4C5246BC3492}" destId="{45B8EDA7-8A90-4A13-918F-46650EBF2F15}" srcOrd="1" destOrd="0" parTransId="{71F5E24A-CBD4-4B80-8DC9-B767CB457ECF}" sibTransId="{1033FA2B-2B2F-4DEB-A26B-772C73F3DDD2}"/>
    <dgm:cxn modelId="{2EF22C7B-7F2C-49F7-9E02-3156A3AEC515}" srcId="{56AD97BE-C5AE-43DB-9990-4C5246BC3492}" destId="{21B94DC2-30DB-48D7-84A2-26BFD33B7726}" srcOrd="3" destOrd="0" parTransId="{88656A2A-4265-4A3F-8A01-EDFDB5956C3B}" sibTransId="{922BD819-F2A4-4637-9216-0B75CF9B92B2}"/>
    <dgm:cxn modelId="{5C026984-F344-4D7E-A352-8544DD3058CB}" srcId="{56AD97BE-C5AE-43DB-9990-4C5246BC3492}" destId="{59E88AE7-EAF4-4134-ABD3-E8131E4DEB39}" srcOrd="0" destOrd="0" parTransId="{FB757310-CB7B-4912-972A-C8E1A2A29818}" sibTransId="{453CBE26-5544-47BA-AD65-E80310C5D429}"/>
    <dgm:cxn modelId="{5C955590-02E0-453C-A581-EEC62890649B}" type="presOf" srcId="{5DC78F82-DCB8-4758-AB72-63F1CEF05AD1}" destId="{3A6A0118-F919-4230-A903-3D56DE477903}" srcOrd="0" destOrd="0" presId="urn:microsoft.com/office/officeart/2005/8/layout/chevron1"/>
    <dgm:cxn modelId="{67064195-3B68-4401-B7CC-8ACC622419C2}" type="presOf" srcId="{21B94DC2-30DB-48D7-84A2-26BFD33B7726}" destId="{29EE189B-5747-4238-A2C0-5ADDBD2FCE0E}" srcOrd="0" destOrd="0" presId="urn:microsoft.com/office/officeart/2005/8/layout/chevron1"/>
    <dgm:cxn modelId="{5CF7A7CD-FBD9-43F4-918B-8F2E0890F419}" type="presOf" srcId="{281D6981-C8D3-49EB-BFC7-E098CED749D2}" destId="{A9C743AD-866A-425E-866B-6BF32E27572F}" srcOrd="0" destOrd="0" presId="urn:microsoft.com/office/officeart/2005/8/layout/chevron1"/>
    <dgm:cxn modelId="{D86CFDF2-0049-47DE-AD46-4BDC0F5D610A}" type="presOf" srcId="{45B8EDA7-8A90-4A13-918F-46650EBF2F15}" destId="{ECD1BC27-56EF-412E-BC21-BD6145A4D7E9}" srcOrd="0" destOrd="0" presId="urn:microsoft.com/office/officeart/2005/8/layout/chevron1"/>
    <dgm:cxn modelId="{BD01EEFB-656A-4BF0-B0FD-3BD76C1CB6D1}" srcId="{56AD97BE-C5AE-43DB-9990-4C5246BC3492}" destId="{5DC78F82-DCB8-4758-AB72-63F1CEF05AD1}" srcOrd="4" destOrd="0" parTransId="{8988B61F-E472-476E-8019-2F7DB40A02B3}" sibTransId="{624A6CDB-17E3-4D90-884D-C4D6A43B18A5}"/>
    <dgm:cxn modelId="{2EB99DE5-D2E0-4796-90D0-5F0E4B378804}" type="presParOf" srcId="{B99334C9-5FF7-4E6B-A73E-84133FA01DB6}" destId="{CEA318E8-FF5C-4D1F-8A75-4D75A2486AAE}" srcOrd="0" destOrd="0" presId="urn:microsoft.com/office/officeart/2005/8/layout/chevron1"/>
    <dgm:cxn modelId="{E8FE83B9-59DB-4A3D-B37C-68D543820C98}" type="presParOf" srcId="{B99334C9-5FF7-4E6B-A73E-84133FA01DB6}" destId="{334F5432-DCE6-42AB-A1DC-A4E4A18BA6EB}" srcOrd="1" destOrd="0" presId="urn:microsoft.com/office/officeart/2005/8/layout/chevron1"/>
    <dgm:cxn modelId="{18830685-53F0-48BF-AD74-BDDDDA98ECDF}" type="presParOf" srcId="{B99334C9-5FF7-4E6B-A73E-84133FA01DB6}" destId="{ECD1BC27-56EF-412E-BC21-BD6145A4D7E9}" srcOrd="2" destOrd="0" presId="urn:microsoft.com/office/officeart/2005/8/layout/chevron1"/>
    <dgm:cxn modelId="{EAE7A679-4132-4D19-BF1C-50CC6C56B511}" type="presParOf" srcId="{B99334C9-5FF7-4E6B-A73E-84133FA01DB6}" destId="{91300FBE-1EC5-45FD-8192-319B99BC6623}" srcOrd="3" destOrd="0" presId="urn:microsoft.com/office/officeart/2005/8/layout/chevron1"/>
    <dgm:cxn modelId="{3EEF18B0-F0DA-4505-9969-2335361B48F4}" type="presParOf" srcId="{B99334C9-5FF7-4E6B-A73E-84133FA01DB6}" destId="{A9C743AD-866A-425E-866B-6BF32E27572F}" srcOrd="4" destOrd="0" presId="urn:microsoft.com/office/officeart/2005/8/layout/chevron1"/>
    <dgm:cxn modelId="{8FF10647-4468-46F7-8EE0-4C7DDEDDEE6F}" type="presParOf" srcId="{B99334C9-5FF7-4E6B-A73E-84133FA01DB6}" destId="{AD9887A8-DC0C-454C-A396-8CDBD3FC9FD1}" srcOrd="5" destOrd="0" presId="urn:microsoft.com/office/officeart/2005/8/layout/chevron1"/>
    <dgm:cxn modelId="{2D3A5D6E-F832-4C8E-A916-5578C814E917}" type="presParOf" srcId="{B99334C9-5FF7-4E6B-A73E-84133FA01DB6}" destId="{29EE189B-5747-4238-A2C0-5ADDBD2FCE0E}" srcOrd="6" destOrd="0" presId="urn:microsoft.com/office/officeart/2005/8/layout/chevron1"/>
    <dgm:cxn modelId="{BDC498F3-8DF7-463E-9389-A717DBBE1BAB}" type="presParOf" srcId="{B99334C9-5FF7-4E6B-A73E-84133FA01DB6}" destId="{A692F851-C5BE-45AF-A6DA-C7C852B996ED}" srcOrd="7" destOrd="0" presId="urn:microsoft.com/office/officeart/2005/8/layout/chevron1"/>
    <dgm:cxn modelId="{1FD5EEA1-BEE4-48F4-9FDD-6F2BCF578DA5}" type="presParOf" srcId="{B99334C9-5FF7-4E6B-A73E-84133FA01DB6}" destId="{3A6A0118-F919-4230-A903-3D56DE477903}"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6AD97BE-C5AE-43DB-9990-4C5246BC3492}" type="doc">
      <dgm:prSet loTypeId="urn:microsoft.com/office/officeart/2005/8/layout/chevron1" loCatId="process" qsTypeId="urn:microsoft.com/office/officeart/2005/8/quickstyle/simple1" qsCatId="simple" csTypeId="urn:microsoft.com/office/officeart/2005/8/colors/accent0_3" csCatId="mainScheme" phldr="1"/>
      <dgm:spPr/>
    </dgm:pt>
    <dgm:pt modelId="{59E88AE7-EAF4-4134-ABD3-E8131E4DEB39}">
      <dgm:prSet phldrT="[Text]" custT="1"/>
      <dgm:spPr>
        <a:solidFill>
          <a:schemeClr val="accent4"/>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SCREEN</a:t>
          </a:r>
        </a:p>
      </dgm:t>
    </dgm:pt>
    <dgm:pt modelId="{FB757310-CB7B-4912-972A-C8E1A2A29818}" type="parTrans" cxnId="{5C026984-F344-4D7E-A352-8544DD3058CB}">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453CBE26-5544-47BA-AD65-E80310C5D429}" type="sibTrans" cxnId="{5C026984-F344-4D7E-A352-8544DD3058CB}">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21B94DC2-30DB-48D7-84A2-26BFD33B7726}">
      <dgm:prSet phldrT="[Text]" custT="1"/>
      <dgm:spPr>
        <a:solidFill>
          <a:srgbClr val="076C6A"/>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MANAGE</a:t>
          </a:r>
        </a:p>
      </dgm:t>
    </dgm:pt>
    <dgm:pt modelId="{88656A2A-4265-4A3F-8A01-EDFDB5956C3B}" type="parTrans" cxnId="{2EF22C7B-7F2C-49F7-9E02-3156A3AEC515}">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922BD819-F2A4-4637-9216-0B75CF9B92B2}" type="sibTrans" cxnId="{2EF22C7B-7F2C-49F7-9E02-3156A3AEC515}">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5DC78F82-DCB8-4758-AB72-63F1CEF05AD1}">
      <dgm:prSet phldrT="[Text]" custT="1"/>
      <dgm:spPr>
        <a:solidFill>
          <a:schemeClr val="accent5"/>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MEASURE</a:t>
          </a:r>
        </a:p>
      </dgm:t>
    </dgm:pt>
    <dgm:pt modelId="{8988B61F-E472-476E-8019-2F7DB40A02B3}" type="parTrans" cxnId="{BD01EEFB-656A-4BF0-B0FD-3BD76C1CB6D1}">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624A6CDB-17E3-4D90-884D-C4D6A43B18A5}" type="sibTrans" cxnId="{BD01EEFB-656A-4BF0-B0FD-3BD76C1CB6D1}">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45B8EDA7-8A90-4A13-918F-46650EBF2F15}">
      <dgm:prSet phldrT="[Text]" custT="1"/>
      <dgm:spPr>
        <a:solidFill>
          <a:schemeClr val="accent6"/>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NAVIGATE</a:t>
          </a:r>
        </a:p>
      </dgm:t>
    </dgm:pt>
    <dgm:pt modelId="{71F5E24A-CBD4-4B80-8DC9-B767CB457ECF}" type="parTrans" cxnId="{1E45DB74-1B92-45C7-B01D-9E2B598DD8EA}">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1033FA2B-2B2F-4DEB-A26B-772C73F3DDD2}" type="sibTrans" cxnId="{1E45DB74-1B92-45C7-B01D-9E2B598DD8EA}">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281D6981-C8D3-49EB-BFC7-E098CED749D2}">
      <dgm:prSet phldrT="[Text]" custT="1"/>
      <dgm:spPr>
        <a:solidFill>
          <a:schemeClr val="accent3"/>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DIAGNOSE</a:t>
          </a:r>
        </a:p>
      </dgm:t>
    </dgm:pt>
    <dgm:pt modelId="{5FFAEDF1-95A8-4EF0-91AA-A4114ED4206D}" type="parTrans" cxnId="{C2E7CC1A-24E3-4BE4-9C69-9CDD20C15158}">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CCFC0874-1F5B-4D21-83AA-45799004348D}" type="sibTrans" cxnId="{C2E7CC1A-24E3-4BE4-9C69-9CDD20C15158}">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B99334C9-5FF7-4E6B-A73E-84133FA01DB6}" type="pres">
      <dgm:prSet presAssocID="{56AD97BE-C5AE-43DB-9990-4C5246BC3492}" presName="Name0" presStyleCnt="0">
        <dgm:presLayoutVars>
          <dgm:dir/>
          <dgm:animLvl val="lvl"/>
          <dgm:resizeHandles val="exact"/>
        </dgm:presLayoutVars>
      </dgm:prSet>
      <dgm:spPr/>
    </dgm:pt>
    <dgm:pt modelId="{CEA318E8-FF5C-4D1F-8A75-4D75A2486AAE}" type="pres">
      <dgm:prSet presAssocID="{59E88AE7-EAF4-4134-ABD3-E8131E4DEB39}" presName="parTxOnly" presStyleLbl="node1" presStyleIdx="0" presStyleCnt="5">
        <dgm:presLayoutVars>
          <dgm:chMax val="0"/>
          <dgm:chPref val="0"/>
          <dgm:bulletEnabled val="1"/>
        </dgm:presLayoutVars>
      </dgm:prSet>
      <dgm:spPr/>
    </dgm:pt>
    <dgm:pt modelId="{334F5432-DCE6-42AB-A1DC-A4E4A18BA6EB}" type="pres">
      <dgm:prSet presAssocID="{453CBE26-5544-47BA-AD65-E80310C5D429}" presName="parTxOnlySpace" presStyleCnt="0"/>
      <dgm:spPr/>
    </dgm:pt>
    <dgm:pt modelId="{ECD1BC27-56EF-412E-BC21-BD6145A4D7E9}" type="pres">
      <dgm:prSet presAssocID="{45B8EDA7-8A90-4A13-918F-46650EBF2F15}" presName="parTxOnly" presStyleLbl="node1" presStyleIdx="1" presStyleCnt="5">
        <dgm:presLayoutVars>
          <dgm:chMax val="0"/>
          <dgm:chPref val="0"/>
          <dgm:bulletEnabled val="1"/>
        </dgm:presLayoutVars>
      </dgm:prSet>
      <dgm:spPr/>
    </dgm:pt>
    <dgm:pt modelId="{91300FBE-1EC5-45FD-8192-319B99BC6623}" type="pres">
      <dgm:prSet presAssocID="{1033FA2B-2B2F-4DEB-A26B-772C73F3DDD2}" presName="parTxOnlySpace" presStyleCnt="0"/>
      <dgm:spPr/>
    </dgm:pt>
    <dgm:pt modelId="{A9C743AD-866A-425E-866B-6BF32E27572F}" type="pres">
      <dgm:prSet presAssocID="{281D6981-C8D3-49EB-BFC7-E098CED749D2}" presName="parTxOnly" presStyleLbl="node1" presStyleIdx="2" presStyleCnt="5">
        <dgm:presLayoutVars>
          <dgm:chMax val="0"/>
          <dgm:chPref val="0"/>
          <dgm:bulletEnabled val="1"/>
        </dgm:presLayoutVars>
      </dgm:prSet>
      <dgm:spPr/>
    </dgm:pt>
    <dgm:pt modelId="{AD9887A8-DC0C-454C-A396-8CDBD3FC9FD1}" type="pres">
      <dgm:prSet presAssocID="{CCFC0874-1F5B-4D21-83AA-45799004348D}" presName="parTxOnlySpace" presStyleCnt="0"/>
      <dgm:spPr/>
    </dgm:pt>
    <dgm:pt modelId="{29EE189B-5747-4238-A2C0-5ADDBD2FCE0E}" type="pres">
      <dgm:prSet presAssocID="{21B94DC2-30DB-48D7-84A2-26BFD33B7726}" presName="parTxOnly" presStyleLbl="node1" presStyleIdx="3" presStyleCnt="5">
        <dgm:presLayoutVars>
          <dgm:chMax val="0"/>
          <dgm:chPref val="0"/>
          <dgm:bulletEnabled val="1"/>
        </dgm:presLayoutVars>
      </dgm:prSet>
      <dgm:spPr/>
    </dgm:pt>
    <dgm:pt modelId="{A692F851-C5BE-45AF-A6DA-C7C852B996ED}" type="pres">
      <dgm:prSet presAssocID="{922BD819-F2A4-4637-9216-0B75CF9B92B2}" presName="parTxOnlySpace" presStyleCnt="0"/>
      <dgm:spPr/>
    </dgm:pt>
    <dgm:pt modelId="{3A6A0118-F919-4230-A903-3D56DE477903}" type="pres">
      <dgm:prSet presAssocID="{5DC78F82-DCB8-4758-AB72-63F1CEF05AD1}" presName="parTxOnly" presStyleLbl="node1" presStyleIdx="4" presStyleCnt="5">
        <dgm:presLayoutVars>
          <dgm:chMax val="0"/>
          <dgm:chPref val="0"/>
          <dgm:bulletEnabled val="1"/>
        </dgm:presLayoutVars>
      </dgm:prSet>
      <dgm:spPr/>
    </dgm:pt>
  </dgm:ptLst>
  <dgm:cxnLst>
    <dgm:cxn modelId="{C2E7CC1A-24E3-4BE4-9C69-9CDD20C15158}" srcId="{56AD97BE-C5AE-43DB-9990-4C5246BC3492}" destId="{281D6981-C8D3-49EB-BFC7-E098CED749D2}" srcOrd="2" destOrd="0" parTransId="{5FFAEDF1-95A8-4EF0-91AA-A4114ED4206D}" sibTransId="{CCFC0874-1F5B-4D21-83AA-45799004348D}"/>
    <dgm:cxn modelId="{71071F51-6BCE-4D1F-86AF-6DB56832B126}" type="presOf" srcId="{59E88AE7-EAF4-4134-ABD3-E8131E4DEB39}" destId="{CEA318E8-FF5C-4D1F-8A75-4D75A2486AAE}" srcOrd="0" destOrd="0" presId="urn:microsoft.com/office/officeart/2005/8/layout/chevron1"/>
    <dgm:cxn modelId="{CE492751-0291-46DA-8515-352CC6834CEF}" type="presOf" srcId="{56AD97BE-C5AE-43DB-9990-4C5246BC3492}" destId="{B99334C9-5FF7-4E6B-A73E-84133FA01DB6}" srcOrd="0" destOrd="0" presId="urn:microsoft.com/office/officeart/2005/8/layout/chevron1"/>
    <dgm:cxn modelId="{1E45DB74-1B92-45C7-B01D-9E2B598DD8EA}" srcId="{56AD97BE-C5AE-43DB-9990-4C5246BC3492}" destId="{45B8EDA7-8A90-4A13-918F-46650EBF2F15}" srcOrd="1" destOrd="0" parTransId="{71F5E24A-CBD4-4B80-8DC9-B767CB457ECF}" sibTransId="{1033FA2B-2B2F-4DEB-A26B-772C73F3DDD2}"/>
    <dgm:cxn modelId="{2EF22C7B-7F2C-49F7-9E02-3156A3AEC515}" srcId="{56AD97BE-C5AE-43DB-9990-4C5246BC3492}" destId="{21B94DC2-30DB-48D7-84A2-26BFD33B7726}" srcOrd="3" destOrd="0" parTransId="{88656A2A-4265-4A3F-8A01-EDFDB5956C3B}" sibTransId="{922BD819-F2A4-4637-9216-0B75CF9B92B2}"/>
    <dgm:cxn modelId="{5C026984-F344-4D7E-A352-8544DD3058CB}" srcId="{56AD97BE-C5AE-43DB-9990-4C5246BC3492}" destId="{59E88AE7-EAF4-4134-ABD3-E8131E4DEB39}" srcOrd="0" destOrd="0" parTransId="{FB757310-CB7B-4912-972A-C8E1A2A29818}" sibTransId="{453CBE26-5544-47BA-AD65-E80310C5D429}"/>
    <dgm:cxn modelId="{5C955590-02E0-453C-A581-EEC62890649B}" type="presOf" srcId="{5DC78F82-DCB8-4758-AB72-63F1CEF05AD1}" destId="{3A6A0118-F919-4230-A903-3D56DE477903}" srcOrd="0" destOrd="0" presId="urn:microsoft.com/office/officeart/2005/8/layout/chevron1"/>
    <dgm:cxn modelId="{67064195-3B68-4401-B7CC-8ACC622419C2}" type="presOf" srcId="{21B94DC2-30DB-48D7-84A2-26BFD33B7726}" destId="{29EE189B-5747-4238-A2C0-5ADDBD2FCE0E}" srcOrd="0" destOrd="0" presId="urn:microsoft.com/office/officeart/2005/8/layout/chevron1"/>
    <dgm:cxn modelId="{5CF7A7CD-FBD9-43F4-918B-8F2E0890F419}" type="presOf" srcId="{281D6981-C8D3-49EB-BFC7-E098CED749D2}" destId="{A9C743AD-866A-425E-866B-6BF32E27572F}" srcOrd="0" destOrd="0" presId="urn:microsoft.com/office/officeart/2005/8/layout/chevron1"/>
    <dgm:cxn modelId="{D86CFDF2-0049-47DE-AD46-4BDC0F5D610A}" type="presOf" srcId="{45B8EDA7-8A90-4A13-918F-46650EBF2F15}" destId="{ECD1BC27-56EF-412E-BC21-BD6145A4D7E9}" srcOrd="0" destOrd="0" presId="urn:microsoft.com/office/officeart/2005/8/layout/chevron1"/>
    <dgm:cxn modelId="{BD01EEFB-656A-4BF0-B0FD-3BD76C1CB6D1}" srcId="{56AD97BE-C5AE-43DB-9990-4C5246BC3492}" destId="{5DC78F82-DCB8-4758-AB72-63F1CEF05AD1}" srcOrd="4" destOrd="0" parTransId="{8988B61F-E472-476E-8019-2F7DB40A02B3}" sibTransId="{624A6CDB-17E3-4D90-884D-C4D6A43B18A5}"/>
    <dgm:cxn modelId="{2EB99DE5-D2E0-4796-90D0-5F0E4B378804}" type="presParOf" srcId="{B99334C9-5FF7-4E6B-A73E-84133FA01DB6}" destId="{CEA318E8-FF5C-4D1F-8A75-4D75A2486AAE}" srcOrd="0" destOrd="0" presId="urn:microsoft.com/office/officeart/2005/8/layout/chevron1"/>
    <dgm:cxn modelId="{E8FE83B9-59DB-4A3D-B37C-68D543820C98}" type="presParOf" srcId="{B99334C9-5FF7-4E6B-A73E-84133FA01DB6}" destId="{334F5432-DCE6-42AB-A1DC-A4E4A18BA6EB}" srcOrd="1" destOrd="0" presId="urn:microsoft.com/office/officeart/2005/8/layout/chevron1"/>
    <dgm:cxn modelId="{18830685-53F0-48BF-AD74-BDDDDA98ECDF}" type="presParOf" srcId="{B99334C9-5FF7-4E6B-A73E-84133FA01DB6}" destId="{ECD1BC27-56EF-412E-BC21-BD6145A4D7E9}" srcOrd="2" destOrd="0" presId="urn:microsoft.com/office/officeart/2005/8/layout/chevron1"/>
    <dgm:cxn modelId="{EAE7A679-4132-4D19-BF1C-50CC6C56B511}" type="presParOf" srcId="{B99334C9-5FF7-4E6B-A73E-84133FA01DB6}" destId="{91300FBE-1EC5-45FD-8192-319B99BC6623}" srcOrd="3" destOrd="0" presId="urn:microsoft.com/office/officeart/2005/8/layout/chevron1"/>
    <dgm:cxn modelId="{3EEF18B0-F0DA-4505-9969-2335361B48F4}" type="presParOf" srcId="{B99334C9-5FF7-4E6B-A73E-84133FA01DB6}" destId="{A9C743AD-866A-425E-866B-6BF32E27572F}" srcOrd="4" destOrd="0" presId="urn:microsoft.com/office/officeart/2005/8/layout/chevron1"/>
    <dgm:cxn modelId="{8FF10647-4468-46F7-8EE0-4C7DDEDDEE6F}" type="presParOf" srcId="{B99334C9-5FF7-4E6B-A73E-84133FA01DB6}" destId="{AD9887A8-DC0C-454C-A396-8CDBD3FC9FD1}" srcOrd="5" destOrd="0" presId="urn:microsoft.com/office/officeart/2005/8/layout/chevron1"/>
    <dgm:cxn modelId="{2D3A5D6E-F832-4C8E-A916-5578C814E917}" type="presParOf" srcId="{B99334C9-5FF7-4E6B-A73E-84133FA01DB6}" destId="{29EE189B-5747-4238-A2C0-5ADDBD2FCE0E}" srcOrd="6" destOrd="0" presId="urn:microsoft.com/office/officeart/2005/8/layout/chevron1"/>
    <dgm:cxn modelId="{BDC498F3-8DF7-463E-9389-A717DBBE1BAB}" type="presParOf" srcId="{B99334C9-5FF7-4E6B-A73E-84133FA01DB6}" destId="{A692F851-C5BE-45AF-A6DA-C7C852B996ED}" srcOrd="7" destOrd="0" presId="urn:microsoft.com/office/officeart/2005/8/layout/chevron1"/>
    <dgm:cxn modelId="{1FD5EEA1-BEE4-48F4-9FDD-6F2BCF578DA5}" type="presParOf" srcId="{B99334C9-5FF7-4E6B-A73E-84133FA01DB6}" destId="{3A6A0118-F919-4230-A903-3D56DE477903}"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FCB3C0-CF4D-464D-9BD3-BA29E8297507}" type="doc">
      <dgm:prSet loTypeId="urn:microsoft.com/office/officeart/2005/8/layout/chart3" loCatId="relationship" qsTypeId="urn:microsoft.com/office/officeart/2005/8/quickstyle/simple1" qsCatId="simple" csTypeId="urn:microsoft.com/office/officeart/2005/8/colors/accent1_2" csCatId="accent1" phldr="1"/>
      <dgm:spPr/>
    </dgm:pt>
    <dgm:pt modelId="{7CC6CE41-EB1F-454A-8DD2-ED4E85FEB52E}">
      <dgm:prSet phldrT="[Text]"/>
      <dgm:spPr/>
      <dgm:t>
        <a:bodyPr/>
        <a:lstStyle/>
        <a:p>
          <a:r>
            <a:rPr lang="en-US" dirty="0"/>
            <a:t>Hereditary 5-10%</a:t>
          </a:r>
        </a:p>
      </dgm:t>
    </dgm:pt>
    <dgm:pt modelId="{5D0A16F9-C102-4ECF-96BC-D7F222EB7222}" type="parTrans" cxnId="{06344316-D69D-420E-A398-40A8E942B9F7}">
      <dgm:prSet/>
      <dgm:spPr/>
      <dgm:t>
        <a:bodyPr/>
        <a:lstStyle/>
        <a:p>
          <a:endParaRPr lang="en-US"/>
        </a:p>
      </dgm:t>
    </dgm:pt>
    <dgm:pt modelId="{B48C5EC9-9A0F-4B64-A5AB-39024FBC8991}" type="sibTrans" cxnId="{06344316-D69D-420E-A398-40A8E942B9F7}">
      <dgm:prSet/>
      <dgm:spPr/>
      <dgm:t>
        <a:bodyPr/>
        <a:lstStyle/>
        <a:p>
          <a:endParaRPr lang="en-US"/>
        </a:p>
      </dgm:t>
    </dgm:pt>
    <dgm:pt modelId="{3BE0930D-3516-4E81-82CB-5CE901D46A38}">
      <dgm:prSet phldrT="[Text]"/>
      <dgm:spPr/>
      <dgm:t>
        <a:bodyPr/>
        <a:lstStyle/>
        <a:p>
          <a:r>
            <a:rPr lang="en-US" dirty="0"/>
            <a:t>Familial </a:t>
          </a:r>
          <a:br>
            <a:rPr lang="en-US" dirty="0"/>
          </a:br>
          <a:r>
            <a:rPr lang="en-US" dirty="0"/>
            <a:t> 5-15%</a:t>
          </a:r>
        </a:p>
      </dgm:t>
    </dgm:pt>
    <dgm:pt modelId="{CE01B1CF-9651-4816-B5BA-41420697C3F0}" type="parTrans" cxnId="{CAAADFEA-505A-47C6-B94A-5A558F3D3D0A}">
      <dgm:prSet/>
      <dgm:spPr/>
      <dgm:t>
        <a:bodyPr/>
        <a:lstStyle/>
        <a:p>
          <a:endParaRPr lang="en-US"/>
        </a:p>
      </dgm:t>
    </dgm:pt>
    <dgm:pt modelId="{623E04E5-F2F6-447B-A5D4-58B630D57811}" type="sibTrans" cxnId="{CAAADFEA-505A-47C6-B94A-5A558F3D3D0A}">
      <dgm:prSet/>
      <dgm:spPr/>
      <dgm:t>
        <a:bodyPr/>
        <a:lstStyle/>
        <a:p>
          <a:endParaRPr lang="en-US"/>
        </a:p>
      </dgm:t>
    </dgm:pt>
    <dgm:pt modelId="{DB71DE31-5971-4247-8C82-52107A15E080}">
      <dgm:prSet phldrT="[Text]"/>
      <dgm:spPr/>
      <dgm:t>
        <a:bodyPr/>
        <a:lstStyle/>
        <a:p>
          <a:r>
            <a:rPr lang="en-US" dirty="0"/>
            <a:t>Sporadic 70-80%</a:t>
          </a:r>
        </a:p>
      </dgm:t>
    </dgm:pt>
    <dgm:pt modelId="{23065F38-4F0D-441A-A428-010457E26B4A}" type="parTrans" cxnId="{29708316-F574-4E6E-AA30-B24DF1AD0211}">
      <dgm:prSet/>
      <dgm:spPr/>
      <dgm:t>
        <a:bodyPr/>
        <a:lstStyle/>
        <a:p>
          <a:endParaRPr lang="en-US"/>
        </a:p>
      </dgm:t>
    </dgm:pt>
    <dgm:pt modelId="{DDACCF24-263E-49CC-A8A3-1C7FD06EA2E3}" type="sibTrans" cxnId="{29708316-F574-4E6E-AA30-B24DF1AD0211}">
      <dgm:prSet/>
      <dgm:spPr/>
      <dgm:t>
        <a:bodyPr/>
        <a:lstStyle/>
        <a:p>
          <a:endParaRPr lang="en-US"/>
        </a:p>
      </dgm:t>
    </dgm:pt>
    <dgm:pt modelId="{8F772443-6957-431E-8425-3F2ACAA3445B}" type="pres">
      <dgm:prSet presAssocID="{91FCB3C0-CF4D-464D-9BD3-BA29E8297507}" presName="compositeShape" presStyleCnt="0">
        <dgm:presLayoutVars>
          <dgm:chMax val="7"/>
          <dgm:dir/>
          <dgm:resizeHandles val="exact"/>
        </dgm:presLayoutVars>
      </dgm:prSet>
      <dgm:spPr/>
    </dgm:pt>
    <dgm:pt modelId="{A9105BF7-3121-4232-B55C-3C6EE793EF64}" type="pres">
      <dgm:prSet presAssocID="{91FCB3C0-CF4D-464D-9BD3-BA29E8297507}" presName="wedge1" presStyleLbl="node1" presStyleIdx="0" presStyleCnt="3"/>
      <dgm:spPr/>
    </dgm:pt>
    <dgm:pt modelId="{F40CDB3F-A46B-48E4-9BB4-9BCC8B9E587C}" type="pres">
      <dgm:prSet presAssocID="{91FCB3C0-CF4D-464D-9BD3-BA29E8297507}" presName="wedge1Tx" presStyleLbl="node1" presStyleIdx="0" presStyleCnt="3">
        <dgm:presLayoutVars>
          <dgm:chMax val="0"/>
          <dgm:chPref val="0"/>
          <dgm:bulletEnabled val="1"/>
        </dgm:presLayoutVars>
      </dgm:prSet>
      <dgm:spPr/>
    </dgm:pt>
    <dgm:pt modelId="{3AB98E55-3239-484C-A2CD-A1E538421EA3}" type="pres">
      <dgm:prSet presAssocID="{91FCB3C0-CF4D-464D-9BD3-BA29E8297507}" presName="wedge2" presStyleLbl="node1" presStyleIdx="1" presStyleCnt="3"/>
      <dgm:spPr/>
    </dgm:pt>
    <dgm:pt modelId="{B1BEEF4F-B09F-451E-98EC-B7615516E39A}" type="pres">
      <dgm:prSet presAssocID="{91FCB3C0-CF4D-464D-9BD3-BA29E8297507}" presName="wedge2Tx" presStyleLbl="node1" presStyleIdx="1" presStyleCnt="3">
        <dgm:presLayoutVars>
          <dgm:chMax val="0"/>
          <dgm:chPref val="0"/>
          <dgm:bulletEnabled val="1"/>
        </dgm:presLayoutVars>
      </dgm:prSet>
      <dgm:spPr/>
    </dgm:pt>
    <dgm:pt modelId="{E57AAE52-9DB7-44FB-B2FC-9FF9AEAF9ADB}" type="pres">
      <dgm:prSet presAssocID="{91FCB3C0-CF4D-464D-9BD3-BA29E8297507}" presName="wedge3" presStyleLbl="node1" presStyleIdx="2" presStyleCnt="3"/>
      <dgm:spPr/>
    </dgm:pt>
    <dgm:pt modelId="{EA793B53-FE85-4E30-B0E5-517E8F8943A2}" type="pres">
      <dgm:prSet presAssocID="{91FCB3C0-CF4D-464D-9BD3-BA29E8297507}" presName="wedge3Tx" presStyleLbl="node1" presStyleIdx="2" presStyleCnt="3">
        <dgm:presLayoutVars>
          <dgm:chMax val="0"/>
          <dgm:chPref val="0"/>
          <dgm:bulletEnabled val="1"/>
        </dgm:presLayoutVars>
      </dgm:prSet>
      <dgm:spPr/>
    </dgm:pt>
  </dgm:ptLst>
  <dgm:cxnLst>
    <dgm:cxn modelId="{06344316-D69D-420E-A398-40A8E942B9F7}" srcId="{91FCB3C0-CF4D-464D-9BD3-BA29E8297507}" destId="{7CC6CE41-EB1F-454A-8DD2-ED4E85FEB52E}" srcOrd="0" destOrd="0" parTransId="{5D0A16F9-C102-4ECF-96BC-D7F222EB7222}" sibTransId="{B48C5EC9-9A0F-4B64-A5AB-39024FBC8991}"/>
    <dgm:cxn modelId="{29708316-F574-4E6E-AA30-B24DF1AD0211}" srcId="{91FCB3C0-CF4D-464D-9BD3-BA29E8297507}" destId="{DB71DE31-5971-4247-8C82-52107A15E080}" srcOrd="2" destOrd="0" parTransId="{23065F38-4F0D-441A-A428-010457E26B4A}" sibTransId="{DDACCF24-263E-49CC-A8A3-1C7FD06EA2E3}"/>
    <dgm:cxn modelId="{6F6C9C36-FF14-464A-8FD2-0FB9E38AC4E9}" type="presOf" srcId="{7CC6CE41-EB1F-454A-8DD2-ED4E85FEB52E}" destId="{F40CDB3F-A46B-48E4-9BB4-9BCC8B9E587C}" srcOrd="1" destOrd="0" presId="urn:microsoft.com/office/officeart/2005/8/layout/chart3"/>
    <dgm:cxn modelId="{DE41423D-E671-414E-8FCA-50415C53A2E9}" type="presOf" srcId="{3BE0930D-3516-4E81-82CB-5CE901D46A38}" destId="{3AB98E55-3239-484C-A2CD-A1E538421EA3}" srcOrd="0" destOrd="0" presId="urn:microsoft.com/office/officeart/2005/8/layout/chart3"/>
    <dgm:cxn modelId="{692E7DAA-7953-496D-A564-FAE732D1DBB1}" type="presOf" srcId="{7CC6CE41-EB1F-454A-8DD2-ED4E85FEB52E}" destId="{A9105BF7-3121-4232-B55C-3C6EE793EF64}" srcOrd="0" destOrd="0" presId="urn:microsoft.com/office/officeart/2005/8/layout/chart3"/>
    <dgm:cxn modelId="{1F7609AF-BBBB-4F88-A007-C2CC5A78D8F1}" type="presOf" srcId="{91FCB3C0-CF4D-464D-9BD3-BA29E8297507}" destId="{8F772443-6957-431E-8425-3F2ACAA3445B}" srcOrd="0" destOrd="0" presId="urn:microsoft.com/office/officeart/2005/8/layout/chart3"/>
    <dgm:cxn modelId="{8F64F8B0-B6DC-4747-970B-DF7FDD8A5940}" type="presOf" srcId="{DB71DE31-5971-4247-8C82-52107A15E080}" destId="{EA793B53-FE85-4E30-B0E5-517E8F8943A2}" srcOrd="1" destOrd="0" presId="urn:microsoft.com/office/officeart/2005/8/layout/chart3"/>
    <dgm:cxn modelId="{423BD3C9-7858-4124-93B0-AA9601203E73}" type="presOf" srcId="{3BE0930D-3516-4E81-82CB-5CE901D46A38}" destId="{B1BEEF4F-B09F-451E-98EC-B7615516E39A}" srcOrd="1" destOrd="0" presId="urn:microsoft.com/office/officeart/2005/8/layout/chart3"/>
    <dgm:cxn modelId="{CAAADFEA-505A-47C6-B94A-5A558F3D3D0A}" srcId="{91FCB3C0-CF4D-464D-9BD3-BA29E8297507}" destId="{3BE0930D-3516-4E81-82CB-5CE901D46A38}" srcOrd="1" destOrd="0" parTransId="{CE01B1CF-9651-4816-B5BA-41420697C3F0}" sibTransId="{623E04E5-F2F6-447B-A5D4-58B630D57811}"/>
    <dgm:cxn modelId="{2442E0EA-5D30-4E86-BCED-9BF649164731}" type="presOf" srcId="{DB71DE31-5971-4247-8C82-52107A15E080}" destId="{E57AAE52-9DB7-44FB-B2FC-9FF9AEAF9ADB}" srcOrd="0" destOrd="0" presId="urn:microsoft.com/office/officeart/2005/8/layout/chart3"/>
    <dgm:cxn modelId="{A62CC498-1A31-43D6-8207-165D5E85D8E4}" type="presParOf" srcId="{8F772443-6957-431E-8425-3F2ACAA3445B}" destId="{A9105BF7-3121-4232-B55C-3C6EE793EF64}" srcOrd="0" destOrd="0" presId="urn:microsoft.com/office/officeart/2005/8/layout/chart3"/>
    <dgm:cxn modelId="{D8273668-5F3C-44AD-9247-BA20AF5C1DDE}" type="presParOf" srcId="{8F772443-6957-431E-8425-3F2ACAA3445B}" destId="{F40CDB3F-A46B-48E4-9BB4-9BCC8B9E587C}" srcOrd="1" destOrd="0" presId="urn:microsoft.com/office/officeart/2005/8/layout/chart3"/>
    <dgm:cxn modelId="{26611828-9A5E-4588-8AA2-A6ACC31D7097}" type="presParOf" srcId="{8F772443-6957-431E-8425-3F2ACAA3445B}" destId="{3AB98E55-3239-484C-A2CD-A1E538421EA3}" srcOrd="2" destOrd="0" presId="urn:microsoft.com/office/officeart/2005/8/layout/chart3"/>
    <dgm:cxn modelId="{588571D9-9F30-44E5-9145-092482BE41B5}" type="presParOf" srcId="{8F772443-6957-431E-8425-3F2ACAA3445B}" destId="{B1BEEF4F-B09F-451E-98EC-B7615516E39A}" srcOrd="3" destOrd="0" presId="urn:microsoft.com/office/officeart/2005/8/layout/chart3"/>
    <dgm:cxn modelId="{0CC75A00-B4F8-475E-AD4F-06F326138658}" type="presParOf" srcId="{8F772443-6957-431E-8425-3F2ACAA3445B}" destId="{E57AAE52-9DB7-44FB-B2FC-9FF9AEAF9ADB}" srcOrd="4" destOrd="0" presId="urn:microsoft.com/office/officeart/2005/8/layout/chart3"/>
    <dgm:cxn modelId="{ACDE8CDA-B769-40AB-86DF-6328BD303492}" type="presParOf" srcId="{8F772443-6957-431E-8425-3F2ACAA3445B}" destId="{EA793B53-FE85-4E30-B0E5-517E8F8943A2}"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F82054-856D-459A-9E00-3F846E0F8E12}"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en-US"/>
        </a:p>
      </dgm:t>
    </dgm:pt>
    <dgm:pt modelId="{1C5D3841-565C-4AE8-96C3-6FDF0A795DD5}">
      <dgm:prSet phldrT="[Text]" custT="1"/>
      <dgm:spPr/>
      <dgm:t>
        <a:bodyPr/>
        <a:lstStyle/>
        <a:p>
          <a:r>
            <a:rPr lang="en-US" sz="2000" b="1" dirty="0"/>
            <a:t>Family History</a:t>
          </a:r>
        </a:p>
      </dgm:t>
    </dgm:pt>
    <dgm:pt modelId="{C2F449F7-E162-4555-9D7D-87F7E5751C9B}" type="parTrans" cxnId="{7946906E-B25F-4F25-88B6-242DF53414EE}">
      <dgm:prSet/>
      <dgm:spPr/>
      <dgm:t>
        <a:bodyPr/>
        <a:lstStyle/>
        <a:p>
          <a:endParaRPr lang="en-US"/>
        </a:p>
      </dgm:t>
    </dgm:pt>
    <dgm:pt modelId="{874BBC85-DC7D-4674-ABF2-ECDF7C8FF1F3}" type="sibTrans" cxnId="{7946906E-B25F-4F25-88B6-242DF53414EE}">
      <dgm:prSet/>
      <dgm:spPr/>
      <dgm:t>
        <a:bodyPr/>
        <a:lstStyle/>
        <a:p>
          <a:endParaRPr lang="en-US"/>
        </a:p>
      </dgm:t>
    </dgm:pt>
    <dgm:pt modelId="{17BAF025-44E0-4E4B-AF8F-8AD61F3BB85F}">
      <dgm:prSet phldrT="[Text]" custT="1"/>
      <dgm:spPr/>
      <dgm:t>
        <a:bodyPr/>
        <a:lstStyle/>
        <a:p>
          <a:r>
            <a:rPr lang="en-US" sz="2000" b="1" dirty="0"/>
            <a:t>Average</a:t>
          </a:r>
        </a:p>
      </dgm:t>
    </dgm:pt>
    <dgm:pt modelId="{05074C09-2F36-4D3A-8576-139299FB0CEC}" type="parTrans" cxnId="{95651690-9E8D-44C1-8D37-98147ABC22CF}">
      <dgm:prSet/>
      <dgm:spPr/>
      <dgm:t>
        <a:bodyPr/>
        <a:lstStyle/>
        <a:p>
          <a:endParaRPr lang="en-US"/>
        </a:p>
      </dgm:t>
    </dgm:pt>
    <dgm:pt modelId="{BD8C4C34-A2E1-45D5-9128-4AFFDBC3D131}" type="sibTrans" cxnId="{95651690-9E8D-44C1-8D37-98147ABC22CF}">
      <dgm:prSet/>
      <dgm:spPr/>
      <dgm:t>
        <a:bodyPr/>
        <a:lstStyle/>
        <a:p>
          <a:endParaRPr lang="en-US"/>
        </a:p>
      </dgm:t>
    </dgm:pt>
    <dgm:pt modelId="{29A270B3-5CA9-4D3F-BD73-E201C7315672}">
      <dgm:prSet phldrT="[Text]" custT="1"/>
      <dgm:spPr/>
      <dgm:t>
        <a:bodyPr/>
        <a:lstStyle/>
        <a:p>
          <a:r>
            <a:rPr lang="en-US" sz="1800" dirty="0"/>
            <a:t>Standard general population recommendations</a:t>
          </a:r>
        </a:p>
      </dgm:t>
    </dgm:pt>
    <dgm:pt modelId="{4C2DD43E-785C-4295-A482-AFE7C1C79E0C}" type="parTrans" cxnId="{6E67F1D4-8140-4BF6-9F24-99A58A5C8CDD}">
      <dgm:prSet/>
      <dgm:spPr/>
      <dgm:t>
        <a:bodyPr/>
        <a:lstStyle/>
        <a:p>
          <a:endParaRPr lang="en-US"/>
        </a:p>
      </dgm:t>
    </dgm:pt>
    <dgm:pt modelId="{4A21A6A1-2C75-4452-8A06-DCC710E87C77}" type="sibTrans" cxnId="{6E67F1D4-8140-4BF6-9F24-99A58A5C8CDD}">
      <dgm:prSet/>
      <dgm:spPr/>
      <dgm:t>
        <a:bodyPr/>
        <a:lstStyle/>
        <a:p>
          <a:endParaRPr lang="en-US"/>
        </a:p>
      </dgm:t>
    </dgm:pt>
    <dgm:pt modelId="{AF0DE535-6C0E-4865-9574-B148EA800991}">
      <dgm:prSet phldrT="[Text]"/>
      <dgm:spPr/>
      <dgm:t>
        <a:bodyPr/>
        <a:lstStyle/>
        <a:p>
          <a:r>
            <a:rPr lang="en-US" dirty="0"/>
            <a:t>Assessment </a:t>
          </a:r>
        </a:p>
      </dgm:t>
    </dgm:pt>
    <dgm:pt modelId="{3F4D58CF-B66A-4672-BB71-F8799B7ADA60}" type="parTrans" cxnId="{EF91F073-E578-400F-9939-706EFA25EAE3}">
      <dgm:prSet/>
      <dgm:spPr/>
      <dgm:t>
        <a:bodyPr/>
        <a:lstStyle/>
        <a:p>
          <a:endParaRPr lang="en-US"/>
        </a:p>
      </dgm:t>
    </dgm:pt>
    <dgm:pt modelId="{647EB16C-AEDF-402B-8F94-545F5F338FDA}" type="sibTrans" cxnId="{EF91F073-E578-400F-9939-706EFA25EAE3}">
      <dgm:prSet/>
      <dgm:spPr/>
      <dgm:t>
        <a:bodyPr/>
        <a:lstStyle/>
        <a:p>
          <a:endParaRPr lang="en-US"/>
        </a:p>
      </dgm:t>
    </dgm:pt>
    <dgm:pt modelId="{B6E5B523-19D1-4DD4-BDB9-16D9F4B4C45E}">
      <dgm:prSet phldrT="[Text]"/>
      <dgm:spPr/>
      <dgm:t>
        <a:bodyPr/>
        <a:lstStyle/>
        <a:p>
          <a:r>
            <a:rPr lang="en-US" dirty="0"/>
            <a:t>Risk Classification</a:t>
          </a:r>
        </a:p>
      </dgm:t>
    </dgm:pt>
    <dgm:pt modelId="{86DFCDE5-0687-447B-852D-2D8688B25E4D}" type="parTrans" cxnId="{9015C673-221A-4A2E-B1E7-4BF346732BC0}">
      <dgm:prSet/>
      <dgm:spPr/>
      <dgm:t>
        <a:bodyPr/>
        <a:lstStyle/>
        <a:p>
          <a:endParaRPr lang="en-US"/>
        </a:p>
      </dgm:t>
    </dgm:pt>
    <dgm:pt modelId="{50D74258-701A-4000-9119-842B63CD237C}" type="sibTrans" cxnId="{9015C673-221A-4A2E-B1E7-4BF346732BC0}">
      <dgm:prSet/>
      <dgm:spPr/>
      <dgm:t>
        <a:bodyPr/>
        <a:lstStyle/>
        <a:p>
          <a:endParaRPr lang="en-US"/>
        </a:p>
      </dgm:t>
    </dgm:pt>
    <dgm:pt modelId="{EFBD400D-9B97-4EFD-B620-63FDC9EF4CB0}">
      <dgm:prSet phldrT="[Text]"/>
      <dgm:spPr/>
      <dgm:t>
        <a:bodyPr/>
        <a:lstStyle/>
        <a:p>
          <a:r>
            <a:rPr lang="en-US" dirty="0"/>
            <a:t>Intervention</a:t>
          </a:r>
        </a:p>
      </dgm:t>
    </dgm:pt>
    <dgm:pt modelId="{3D91F57F-3FAE-4FE3-9503-56C70F0E33E1}" type="parTrans" cxnId="{CA8D24A5-B28F-4E80-A416-5B45C7C810D0}">
      <dgm:prSet/>
      <dgm:spPr/>
      <dgm:t>
        <a:bodyPr/>
        <a:lstStyle/>
        <a:p>
          <a:endParaRPr lang="en-US"/>
        </a:p>
      </dgm:t>
    </dgm:pt>
    <dgm:pt modelId="{61B81BEF-7AD9-4524-81A4-ABDAF78C03A0}" type="sibTrans" cxnId="{CA8D24A5-B28F-4E80-A416-5B45C7C810D0}">
      <dgm:prSet/>
      <dgm:spPr/>
      <dgm:t>
        <a:bodyPr/>
        <a:lstStyle/>
        <a:p>
          <a:endParaRPr lang="en-US"/>
        </a:p>
      </dgm:t>
    </dgm:pt>
    <dgm:pt modelId="{B6B5A00B-8BA5-4C4E-A725-6753799E264C}">
      <dgm:prSet phldrT="[Text]" custT="1"/>
      <dgm:spPr/>
      <dgm:t>
        <a:bodyPr/>
        <a:lstStyle/>
        <a:p>
          <a:r>
            <a:rPr lang="en-US" sz="2000" b="1" dirty="0"/>
            <a:t>Moderate (Familial)</a:t>
          </a:r>
        </a:p>
      </dgm:t>
    </dgm:pt>
    <dgm:pt modelId="{74D52219-B951-4A9A-B939-BB65A5036BA0}" type="parTrans" cxnId="{4A1ACB3D-0079-4EB9-AC33-F1CE89D11366}">
      <dgm:prSet/>
      <dgm:spPr/>
      <dgm:t>
        <a:bodyPr/>
        <a:lstStyle/>
        <a:p>
          <a:endParaRPr lang="en-US"/>
        </a:p>
      </dgm:t>
    </dgm:pt>
    <dgm:pt modelId="{E22F211C-2439-4752-A465-F2778C37B7D5}" type="sibTrans" cxnId="{4A1ACB3D-0079-4EB9-AC33-F1CE89D11366}">
      <dgm:prSet/>
      <dgm:spPr/>
      <dgm:t>
        <a:bodyPr/>
        <a:lstStyle/>
        <a:p>
          <a:endParaRPr lang="en-US"/>
        </a:p>
      </dgm:t>
    </dgm:pt>
    <dgm:pt modelId="{5A033D4C-851A-49B6-A3EA-3A7FC3C3F270}">
      <dgm:prSet phldrT="[Text]" custT="1"/>
      <dgm:spPr/>
      <dgm:t>
        <a:bodyPr/>
        <a:lstStyle/>
        <a:p>
          <a:r>
            <a:rPr lang="en-US" sz="1800" dirty="0"/>
            <a:t>Personalized prevention recommendations</a:t>
          </a:r>
        </a:p>
      </dgm:t>
    </dgm:pt>
    <dgm:pt modelId="{ABF0E2E5-FC36-4D00-8253-00D85E3CB795}" type="parTrans" cxnId="{85BC8CDE-D0E8-468E-B657-A46359D0C3A7}">
      <dgm:prSet/>
      <dgm:spPr/>
      <dgm:t>
        <a:bodyPr/>
        <a:lstStyle/>
        <a:p>
          <a:endParaRPr lang="en-US"/>
        </a:p>
      </dgm:t>
    </dgm:pt>
    <dgm:pt modelId="{CF834A98-81D4-4E81-B607-1FF8F0225BB4}" type="sibTrans" cxnId="{85BC8CDE-D0E8-468E-B657-A46359D0C3A7}">
      <dgm:prSet/>
      <dgm:spPr/>
      <dgm:t>
        <a:bodyPr/>
        <a:lstStyle/>
        <a:p>
          <a:endParaRPr lang="en-US"/>
        </a:p>
      </dgm:t>
    </dgm:pt>
    <dgm:pt modelId="{6E1F5624-9E3C-469F-8B51-6AA0BB551EF2}">
      <dgm:prSet phldrT="[Text]" custT="1"/>
      <dgm:spPr/>
      <dgm:t>
        <a:bodyPr/>
        <a:lstStyle/>
        <a:p>
          <a:r>
            <a:rPr lang="en-US" sz="2000" b="1" dirty="0"/>
            <a:t>High / Genetic</a:t>
          </a:r>
        </a:p>
      </dgm:t>
    </dgm:pt>
    <dgm:pt modelId="{AF952663-8EE1-4FAE-8554-79A4BF29CD31}" type="parTrans" cxnId="{F13A4E5D-9124-45B2-A3E2-D4B189E9AC71}">
      <dgm:prSet/>
      <dgm:spPr/>
      <dgm:t>
        <a:bodyPr/>
        <a:lstStyle/>
        <a:p>
          <a:endParaRPr lang="en-US"/>
        </a:p>
      </dgm:t>
    </dgm:pt>
    <dgm:pt modelId="{9C8BF820-A55A-485D-91B2-561FBB8E21C4}" type="sibTrans" cxnId="{F13A4E5D-9124-45B2-A3E2-D4B189E9AC71}">
      <dgm:prSet/>
      <dgm:spPr/>
      <dgm:t>
        <a:bodyPr/>
        <a:lstStyle/>
        <a:p>
          <a:endParaRPr lang="en-US"/>
        </a:p>
      </dgm:t>
    </dgm:pt>
    <dgm:pt modelId="{944CA2D1-87AE-4EF5-8B75-CF6E4FD4F726}">
      <dgm:prSet phldrT="[Text]" custT="1"/>
      <dgm:spPr/>
      <dgm:t>
        <a:bodyPr/>
        <a:lstStyle/>
        <a:p>
          <a:r>
            <a:rPr lang="en-US" sz="1800" dirty="0"/>
            <a:t>Genetic evaluation with personalized prevention recommendations</a:t>
          </a:r>
        </a:p>
      </dgm:t>
    </dgm:pt>
    <dgm:pt modelId="{08C3A436-55B2-4309-8E7C-4ED784616064}" type="parTrans" cxnId="{83578504-5B43-4BCD-95B2-32CAA3D94A7C}">
      <dgm:prSet/>
      <dgm:spPr/>
      <dgm:t>
        <a:bodyPr/>
        <a:lstStyle/>
        <a:p>
          <a:endParaRPr lang="en-US"/>
        </a:p>
      </dgm:t>
    </dgm:pt>
    <dgm:pt modelId="{F539C878-4614-40F0-91FF-D46E9CAEEF99}" type="sibTrans" cxnId="{83578504-5B43-4BCD-95B2-32CAA3D94A7C}">
      <dgm:prSet/>
      <dgm:spPr/>
      <dgm:t>
        <a:bodyPr/>
        <a:lstStyle/>
        <a:p>
          <a:endParaRPr lang="en-US"/>
        </a:p>
      </dgm:t>
    </dgm:pt>
    <dgm:pt modelId="{84FA584B-29A0-4123-8D36-B9A00BBDF159}" type="pres">
      <dgm:prSet presAssocID="{BEF82054-856D-459A-9E00-3F846E0F8E12}" presName="mainComposite" presStyleCnt="0">
        <dgm:presLayoutVars>
          <dgm:chPref val="1"/>
          <dgm:dir/>
          <dgm:animOne val="branch"/>
          <dgm:animLvl val="lvl"/>
          <dgm:resizeHandles val="exact"/>
        </dgm:presLayoutVars>
      </dgm:prSet>
      <dgm:spPr/>
    </dgm:pt>
    <dgm:pt modelId="{E9A8E942-3ADB-4BB6-8173-058AB8396CFB}" type="pres">
      <dgm:prSet presAssocID="{BEF82054-856D-459A-9E00-3F846E0F8E12}" presName="hierFlow" presStyleCnt="0"/>
      <dgm:spPr/>
    </dgm:pt>
    <dgm:pt modelId="{BDAD9DE2-D96B-4B11-8563-515CC150B3AE}" type="pres">
      <dgm:prSet presAssocID="{BEF82054-856D-459A-9E00-3F846E0F8E12}" presName="firstBuf" presStyleCnt="0"/>
      <dgm:spPr/>
    </dgm:pt>
    <dgm:pt modelId="{A406CAFF-FA6B-4E38-B26D-F1278F6DA67C}" type="pres">
      <dgm:prSet presAssocID="{BEF82054-856D-459A-9E00-3F846E0F8E12}" presName="hierChild1" presStyleCnt="0">
        <dgm:presLayoutVars>
          <dgm:chPref val="1"/>
          <dgm:animOne val="branch"/>
          <dgm:animLvl val="lvl"/>
        </dgm:presLayoutVars>
      </dgm:prSet>
      <dgm:spPr/>
    </dgm:pt>
    <dgm:pt modelId="{41238EF6-15E6-428B-92D9-1CF1444B3E71}" type="pres">
      <dgm:prSet presAssocID="{1C5D3841-565C-4AE8-96C3-6FDF0A795DD5}" presName="Name17" presStyleCnt="0"/>
      <dgm:spPr/>
    </dgm:pt>
    <dgm:pt modelId="{17A0CB4E-F014-4BE4-98E8-3947DED7103A}" type="pres">
      <dgm:prSet presAssocID="{1C5D3841-565C-4AE8-96C3-6FDF0A795DD5}" presName="level1Shape" presStyleLbl="node0" presStyleIdx="0" presStyleCnt="1">
        <dgm:presLayoutVars>
          <dgm:chPref val="3"/>
        </dgm:presLayoutVars>
      </dgm:prSet>
      <dgm:spPr/>
    </dgm:pt>
    <dgm:pt modelId="{A6A53A30-7E57-4A18-B960-7A7C4379C164}" type="pres">
      <dgm:prSet presAssocID="{1C5D3841-565C-4AE8-96C3-6FDF0A795DD5}" presName="hierChild2" presStyleCnt="0"/>
      <dgm:spPr/>
    </dgm:pt>
    <dgm:pt modelId="{81E47FCA-D785-43E1-AAEB-4EFCC5FBAC4A}" type="pres">
      <dgm:prSet presAssocID="{05074C09-2F36-4D3A-8576-139299FB0CEC}" presName="Name25" presStyleLbl="parChTrans1D2" presStyleIdx="0" presStyleCnt="3"/>
      <dgm:spPr/>
    </dgm:pt>
    <dgm:pt modelId="{521AD047-02B7-4954-9571-B953498F1A8B}" type="pres">
      <dgm:prSet presAssocID="{05074C09-2F36-4D3A-8576-139299FB0CEC}" presName="connTx" presStyleLbl="parChTrans1D2" presStyleIdx="0" presStyleCnt="3"/>
      <dgm:spPr/>
    </dgm:pt>
    <dgm:pt modelId="{22EDF0F1-D152-46B9-A022-D1199DB1465D}" type="pres">
      <dgm:prSet presAssocID="{17BAF025-44E0-4E4B-AF8F-8AD61F3BB85F}" presName="Name30" presStyleCnt="0"/>
      <dgm:spPr/>
    </dgm:pt>
    <dgm:pt modelId="{6ABEA1B7-DBDA-49D1-BFAF-F355B478BF64}" type="pres">
      <dgm:prSet presAssocID="{17BAF025-44E0-4E4B-AF8F-8AD61F3BB85F}" presName="level2Shape" presStyleLbl="node2" presStyleIdx="0" presStyleCnt="3"/>
      <dgm:spPr/>
    </dgm:pt>
    <dgm:pt modelId="{B4D188B2-C2DE-4887-8C3D-5C19A9D7CAD9}" type="pres">
      <dgm:prSet presAssocID="{17BAF025-44E0-4E4B-AF8F-8AD61F3BB85F}" presName="hierChild3" presStyleCnt="0"/>
      <dgm:spPr/>
    </dgm:pt>
    <dgm:pt modelId="{3260D9F0-4320-4A89-B139-5B07AEE95054}" type="pres">
      <dgm:prSet presAssocID="{4C2DD43E-785C-4295-A482-AFE7C1C79E0C}" presName="Name25" presStyleLbl="parChTrans1D3" presStyleIdx="0" presStyleCnt="3"/>
      <dgm:spPr/>
    </dgm:pt>
    <dgm:pt modelId="{6367AC5E-5C93-4203-BBFD-6F468908F1E8}" type="pres">
      <dgm:prSet presAssocID="{4C2DD43E-785C-4295-A482-AFE7C1C79E0C}" presName="connTx" presStyleLbl="parChTrans1D3" presStyleIdx="0" presStyleCnt="3"/>
      <dgm:spPr/>
    </dgm:pt>
    <dgm:pt modelId="{2E3B730E-610B-4F42-B55E-EF1CF76AA037}" type="pres">
      <dgm:prSet presAssocID="{29A270B3-5CA9-4D3F-BD73-E201C7315672}" presName="Name30" presStyleCnt="0"/>
      <dgm:spPr/>
    </dgm:pt>
    <dgm:pt modelId="{CAACFD1B-A829-4FF7-A7B5-CA256567B3C2}" type="pres">
      <dgm:prSet presAssocID="{29A270B3-5CA9-4D3F-BD73-E201C7315672}" presName="level2Shape" presStyleLbl="node3" presStyleIdx="0" presStyleCnt="3"/>
      <dgm:spPr/>
    </dgm:pt>
    <dgm:pt modelId="{FA7DF100-3E7C-41A7-92CD-3239B3E29058}" type="pres">
      <dgm:prSet presAssocID="{29A270B3-5CA9-4D3F-BD73-E201C7315672}" presName="hierChild3" presStyleCnt="0"/>
      <dgm:spPr/>
    </dgm:pt>
    <dgm:pt modelId="{5E37E223-DB72-4829-AB35-60520CB3FC1F}" type="pres">
      <dgm:prSet presAssocID="{74D52219-B951-4A9A-B939-BB65A5036BA0}" presName="Name25" presStyleLbl="parChTrans1D2" presStyleIdx="1" presStyleCnt="3"/>
      <dgm:spPr/>
    </dgm:pt>
    <dgm:pt modelId="{1071BC86-4E2A-416C-B9D8-A8DE8183DFBE}" type="pres">
      <dgm:prSet presAssocID="{74D52219-B951-4A9A-B939-BB65A5036BA0}" presName="connTx" presStyleLbl="parChTrans1D2" presStyleIdx="1" presStyleCnt="3"/>
      <dgm:spPr/>
    </dgm:pt>
    <dgm:pt modelId="{CBCDC039-D51F-4170-9D0D-21DAA602830F}" type="pres">
      <dgm:prSet presAssocID="{B6B5A00B-8BA5-4C4E-A725-6753799E264C}" presName="Name30" presStyleCnt="0"/>
      <dgm:spPr/>
    </dgm:pt>
    <dgm:pt modelId="{0120C614-37DA-48C6-8426-CDB47F50EA23}" type="pres">
      <dgm:prSet presAssocID="{B6B5A00B-8BA5-4C4E-A725-6753799E264C}" presName="level2Shape" presStyleLbl="node2" presStyleIdx="1" presStyleCnt="3"/>
      <dgm:spPr/>
    </dgm:pt>
    <dgm:pt modelId="{5A5CEE45-1D5D-4532-A4B6-1D8390AB53F9}" type="pres">
      <dgm:prSet presAssocID="{B6B5A00B-8BA5-4C4E-A725-6753799E264C}" presName="hierChild3" presStyleCnt="0"/>
      <dgm:spPr/>
    </dgm:pt>
    <dgm:pt modelId="{052625CD-8A49-4FFA-B865-D4E49ABA3967}" type="pres">
      <dgm:prSet presAssocID="{ABF0E2E5-FC36-4D00-8253-00D85E3CB795}" presName="Name25" presStyleLbl="parChTrans1D3" presStyleIdx="1" presStyleCnt="3"/>
      <dgm:spPr/>
    </dgm:pt>
    <dgm:pt modelId="{0D9754F3-78D5-45A0-99C1-E66D952C4492}" type="pres">
      <dgm:prSet presAssocID="{ABF0E2E5-FC36-4D00-8253-00D85E3CB795}" presName="connTx" presStyleLbl="parChTrans1D3" presStyleIdx="1" presStyleCnt="3"/>
      <dgm:spPr/>
    </dgm:pt>
    <dgm:pt modelId="{304A648D-094E-4353-B8E4-3E5781B94A74}" type="pres">
      <dgm:prSet presAssocID="{5A033D4C-851A-49B6-A3EA-3A7FC3C3F270}" presName="Name30" presStyleCnt="0"/>
      <dgm:spPr/>
    </dgm:pt>
    <dgm:pt modelId="{E451AE2C-F551-47E3-9166-197A2098625C}" type="pres">
      <dgm:prSet presAssocID="{5A033D4C-851A-49B6-A3EA-3A7FC3C3F270}" presName="level2Shape" presStyleLbl="node3" presStyleIdx="1" presStyleCnt="3"/>
      <dgm:spPr/>
    </dgm:pt>
    <dgm:pt modelId="{7E7F5871-CAAE-4765-AF86-575615C16EAD}" type="pres">
      <dgm:prSet presAssocID="{5A033D4C-851A-49B6-A3EA-3A7FC3C3F270}" presName="hierChild3" presStyleCnt="0"/>
      <dgm:spPr/>
    </dgm:pt>
    <dgm:pt modelId="{4049CFA5-1595-4097-BD81-EEC3975FE795}" type="pres">
      <dgm:prSet presAssocID="{AF952663-8EE1-4FAE-8554-79A4BF29CD31}" presName="Name25" presStyleLbl="parChTrans1D2" presStyleIdx="2" presStyleCnt="3"/>
      <dgm:spPr/>
    </dgm:pt>
    <dgm:pt modelId="{154B4A25-3C9D-4714-B854-11CF7E69F6E1}" type="pres">
      <dgm:prSet presAssocID="{AF952663-8EE1-4FAE-8554-79A4BF29CD31}" presName="connTx" presStyleLbl="parChTrans1D2" presStyleIdx="2" presStyleCnt="3"/>
      <dgm:spPr/>
    </dgm:pt>
    <dgm:pt modelId="{025EE999-F986-454E-8B54-5193C1E5748C}" type="pres">
      <dgm:prSet presAssocID="{6E1F5624-9E3C-469F-8B51-6AA0BB551EF2}" presName="Name30" presStyleCnt="0"/>
      <dgm:spPr/>
    </dgm:pt>
    <dgm:pt modelId="{A4193C27-18EA-43FA-99A2-F47E357B7312}" type="pres">
      <dgm:prSet presAssocID="{6E1F5624-9E3C-469F-8B51-6AA0BB551EF2}" presName="level2Shape" presStyleLbl="node2" presStyleIdx="2" presStyleCnt="3"/>
      <dgm:spPr/>
    </dgm:pt>
    <dgm:pt modelId="{60462ED1-B12D-49F5-A3A7-0CE3F6D8A4E0}" type="pres">
      <dgm:prSet presAssocID="{6E1F5624-9E3C-469F-8B51-6AA0BB551EF2}" presName="hierChild3" presStyleCnt="0"/>
      <dgm:spPr/>
    </dgm:pt>
    <dgm:pt modelId="{C501EC7F-626E-46C3-B3D3-F0AD203A2CD5}" type="pres">
      <dgm:prSet presAssocID="{08C3A436-55B2-4309-8E7C-4ED784616064}" presName="Name25" presStyleLbl="parChTrans1D3" presStyleIdx="2" presStyleCnt="3"/>
      <dgm:spPr/>
    </dgm:pt>
    <dgm:pt modelId="{69766E5B-5B5B-4B8E-B73F-A688BDBBCA46}" type="pres">
      <dgm:prSet presAssocID="{08C3A436-55B2-4309-8E7C-4ED784616064}" presName="connTx" presStyleLbl="parChTrans1D3" presStyleIdx="2" presStyleCnt="3"/>
      <dgm:spPr/>
    </dgm:pt>
    <dgm:pt modelId="{88781DEF-B57B-4304-95D4-170FFF104608}" type="pres">
      <dgm:prSet presAssocID="{944CA2D1-87AE-4EF5-8B75-CF6E4FD4F726}" presName="Name30" presStyleCnt="0"/>
      <dgm:spPr/>
    </dgm:pt>
    <dgm:pt modelId="{196C11E7-EA53-4791-AAC6-55D45E0E9370}" type="pres">
      <dgm:prSet presAssocID="{944CA2D1-87AE-4EF5-8B75-CF6E4FD4F726}" presName="level2Shape" presStyleLbl="node3" presStyleIdx="2" presStyleCnt="3"/>
      <dgm:spPr/>
    </dgm:pt>
    <dgm:pt modelId="{4DFBD481-FF22-450F-9107-4ACDFB03CCA0}" type="pres">
      <dgm:prSet presAssocID="{944CA2D1-87AE-4EF5-8B75-CF6E4FD4F726}" presName="hierChild3" presStyleCnt="0"/>
      <dgm:spPr/>
    </dgm:pt>
    <dgm:pt modelId="{B2E50B73-BFBA-4EB4-A840-C79025CB8550}" type="pres">
      <dgm:prSet presAssocID="{BEF82054-856D-459A-9E00-3F846E0F8E12}" presName="bgShapesFlow" presStyleCnt="0"/>
      <dgm:spPr/>
    </dgm:pt>
    <dgm:pt modelId="{BD0DA78F-6A92-4926-93C3-FBC316769ACE}" type="pres">
      <dgm:prSet presAssocID="{AF0DE535-6C0E-4865-9574-B148EA800991}" presName="rectComp" presStyleCnt="0"/>
      <dgm:spPr/>
    </dgm:pt>
    <dgm:pt modelId="{4B39210E-EC12-4B75-8956-0CABCDAD11A9}" type="pres">
      <dgm:prSet presAssocID="{AF0DE535-6C0E-4865-9574-B148EA800991}" presName="bgRect" presStyleLbl="bgShp" presStyleIdx="0" presStyleCnt="3"/>
      <dgm:spPr/>
    </dgm:pt>
    <dgm:pt modelId="{6F11ADB0-4A47-4002-885F-48DEA973AE72}" type="pres">
      <dgm:prSet presAssocID="{AF0DE535-6C0E-4865-9574-B148EA800991}" presName="bgRectTx" presStyleLbl="bgShp" presStyleIdx="0" presStyleCnt="3">
        <dgm:presLayoutVars>
          <dgm:bulletEnabled val="1"/>
        </dgm:presLayoutVars>
      </dgm:prSet>
      <dgm:spPr/>
    </dgm:pt>
    <dgm:pt modelId="{BDEF1A66-8086-4474-9D5B-E6EC08EF842C}" type="pres">
      <dgm:prSet presAssocID="{AF0DE535-6C0E-4865-9574-B148EA800991}" presName="spComp" presStyleCnt="0"/>
      <dgm:spPr/>
    </dgm:pt>
    <dgm:pt modelId="{EFACC9A5-1D81-4A8E-97CC-5576DE3787C5}" type="pres">
      <dgm:prSet presAssocID="{AF0DE535-6C0E-4865-9574-B148EA800991}" presName="hSp" presStyleCnt="0"/>
      <dgm:spPr/>
    </dgm:pt>
    <dgm:pt modelId="{C96301F2-F6DD-4411-9383-CB5FD7607382}" type="pres">
      <dgm:prSet presAssocID="{B6E5B523-19D1-4DD4-BDB9-16D9F4B4C45E}" presName="rectComp" presStyleCnt="0"/>
      <dgm:spPr/>
    </dgm:pt>
    <dgm:pt modelId="{15D8AD83-1DFB-4C27-B7AF-BA9D9376DA4F}" type="pres">
      <dgm:prSet presAssocID="{B6E5B523-19D1-4DD4-BDB9-16D9F4B4C45E}" presName="bgRect" presStyleLbl="bgShp" presStyleIdx="1" presStyleCnt="3"/>
      <dgm:spPr/>
    </dgm:pt>
    <dgm:pt modelId="{6729026E-C245-46B8-91E5-E53456A4D648}" type="pres">
      <dgm:prSet presAssocID="{B6E5B523-19D1-4DD4-BDB9-16D9F4B4C45E}" presName="bgRectTx" presStyleLbl="bgShp" presStyleIdx="1" presStyleCnt="3">
        <dgm:presLayoutVars>
          <dgm:bulletEnabled val="1"/>
        </dgm:presLayoutVars>
      </dgm:prSet>
      <dgm:spPr/>
    </dgm:pt>
    <dgm:pt modelId="{6F922AC6-8FE0-499E-B976-E72910F090C9}" type="pres">
      <dgm:prSet presAssocID="{B6E5B523-19D1-4DD4-BDB9-16D9F4B4C45E}" presName="spComp" presStyleCnt="0"/>
      <dgm:spPr/>
    </dgm:pt>
    <dgm:pt modelId="{5AE7CD98-8082-49C1-98FF-46D75FC722E1}" type="pres">
      <dgm:prSet presAssocID="{B6E5B523-19D1-4DD4-BDB9-16D9F4B4C45E}" presName="hSp" presStyleCnt="0"/>
      <dgm:spPr/>
    </dgm:pt>
    <dgm:pt modelId="{46BE9032-3FFE-4585-B707-483CC43156CF}" type="pres">
      <dgm:prSet presAssocID="{EFBD400D-9B97-4EFD-B620-63FDC9EF4CB0}" presName="rectComp" presStyleCnt="0"/>
      <dgm:spPr/>
    </dgm:pt>
    <dgm:pt modelId="{38F5C9E6-4373-47F6-9D59-D9AAB704CBB6}" type="pres">
      <dgm:prSet presAssocID="{EFBD400D-9B97-4EFD-B620-63FDC9EF4CB0}" presName="bgRect" presStyleLbl="bgShp" presStyleIdx="2" presStyleCnt="3" custLinFactNeighborX="1200" custLinFactNeighborY="2515"/>
      <dgm:spPr/>
    </dgm:pt>
    <dgm:pt modelId="{CC5D4214-24A0-40FF-B669-2F6C976899E1}" type="pres">
      <dgm:prSet presAssocID="{EFBD400D-9B97-4EFD-B620-63FDC9EF4CB0}" presName="bgRectTx" presStyleLbl="bgShp" presStyleIdx="2" presStyleCnt="3">
        <dgm:presLayoutVars>
          <dgm:bulletEnabled val="1"/>
        </dgm:presLayoutVars>
      </dgm:prSet>
      <dgm:spPr/>
    </dgm:pt>
  </dgm:ptLst>
  <dgm:cxnLst>
    <dgm:cxn modelId="{83578504-5B43-4BCD-95B2-32CAA3D94A7C}" srcId="{6E1F5624-9E3C-469F-8B51-6AA0BB551EF2}" destId="{944CA2D1-87AE-4EF5-8B75-CF6E4FD4F726}" srcOrd="0" destOrd="0" parTransId="{08C3A436-55B2-4309-8E7C-4ED784616064}" sibTransId="{F539C878-4614-40F0-91FF-D46E9CAEEF99}"/>
    <dgm:cxn modelId="{F9E71C13-E313-4DF0-B5D7-657727A128EF}" type="presOf" srcId="{74D52219-B951-4A9A-B939-BB65A5036BA0}" destId="{1071BC86-4E2A-416C-B9D8-A8DE8183DFBE}" srcOrd="1" destOrd="0" presId="urn:microsoft.com/office/officeart/2005/8/layout/hierarchy5"/>
    <dgm:cxn modelId="{22A56619-D861-4E7C-A616-D7050C348CC8}" type="presOf" srcId="{EFBD400D-9B97-4EFD-B620-63FDC9EF4CB0}" destId="{CC5D4214-24A0-40FF-B669-2F6C976899E1}" srcOrd="1" destOrd="0" presId="urn:microsoft.com/office/officeart/2005/8/layout/hierarchy5"/>
    <dgm:cxn modelId="{353A871A-3AB2-417C-B2DF-A292BB27EEBF}" type="presOf" srcId="{6E1F5624-9E3C-469F-8B51-6AA0BB551EF2}" destId="{A4193C27-18EA-43FA-99A2-F47E357B7312}" srcOrd="0" destOrd="0" presId="urn:microsoft.com/office/officeart/2005/8/layout/hierarchy5"/>
    <dgm:cxn modelId="{EB35DA1D-4D8A-4DA8-B36E-220D9450576B}" type="presOf" srcId="{B6B5A00B-8BA5-4C4E-A725-6753799E264C}" destId="{0120C614-37DA-48C6-8426-CDB47F50EA23}" srcOrd="0" destOrd="0" presId="urn:microsoft.com/office/officeart/2005/8/layout/hierarchy5"/>
    <dgm:cxn modelId="{E1528F23-E5E9-44D4-8DBB-926B70F6BAE0}" type="presOf" srcId="{05074C09-2F36-4D3A-8576-139299FB0CEC}" destId="{81E47FCA-D785-43E1-AAEB-4EFCC5FBAC4A}" srcOrd="0" destOrd="0" presId="urn:microsoft.com/office/officeart/2005/8/layout/hierarchy5"/>
    <dgm:cxn modelId="{BBC91B2B-10A3-434B-B6B7-157F5402D549}" type="presOf" srcId="{ABF0E2E5-FC36-4D00-8253-00D85E3CB795}" destId="{0D9754F3-78D5-45A0-99C1-E66D952C4492}" srcOrd="1" destOrd="0" presId="urn:microsoft.com/office/officeart/2005/8/layout/hierarchy5"/>
    <dgm:cxn modelId="{C9A6442C-0C2A-4091-976E-A9D1EEE6E291}" type="presOf" srcId="{4C2DD43E-785C-4295-A482-AFE7C1C79E0C}" destId="{6367AC5E-5C93-4203-BBFD-6F468908F1E8}" srcOrd="1" destOrd="0" presId="urn:microsoft.com/office/officeart/2005/8/layout/hierarchy5"/>
    <dgm:cxn modelId="{6BC46537-3F6C-42CC-AA69-723AC90BDB19}" type="presOf" srcId="{BEF82054-856D-459A-9E00-3F846E0F8E12}" destId="{84FA584B-29A0-4123-8D36-B9A00BBDF159}" srcOrd="0" destOrd="0" presId="urn:microsoft.com/office/officeart/2005/8/layout/hierarchy5"/>
    <dgm:cxn modelId="{4A1ACB3D-0079-4EB9-AC33-F1CE89D11366}" srcId="{1C5D3841-565C-4AE8-96C3-6FDF0A795DD5}" destId="{B6B5A00B-8BA5-4C4E-A725-6753799E264C}" srcOrd="1" destOrd="0" parTransId="{74D52219-B951-4A9A-B939-BB65A5036BA0}" sibTransId="{E22F211C-2439-4752-A465-F2778C37B7D5}"/>
    <dgm:cxn modelId="{F606533F-E093-41FB-A0AD-D6842D0E6F7A}" type="presOf" srcId="{17BAF025-44E0-4E4B-AF8F-8AD61F3BB85F}" destId="{6ABEA1B7-DBDA-49D1-BFAF-F355B478BF64}" srcOrd="0" destOrd="0" presId="urn:microsoft.com/office/officeart/2005/8/layout/hierarchy5"/>
    <dgm:cxn modelId="{F13A4E5D-9124-45B2-A3E2-D4B189E9AC71}" srcId="{1C5D3841-565C-4AE8-96C3-6FDF0A795DD5}" destId="{6E1F5624-9E3C-469F-8B51-6AA0BB551EF2}" srcOrd="2" destOrd="0" parTransId="{AF952663-8EE1-4FAE-8554-79A4BF29CD31}" sibTransId="{9C8BF820-A55A-485D-91B2-561FBB8E21C4}"/>
    <dgm:cxn modelId="{4B51C865-3DCA-4912-A6B5-4E3A26DA6B85}" type="presOf" srcId="{AF952663-8EE1-4FAE-8554-79A4BF29CD31}" destId="{154B4A25-3C9D-4714-B854-11CF7E69F6E1}" srcOrd="1" destOrd="0" presId="urn:microsoft.com/office/officeart/2005/8/layout/hierarchy5"/>
    <dgm:cxn modelId="{64393546-0547-4317-96F1-0CBCE4C986D9}" type="presOf" srcId="{944CA2D1-87AE-4EF5-8B75-CF6E4FD4F726}" destId="{196C11E7-EA53-4791-AAC6-55D45E0E9370}" srcOrd="0" destOrd="0" presId="urn:microsoft.com/office/officeart/2005/8/layout/hierarchy5"/>
    <dgm:cxn modelId="{51936B66-6189-44CD-BC49-2C360578C526}" type="presOf" srcId="{AF952663-8EE1-4FAE-8554-79A4BF29CD31}" destId="{4049CFA5-1595-4097-BD81-EEC3975FE795}" srcOrd="0" destOrd="0" presId="urn:microsoft.com/office/officeart/2005/8/layout/hierarchy5"/>
    <dgm:cxn modelId="{F3941B4A-9A36-4D17-8F90-3F97581C0909}" type="presOf" srcId="{B6E5B523-19D1-4DD4-BDB9-16D9F4B4C45E}" destId="{6729026E-C245-46B8-91E5-E53456A4D648}" srcOrd="1" destOrd="0" presId="urn:microsoft.com/office/officeart/2005/8/layout/hierarchy5"/>
    <dgm:cxn modelId="{881C654A-BF5E-4CC9-AC1D-06785031BC7D}" type="presOf" srcId="{05074C09-2F36-4D3A-8576-139299FB0CEC}" destId="{521AD047-02B7-4954-9571-B953498F1A8B}" srcOrd="1" destOrd="0" presId="urn:microsoft.com/office/officeart/2005/8/layout/hierarchy5"/>
    <dgm:cxn modelId="{668E944A-B623-4F6C-8734-17973C2D9C1F}" type="presOf" srcId="{5A033D4C-851A-49B6-A3EA-3A7FC3C3F270}" destId="{E451AE2C-F551-47E3-9166-197A2098625C}" srcOrd="0" destOrd="0" presId="urn:microsoft.com/office/officeart/2005/8/layout/hierarchy5"/>
    <dgm:cxn modelId="{01ACA24D-6BD2-4715-836A-5857F3469972}" type="presOf" srcId="{29A270B3-5CA9-4D3F-BD73-E201C7315672}" destId="{CAACFD1B-A829-4FF7-A7B5-CA256567B3C2}" srcOrd="0" destOrd="0" presId="urn:microsoft.com/office/officeart/2005/8/layout/hierarchy5"/>
    <dgm:cxn modelId="{7946906E-B25F-4F25-88B6-242DF53414EE}" srcId="{BEF82054-856D-459A-9E00-3F846E0F8E12}" destId="{1C5D3841-565C-4AE8-96C3-6FDF0A795DD5}" srcOrd="0" destOrd="0" parTransId="{C2F449F7-E162-4555-9D7D-87F7E5751C9B}" sibTransId="{874BBC85-DC7D-4674-ABF2-ECDF7C8FF1F3}"/>
    <dgm:cxn modelId="{201EAD50-601E-4F00-AA11-2A239E0F38B5}" type="presOf" srcId="{AF0DE535-6C0E-4865-9574-B148EA800991}" destId="{6F11ADB0-4A47-4002-885F-48DEA973AE72}" srcOrd="1" destOrd="0" presId="urn:microsoft.com/office/officeart/2005/8/layout/hierarchy5"/>
    <dgm:cxn modelId="{9015C673-221A-4A2E-B1E7-4BF346732BC0}" srcId="{BEF82054-856D-459A-9E00-3F846E0F8E12}" destId="{B6E5B523-19D1-4DD4-BDB9-16D9F4B4C45E}" srcOrd="2" destOrd="0" parTransId="{86DFCDE5-0687-447B-852D-2D8688B25E4D}" sibTransId="{50D74258-701A-4000-9119-842B63CD237C}"/>
    <dgm:cxn modelId="{EF91F073-E578-400F-9939-706EFA25EAE3}" srcId="{BEF82054-856D-459A-9E00-3F846E0F8E12}" destId="{AF0DE535-6C0E-4865-9574-B148EA800991}" srcOrd="1" destOrd="0" parTransId="{3F4D58CF-B66A-4672-BB71-F8799B7ADA60}" sibTransId="{647EB16C-AEDF-402B-8F94-545F5F338FDA}"/>
    <dgm:cxn modelId="{526B4E54-753B-4225-A0D2-B70AE2B1DEFA}" type="presOf" srcId="{08C3A436-55B2-4309-8E7C-4ED784616064}" destId="{C501EC7F-626E-46C3-B3D3-F0AD203A2CD5}" srcOrd="0" destOrd="0" presId="urn:microsoft.com/office/officeart/2005/8/layout/hierarchy5"/>
    <dgm:cxn modelId="{5ABBF67C-AC7E-4332-ABBA-7E7405803D78}" type="presOf" srcId="{08C3A436-55B2-4309-8E7C-4ED784616064}" destId="{69766E5B-5B5B-4B8E-B73F-A688BDBBCA46}" srcOrd="1" destOrd="0" presId="urn:microsoft.com/office/officeart/2005/8/layout/hierarchy5"/>
    <dgm:cxn modelId="{95651690-9E8D-44C1-8D37-98147ABC22CF}" srcId="{1C5D3841-565C-4AE8-96C3-6FDF0A795DD5}" destId="{17BAF025-44E0-4E4B-AF8F-8AD61F3BB85F}" srcOrd="0" destOrd="0" parTransId="{05074C09-2F36-4D3A-8576-139299FB0CEC}" sibTransId="{BD8C4C34-A2E1-45D5-9128-4AFFDBC3D131}"/>
    <dgm:cxn modelId="{D4AC8991-45B5-41C3-B83F-9848B389ABC5}" type="presOf" srcId="{B6E5B523-19D1-4DD4-BDB9-16D9F4B4C45E}" destId="{15D8AD83-1DFB-4C27-B7AF-BA9D9376DA4F}" srcOrd="0" destOrd="0" presId="urn:microsoft.com/office/officeart/2005/8/layout/hierarchy5"/>
    <dgm:cxn modelId="{22621D96-709D-4BC1-AE29-6AD0A45DB671}" type="presOf" srcId="{ABF0E2E5-FC36-4D00-8253-00D85E3CB795}" destId="{052625CD-8A49-4FFA-B865-D4E49ABA3967}" srcOrd="0" destOrd="0" presId="urn:microsoft.com/office/officeart/2005/8/layout/hierarchy5"/>
    <dgm:cxn modelId="{96B67BA1-CC80-4879-92A8-94F9F08F957C}" type="presOf" srcId="{1C5D3841-565C-4AE8-96C3-6FDF0A795DD5}" destId="{17A0CB4E-F014-4BE4-98E8-3947DED7103A}" srcOrd="0" destOrd="0" presId="urn:microsoft.com/office/officeart/2005/8/layout/hierarchy5"/>
    <dgm:cxn modelId="{CA8D24A5-B28F-4E80-A416-5B45C7C810D0}" srcId="{BEF82054-856D-459A-9E00-3F846E0F8E12}" destId="{EFBD400D-9B97-4EFD-B620-63FDC9EF4CB0}" srcOrd="3" destOrd="0" parTransId="{3D91F57F-3FAE-4FE3-9503-56C70F0E33E1}" sibTransId="{61B81BEF-7AD9-4524-81A4-ABDAF78C03A0}"/>
    <dgm:cxn modelId="{0564AFC5-BC09-4A75-A146-A41EDFAC0B32}" type="presOf" srcId="{EFBD400D-9B97-4EFD-B620-63FDC9EF4CB0}" destId="{38F5C9E6-4373-47F6-9D59-D9AAB704CBB6}" srcOrd="0" destOrd="0" presId="urn:microsoft.com/office/officeart/2005/8/layout/hierarchy5"/>
    <dgm:cxn modelId="{6509C3D3-E05E-4C5B-9E52-DD827A2D840D}" type="presOf" srcId="{74D52219-B951-4A9A-B939-BB65A5036BA0}" destId="{5E37E223-DB72-4829-AB35-60520CB3FC1F}" srcOrd="0" destOrd="0" presId="urn:microsoft.com/office/officeart/2005/8/layout/hierarchy5"/>
    <dgm:cxn modelId="{6E67F1D4-8140-4BF6-9F24-99A58A5C8CDD}" srcId="{17BAF025-44E0-4E4B-AF8F-8AD61F3BB85F}" destId="{29A270B3-5CA9-4D3F-BD73-E201C7315672}" srcOrd="0" destOrd="0" parTransId="{4C2DD43E-785C-4295-A482-AFE7C1C79E0C}" sibTransId="{4A21A6A1-2C75-4452-8A06-DCC710E87C77}"/>
    <dgm:cxn modelId="{AE432FD7-CF78-4B8D-BF6C-4434D6102AB8}" type="presOf" srcId="{AF0DE535-6C0E-4865-9574-B148EA800991}" destId="{4B39210E-EC12-4B75-8956-0CABCDAD11A9}" srcOrd="0" destOrd="0" presId="urn:microsoft.com/office/officeart/2005/8/layout/hierarchy5"/>
    <dgm:cxn modelId="{85BC8CDE-D0E8-468E-B657-A46359D0C3A7}" srcId="{B6B5A00B-8BA5-4C4E-A725-6753799E264C}" destId="{5A033D4C-851A-49B6-A3EA-3A7FC3C3F270}" srcOrd="0" destOrd="0" parTransId="{ABF0E2E5-FC36-4D00-8253-00D85E3CB795}" sibTransId="{CF834A98-81D4-4E81-B607-1FF8F0225BB4}"/>
    <dgm:cxn modelId="{6B3CBEFD-416E-4C85-BC57-45BA9FF9BAB1}" type="presOf" srcId="{4C2DD43E-785C-4295-A482-AFE7C1C79E0C}" destId="{3260D9F0-4320-4A89-B139-5B07AEE95054}" srcOrd="0" destOrd="0" presId="urn:microsoft.com/office/officeart/2005/8/layout/hierarchy5"/>
    <dgm:cxn modelId="{10B3CE7D-FDB7-4AB1-9895-AF48F91B58D0}" type="presParOf" srcId="{84FA584B-29A0-4123-8D36-B9A00BBDF159}" destId="{E9A8E942-3ADB-4BB6-8173-058AB8396CFB}" srcOrd="0" destOrd="0" presId="urn:microsoft.com/office/officeart/2005/8/layout/hierarchy5"/>
    <dgm:cxn modelId="{5DC4482C-742B-4585-A918-A01810FDB97D}" type="presParOf" srcId="{E9A8E942-3ADB-4BB6-8173-058AB8396CFB}" destId="{BDAD9DE2-D96B-4B11-8563-515CC150B3AE}" srcOrd="0" destOrd="0" presId="urn:microsoft.com/office/officeart/2005/8/layout/hierarchy5"/>
    <dgm:cxn modelId="{F6E0AECC-6B4A-4AFE-893C-5A17710406B1}" type="presParOf" srcId="{E9A8E942-3ADB-4BB6-8173-058AB8396CFB}" destId="{A406CAFF-FA6B-4E38-B26D-F1278F6DA67C}" srcOrd="1" destOrd="0" presId="urn:microsoft.com/office/officeart/2005/8/layout/hierarchy5"/>
    <dgm:cxn modelId="{CF4895F8-B607-4532-B19A-DFBA3FE40508}" type="presParOf" srcId="{A406CAFF-FA6B-4E38-B26D-F1278F6DA67C}" destId="{41238EF6-15E6-428B-92D9-1CF1444B3E71}" srcOrd="0" destOrd="0" presId="urn:microsoft.com/office/officeart/2005/8/layout/hierarchy5"/>
    <dgm:cxn modelId="{58ECBD77-246E-4558-B0CA-BC17A74E8C6D}" type="presParOf" srcId="{41238EF6-15E6-428B-92D9-1CF1444B3E71}" destId="{17A0CB4E-F014-4BE4-98E8-3947DED7103A}" srcOrd="0" destOrd="0" presId="urn:microsoft.com/office/officeart/2005/8/layout/hierarchy5"/>
    <dgm:cxn modelId="{0C5BDC97-9E17-4C35-A06B-BA8D59C2623D}" type="presParOf" srcId="{41238EF6-15E6-428B-92D9-1CF1444B3E71}" destId="{A6A53A30-7E57-4A18-B960-7A7C4379C164}" srcOrd="1" destOrd="0" presId="urn:microsoft.com/office/officeart/2005/8/layout/hierarchy5"/>
    <dgm:cxn modelId="{F8529177-A40A-4B0D-BA82-9C3633C05CCD}" type="presParOf" srcId="{A6A53A30-7E57-4A18-B960-7A7C4379C164}" destId="{81E47FCA-D785-43E1-AAEB-4EFCC5FBAC4A}" srcOrd="0" destOrd="0" presId="urn:microsoft.com/office/officeart/2005/8/layout/hierarchy5"/>
    <dgm:cxn modelId="{025D6382-E2CC-45CF-AEEE-0FE7FAA0F11F}" type="presParOf" srcId="{81E47FCA-D785-43E1-AAEB-4EFCC5FBAC4A}" destId="{521AD047-02B7-4954-9571-B953498F1A8B}" srcOrd="0" destOrd="0" presId="urn:microsoft.com/office/officeart/2005/8/layout/hierarchy5"/>
    <dgm:cxn modelId="{8D3D8961-4F0A-4C88-9249-EF56F145C86A}" type="presParOf" srcId="{A6A53A30-7E57-4A18-B960-7A7C4379C164}" destId="{22EDF0F1-D152-46B9-A022-D1199DB1465D}" srcOrd="1" destOrd="0" presId="urn:microsoft.com/office/officeart/2005/8/layout/hierarchy5"/>
    <dgm:cxn modelId="{A1EE3715-A4F2-49DE-AE40-C3AAD76D04F8}" type="presParOf" srcId="{22EDF0F1-D152-46B9-A022-D1199DB1465D}" destId="{6ABEA1B7-DBDA-49D1-BFAF-F355B478BF64}" srcOrd="0" destOrd="0" presId="urn:microsoft.com/office/officeart/2005/8/layout/hierarchy5"/>
    <dgm:cxn modelId="{31207487-5632-4D60-A8CB-390A83AA4E6B}" type="presParOf" srcId="{22EDF0F1-D152-46B9-A022-D1199DB1465D}" destId="{B4D188B2-C2DE-4887-8C3D-5C19A9D7CAD9}" srcOrd="1" destOrd="0" presId="urn:microsoft.com/office/officeart/2005/8/layout/hierarchy5"/>
    <dgm:cxn modelId="{FEA61002-69BB-43C7-930B-209F98C82321}" type="presParOf" srcId="{B4D188B2-C2DE-4887-8C3D-5C19A9D7CAD9}" destId="{3260D9F0-4320-4A89-B139-5B07AEE95054}" srcOrd="0" destOrd="0" presId="urn:microsoft.com/office/officeart/2005/8/layout/hierarchy5"/>
    <dgm:cxn modelId="{6C010E17-CBB1-44ED-BD69-2393351D150B}" type="presParOf" srcId="{3260D9F0-4320-4A89-B139-5B07AEE95054}" destId="{6367AC5E-5C93-4203-BBFD-6F468908F1E8}" srcOrd="0" destOrd="0" presId="urn:microsoft.com/office/officeart/2005/8/layout/hierarchy5"/>
    <dgm:cxn modelId="{15B4D675-DB61-4C49-9CD5-1D6C937CFF21}" type="presParOf" srcId="{B4D188B2-C2DE-4887-8C3D-5C19A9D7CAD9}" destId="{2E3B730E-610B-4F42-B55E-EF1CF76AA037}" srcOrd="1" destOrd="0" presId="urn:microsoft.com/office/officeart/2005/8/layout/hierarchy5"/>
    <dgm:cxn modelId="{703E35FD-C237-406C-8796-34FED0DE1233}" type="presParOf" srcId="{2E3B730E-610B-4F42-B55E-EF1CF76AA037}" destId="{CAACFD1B-A829-4FF7-A7B5-CA256567B3C2}" srcOrd="0" destOrd="0" presId="urn:microsoft.com/office/officeart/2005/8/layout/hierarchy5"/>
    <dgm:cxn modelId="{C15FCE2D-60AC-48DC-8BEC-9A8BC1D3CE3F}" type="presParOf" srcId="{2E3B730E-610B-4F42-B55E-EF1CF76AA037}" destId="{FA7DF100-3E7C-41A7-92CD-3239B3E29058}" srcOrd="1" destOrd="0" presId="urn:microsoft.com/office/officeart/2005/8/layout/hierarchy5"/>
    <dgm:cxn modelId="{52289603-F9B6-4166-83CF-CCC785926883}" type="presParOf" srcId="{A6A53A30-7E57-4A18-B960-7A7C4379C164}" destId="{5E37E223-DB72-4829-AB35-60520CB3FC1F}" srcOrd="2" destOrd="0" presId="urn:microsoft.com/office/officeart/2005/8/layout/hierarchy5"/>
    <dgm:cxn modelId="{58152B28-DA55-4627-B8AF-3EB218637CB9}" type="presParOf" srcId="{5E37E223-DB72-4829-AB35-60520CB3FC1F}" destId="{1071BC86-4E2A-416C-B9D8-A8DE8183DFBE}" srcOrd="0" destOrd="0" presId="urn:microsoft.com/office/officeart/2005/8/layout/hierarchy5"/>
    <dgm:cxn modelId="{F0121CE6-2E76-4D13-B978-1B48DED45EDA}" type="presParOf" srcId="{A6A53A30-7E57-4A18-B960-7A7C4379C164}" destId="{CBCDC039-D51F-4170-9D0D-21DAA602830F}" srcOrd="3" destOrd="0" presId="urn:microsoft.com/office/officeart/2005/8/layout/hierarchy5"/>
    <dgm:cxn modelId="{A29EC480-BF44-49EF-983E-EAB0AA02DE8E}" type="presParOf" srcId="{CBCDC039-D51F-4170-9D0D-21DAA602830F}" destId="{0120C614-37DA-48C6-8426-CDB47F50EA23}" srcOrd="0" destOrd="0" presId="urn:microsoft.com/office/officeart/2005/8/layout/hierarchy5"/>
    <dgm:cxn modelId="{2D8A1D51-1C58-48FE-9A50-172791EA73D2}" type="presParOf" srcId="{CBCDC039-D51F-4170-9D0D-21DAA602830F}" destId="{5A5CEE45-1D5D-4532-A4B6-1D8390AB53F9}" srcOrd="1" destOrd="0" presId="urn:microsoft.com/office/officeart/2005/8/layout/hierarchy5"/>
    <dgm:cxn modelId="{3CF9B11A-AB8C-4963-98FD-F795057E9D08}" type="presParOf" srcId="{5A5CEE45-1D5D-4532-A4B6-1D8390AB53F9}" destId="{052625CD-8A49-4FFA-B865-D4E49ABA3967}" srcOrd="0" destOrd="0" presId="urn:microsoft.com/office/officeart/2005/8/layout/hierarchy5"/>
    <dgm:cxn modelId="{2CDB4A96-4585-4323-BEAE-305552DDDE8D}" type="presParOf" srcId="{052625CD-8A49-4FFA-B865-D4E49ABA3967}" destId="{0D9754F3-78D5-45A0-99C1-E66D952C4492}" srcOrd="0" destOrd="0" presId="urn:microsoft.com/office/officeart/2005/8/layout/hierarchy5"/>
    <dgm:cxn modelId="{B59C5892-69DB-467D-B6C1-C18E92067E60}" type="presParOf" srcId="{5A5CEE45-1D5D-4532-A4B6-1D8390AB53F9}" destId="{304A648D-094E-4353-B8E4-3E5781B94A74}" srcOrd="1" destOrd="0" presId="urn:microsoft.com/office/officeart/2005/8/layout/hierarchy5"/>
    <dgm:cxn modelId="{F0AE97B0-41E3-491B-9562-703144E4A538}" type="presParOf" srcId="{304A648D-094E-4353-B8E4-3E5781B94A74}" destId="{E451AE2C-F551-47E3-9166-197A2098625C}" srcOrd="0" destOrd="0" presId="urn:microsoft.com/office/officeart/2005/8/layout/hierarchy5"/>
    <dgm:cxn modelId="{AFDDA2B6-5B0D-437E-BAE3-DF0A8156CF1B}" type="presParOf" srcId="{304A648D-094E-4353-B8E4-3E5781B94A74}" destId="{7E7F5871-CAAE-4765-AF86-575615C16EAD}" srcOrd="1" destOrd="0" presId="urn:microsoft.com/office/officeart/2005/8/layout/hierarchy5"/>
    <dgm:cxn modelId="{94CB6AB0-318F-4BF9-A574-668040A01024}" type="presParOf" srcId="{A6A53A30-7E57-4A18-B960-7A7C4379C164}" destId="{4049CFA5-1595-4097-BD81-EEC3975FE795}" srcOrd="4" destOrd="0" presId="urn:microsoft.com/office/officeart/2005/8/layout/hierarchy5"/>
    <dgm:cxn modelId="{D6FE9768-F45A-43E5-AC7E-B074C0EDFEE5}" type="presParOf" srcId="{4049CFA5-1595-4097-BD81-EEC3975FE795}" destId="{154B4A25-3C9D-4714-B854-11CF7E69F6E1}" srcOrd="0" destOrd="0" presId="urn:microsoft.com/office/officeart/2005/8/layout/hierarchy5"/>
    <dgm:cxn modelId="{1BD1E522-4ED8-4682-B491-938D508EC751}" type="presParOf" srcId="{A6A53A30-7E57-4A18-B960-7A7C4379C164}" destId="{025EE999-F986-454E-8B54-5193C1E5748C}" srcOrd="5" destOrd="0" presId="urn:microsoft.com/office/officeart/2005/8/layout/hierarchy5"/>
    <dgm:cxn modelId="{6A9BCF93-5F69-413C-BD4F-2FF7E3BC7F6E}" type="presParOf" srcId="{025EE999-F986-454E-8B54-5193C1E5748C}" destId="{A4193C27-18EA-43FA-99A2-F47E357B7312}" srcOrd="0" destOrd="0" presId="urn:microsoft.com/office/officeart/2005/8/layout/hierarchy5"/>
    <dgm:cxn modelId="{D206E5C6-5C2A-4ECF-82AE-555E176D0E4C}" type="presParOf" srcId="{025EE999-F986-454E-8B54-5193C1E5748C}" destId="{60462ED1-B12D-49F5-A3A7-0CE3F6D8A4E0}" srcOrd="1" destOrd="0" presId="urn:microsoft.com/office/officeart/2005/8/layout/hierarchy5"/>
    <dgm:cxn modelId="{5D162FFE-7CC4-4372-93BE-0C0DA48050A5}" type="presParOf" srcId="{60462ED1-B12D-49F5-A3A7-0CE3F6D8A4E0}" destId="{C501EC7F-626E-46C3-B3D3-F0AD203A2CD5}" srcOrd="0" destOrd="0" presId="urn:microsoft.com/office/officeart/2005/8/layout/hierarchy5"/>
    <dgm:cxn modelId="{B500A1F2-0A0C-4205-BC8F-F5548399369E}" type="presParOf" srcId="{C501EC7F-626E-46C3-B3D3-F0AD203A2CD5}" destId="{69766E5B-5B5B-4B8E-B73F-A688BDBBCA46}" srcOrd="0" destOrd="0" presId="urn:microsoft.com/office/officeart/2005/8/layout/hierarchy5"/>
    <dgm:cxn modelId="{87B25AB0-4E37-4760-82A0-3F8B41C07D64}" type="presParOf" srcId="{60462ED1-B12D-49F5-A3A7-0CE3F6D8A4E0}" destId="{88781DEF-B57B-4304-95D4-170FFF104608}" srcOrd="1" destOrd="0" presId="urn:microsoft.com/office/officeart/2005/8/layout/hierarchy5"/>
    <dgm:cxn modelId="{D5D62EB0-EF59-4694-B215-8B625EC337F5}" type="presParOf" srcId="{88781DEF-B57B-4304-95D4-170FFF104608}" destId="{196C11E7-EA53-4791-AAC6-55D45E0E9370}" srcOrd="0" destOrd="0" presId="urn:microsoft.com/office/officeart/2005/8/layout/hierarchy5"/>
    <dgm:cxn modelId="{0BF54645-67FD-444F-BAD6-782FC00E9AEB}" type="presParOf" srcId="{88781DEF-B57B-4304-95D4-170FFF104608}" destId="{4DFBD481-FF22-450F-9107-4ACDFB03CCA0}" srcOrd="1" destOrd="0" presId="urn:microsoft.com/office/officeart/2005/8/layout/hierarchy5"/>
    <dgm:cxn modelId="{621291E0-C905-4882-9718-B88E6D67503A}" type="presParOf" srcId="{84FA584B-29A0-4123-8D36-B9A00BBDF159}" destId="{B2E50B73-BFBA-4EB4-A840-C79025CB8550}" srcOrd="1" destOrd="0" presId="urn:microsoft.com/office/officeart/2005/8/layout/hierarchy5"/>
    <dgm:cxn modelId="{C92D9F3C-B1F4-4496-83A0-C6BB26C74FE8}" type="presParOf" srcId="{B2E50B73-BFBA-4EB4-A840-C79025CB8550}" destId="{BD0DA78F-6A92-4926-93C3-FBC316769ACE}" srcOrd="0" destOrd="0" presId="urn:microsoft.com/office/officeart/2005/8/layout/hierarchy5"/>
    <dgm:cxn modelId="{1D7BC41D-4990-4E88-B3C2-372FA9D1E006}" type="presParOf" srcId="{BD0DA78F-6A92-4926-93C3-FBC316769ACE}" destId="{4B39210E-EC12-4B75-8956-0CABCDAD11A9}" srcOrd="0" destOrd="0" presId="urn:microsoft.com/office/officeart/2005/8/layout/hierarchy5"/>
    <dgm:cxn modelId="{DD53427C-8C33-4B3D-A1AF-C917380874E7}" type="presParOf" srcId="{BD0DA78F-6A92-4926-93C3-FBC316769ACE}" destId="{6F11ADB0-4A47-4002-885F-48DEA973AE72}" srcOrd="1" destOrd="0" presId="urn:microsoft.com/office/officeart/2005/8/layout/hierarchy5"/>
    <dgm:cxn modelId="{047CFDD5-C768-4892-94E7-ACE382DD33C8}" type="presParOf" srcId="{B2E50B73-BFBA-4EB4-A840-C79025CB8550}" destId="{BDEF1A66-8086-4474-9D5B-E6EC08EF842C}" srcOrd="1" destOrd="0" presId="urn:microsoft.com/office/officeart/2005/8/layout/hierarchy5"/>
    <dgm:cxn modelId="{7589BFB7-BD0B-4638-BC2E-542F5CF2EF07}" type="presParOf" srcId="{BDEF1A66-8086-4474-9D5B-E6EC08EF842C}" destId="{EFACC9A5-1D81-4A8E-97CC-5576DE3787C5}" srcOrd="0" destOrd="0" presId="urn:microsoft.com/office/officeart/2005/8/layout/hierarchy5"/>
    <dgm:cxn modelId="{804AE7CA-0F86-431C-9CE2-B50F11D0C776}" type="presParOf" srcId="{B2E50B73-BFBA-4EB4-A840-C79025CB8550}" destId="{C96301F2-F6DD-4411-9383-CB5FD7607382}" srcOrd="2" destOrd="0" presId="urn:microsoft.com/office/officeart/2005/8/layout/hierarchy5"/>
    <dgm:cxn modelId="{04ED5F08-8C01-4745-AE40-C3CE89D7A51F}" type="presParOf" srcId="{C96301F2-F6DD-4411-9383-CB5FD7607382}" destId="{15D8AD83-1DFB-4C27-B7AF-BA9D9376DA4F}" srcOrd="0" destOrd="0" presId="urn:microsoft.com/office/officeart/2005/8/layout/hierarchy5"/>
    <dgm:cxn modelId="{BE5B92AD-C2E6-4852-B190-DE42C3A4BA18}" type="presParOf" srcId="{C96301F2-F6DD-4411-9383-CB5FD7607382}" destId="{6729026E-C245-46B8-91E5-E53456A4D648}" srcOrd="1" destOrd="0" presId="urn:microsoft.com/office/officeart/2005/8/layout/hierarchy5"/>
    <dgm:cxn modelId="{2797C0E0-6F2E-4D0F-ADEB-C8858EF7435D}" type="presParOf" srcId="{B2E50B73-BFBA-4EB4-A840-C79025CB8550}" destId="{6F922AC6-8FE0-499E-B976-E72910F090C9}" srcOrd="3" destOrd="0" presId="urn:microsoft.com/office/officeart/2005/8/layout/hierarchy5"/>
    <dgm:cxn modelId="{8921AD76-DE90-4567-A6D9-04D94EA1EA39}" type="presParOf" srcId="{6F922AC6-8FE0-499E-B976-E72910F090C9}" destId="{5AE7CD98-8082-49C1-98FF-46D75FC722E1}" srcOrd="0" destOrd="0" presId="urn:microsoft.com/office/officeart/2005/8/layout/hierarchy5"/>
    <dgm:cxn modelId="{67F4E368-1A79-495B-8A52-508ADCDF764F}" type="presParOf" srcId="{B2E50B73-BFBA-4EB4-A840-C79025CB8550}" destId="{46BE9032-3FFE-4585-B707-483CC43156CF}" srcOrd="4" destOrd="0" presId="urn:microsoft.com/office/officeart/2005/8/layout/hierarchy5"/>
    <dgm:cxn modelId="{325AF122-DE7B-42F9-9306-7039B2DA076E}" type="presParOf" srcId="{46BE9032-3FFE-4585-B707-483CC43156CF}" destId="{38F5C9E6-4373-47F6-9D59-D9AAB704CBB6}" srcOrd="0" destOrd="0" presId="urn:microsoft.com/office/officeart/2005/8/layout/hierarchy5"/>
    <dgm:cxn modelId="{33BF25AD-35BE-4112-8816-81FEA0592C2D}" type="presParOf" srcId="{46BE9032-3FFE-4585-B707-483CC43156CF}" destId="{CC5D4214-24A0-40FF-B669-2F6C976899E1}"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6AD97BE-C5AE-43DB-9990-4C5246BC3492}" type="doc">
      <dgm:prSet loTypeId="urn:microsoft.com/office/officeart/2005/8/layout/chevron1" loCatId="process" qsTypeId="urn:microsoft.com/office/officeart/2005/8/quickstyle/simple1" qsCatId="simple" csTypeId="urn:microsoft.com/office/officeart/2005/8/colors/accent0_3" csCatId="mainScheme" phldr="1"/>
      <dgm:spPr/>
    </dgm:pt>
    <dgm:pt modelId="{59E88AE7-EAF4-4134-ABD3-E8131E4DEB39}">
      <dgm:prSet phldrT="[Text]" custT="1"/>
      <dgm:spPr>
        <a:solidFill>
          <a:schemeClr val="accent4"/>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SCREEN</a:t>
          </a:r>
        </a:p>
      </dgm:t>
    </dgm:pt>
    <dgm:pt modelId="{FB757310-CB7B-4912-972A-C8E1A2A29818}" type="parTrans" cxnId="{5C026984-F344-4D7E-A352-8544DD3058CB}">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453CBE26-5544-47BA-AD65-E80310C5D429}" type="sibTrans" cxnId="{5C026984-F344-4D7E-A352-8544DD3058CB}">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21B94DC2-30DB-48D7-84A2-26BFD33B7726}">
      <dgm:prSet phldrT="[Text]" custT="1"/>
      <dgm:spPr>
        <a:solidFill>
          <a:srgbClr val="076C6A"/>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MANAGE</a:t>
          </a:r>
        </a:p>
      </dgm:t>
    </dgm:pt>
    <dgm:pt modelId="{88656A2A-4265-4A3F-8A01-EDFDB5956C3B}" type="parTrans" cxnId="{2EF22C7B-7F2C-49F7-9E02-3156A3AEC515}">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922BD819-F2A4-4637-9216-0B75CF9B92B2}" type="sibTrans" cxnId="{2EF22C7B-7F2C-49F7-9E02-3156A3AEC515}">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5DC78F82-DCB8-4758-AB72-63F1CEF05AD1}">
      <dgm:prSet phldrT="[Text]" custT="1"/>
      <dgm:spPr>
        <a:solidFill>
          <a:schemeClr val="accent5"/>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MEASURE</a:t>
          </a:r>
        </a:p>
      </dgm:t>
    </dgm:pt>
    <dgm:pt modelId="{8988B61F-E472-476E-8019-2F7DB40A02B3}" type="parTrans" cxnId="{BD01EEFB-656A-4BF0-B0FD-3BD76C1CB6D1}">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624A6CDB-17E3-4D90-884D-C4D6A43B18A5}" type="sibTrans" cxnId="{BD01EEFB-656A-4BF0-B0FD-3BD76C1CB6D1}">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45B8EDA7-8A90-4A13-918F-46650EBF2F15}">
      <dgm:prSet phldrT="[Text]" custT="1"/>
      <dgm:spPr>
        <a:solidFill>
          <a:schemeClr val="accent6"/>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NAVIGATE</a:t>
          </a:r>
        </a:p>
      </dgm:t>
    </dgm:pt>
    <dgm:pt modelId="{71F5E24A-CBD4-4B80-8DC9-B767CB457ECF}" type="parTrans" cxnId="{1E45DB74-1B92-45C7-B01D-9E2B598DD8EA}">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1033FA2B-2B2F-4DEB-A26B-772C73F3DDD2}" type="sibTrans" cxnId="{1E45DB74-1B92-45C7-B01D-9E2B598DD8EA}">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281D6981-C8D3-49EB-BFC7-E098CED749D2}">
      <dgm:prSet phldrT="[Text]" custT="1"/>
      <dgm:spPr>
        <a:solidFill>
          <a:schemeClr val="accent3"/>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DIAGNOSE</a:t>
          </a:r>
        </a:p>
      </dgm:t>
    </dgm:pt>
    <dgm:pt modelId="{5FFAEDF1-95A8-4EF0-91AA-A4114ED4206D}" type="parTrans" cxnId="{C2E7CC1A-24E3-4BE4-9C69-9CDD20C15158}">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CCFC0874-1F5B-4D21-83AA-45799004348D}" type="sibTrans" cxnId="{C2E7CC1A-24E3-4BE4-9C69-9CDD20C15158}">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B99334C9-5FF7-4E6B-A73E-84133FA01DB6}" type="pres">
      <dgm:prSet presAssocID="{56AD97BE-C5AE-43DB-9990-4C5246BC3492}" presName="Name0" presStyleCnt="0">
        <dgm:presLayoutVars>
          <dgm:dir/>
          <dgm:animLvl val="lvl"/>
          <dgm:resizeHandles val="exact"/>
        </dgm:presLayoutVars>
      </dgm:prSet>
      <dgm:spPr/>
    </dgm:pt>
    <dgm:pt modelId="{CEA318E8-FF5C-4D1F-8A75-4D75A2486AAE}" type="pres">
      <dgm:prSet presAssocID="{59E88AE7-EAF4-4134-ABD3-E8131E4DEB39}" presName="parTxOnly" presStyleLbl="node1" presStyleIdx="0" presStyleCnt="5">
        <dgm:presLayoutVars>
          <dgm:chMax val="0"/>
          <dgm:chPref val="0"/>
          <dgm:bulletEnabled val="1"/>
        </dgm:presLayoutVars>
      </dgm:prSet>
      <dgm:spPr/>
    </dgm:pt>
    <dgm:pt modelId="{334F5432-DCE6-42AB-A1DC-A4E4A18BA6EB}" type="pres">
      <dgm:prSet presAssocID="{453CBE26-5544-47BA-AD65-E80310C5D429}" presName="parTxOnlySpace" presStyleCnt="0"/>
      <dgm:spPr/>
    </dgm:pt>
    <dgm:pt modelId="{ECD1BC27-56EF-412E-BC21-BD6145A4D7E9}" type="pres">
      <dgm:prSet presAssocID="{45B8EDA7-8A90-4A13-918F-46650EBF2F15}" presName="parTxOnly" presStyleLbl="node1" presStyleIdx="1" presStyleCnt="5">
        <dgm:presLayoutVars>
          <dgm:chMax val="0"/>
          <dgm:chPref val="0"/>
          <dgm:bulletEnabled val="1"/>
        </dgm:presLayoutVars>
      </dgm:prSet>
      <dgm:spPr/>
    </dgm:pt>
    <dgm:pt modelId="{91300FBE-1EC5-45FD-8192-319B99BC6623}" type="pres">
      <dgm:prSet presAssocID="{1033FA2B-2B2F-4DEB-A26B-772C73F3DDD2}" presName="parTxOnlySpace" presStyleCnt="0"/>
      <dgm:spPr/>
    </dgm:pt>
    <dgm:pt modelId="{A9C743AD-866A-425E-866B-6BF32E27572F}" type="pres">
      <dgm:prSet presAssocID="{281D6981-C8D3-49EB-BFC7-E098CED749D2}" presName="parTxOnly" presStyleLbl="node1" presStyleIdx="2" presStyleCnt="5">
        <dgm:presLayoutVars>
          <dgm:chMax val="0"/>
          <dgm:chPref val="0"/>
          <dgm:bulletEnabled val="1"/>
        </dgm:presLayoutVars>
      </dgm:prSet>
      <dgm:spPr/>
    </dgm:pt>
    <dgm:pt modelId="{AD9887A8-DC0C-454C-A396-8CDBD3FC9FD1}" type="pres">
      <dgm:prSet presAssocID="{CCFC0874-1F5B-4D21-83AA-45799004348D}" presName="parTxOnlySpace" presStyleCnt="0"/>
      <dgm:spPr/>
    </dgm:pt>
    <dgm:pt modelId="{29EE189B-5747-4238-A2C0-5ADDBD2FCE0E}" type="pres">
      <dgm:prSet presAssocID="{21B94DC2-30DB-48D7-84A2-26BFD33B7726}" presName="parTxOnly" presStyleLbl="node1" presStyleIdx="3" presStyleCnt="5">
        <dgm:presLayoutVars>
          <dgm:chMax val="0"/>
          <dgm:chPref val="0"/>
          <dgm:bulletEnabled val="1"/>
        </dgm:presLayoutVars>
      </dgm:prSet>
      <dgm:spPr/>
    </dgm:pt>
    <dgm:pt modelId="{A692F851-C5BE-45AF-A6DA-C7C852B996ED}" type="pres">
      <dgm:prSet presAssocID="{922BD819-F2A4-4637-9216-0B75CF9B92B2}" presName="parTxOnlySpace" presStyleCnt="0"/>
      <dgm:spPr/>
    </dgm:pt>
    <dgm:pt modelId="{3A6A0118-F919-4230-A903-3D56DE477903}" type="pres">
      <dgm:prSet presAssocID="{5DC78F82-DCB8-4758-AB72-63F1CEF05AD1}" presName="parTxOnly" presStyleLbl="node1" presStyleIdx="4" presStyleCnt="5">
        <dgm:presLayoutVars>
          <dgm:chMax val="0"/>
          <dgm:chPref val="0"/>
          <dgm:bulletEnabled val="1"/>
        </dgm:presLayoutVars>
      </dgm:prSet>
      <dgm:spPr/>
    </dgm:pt>
  </dgm:ptLst>
  <dgm:cxnLst>
    <dgm:cxn modelId="{C2E7CC1A-24E3-4BE4-9C69-9CDD20C15158}" srcId="{56AD97BE-C5AE-43DB-9990-4C5246BC3492}" destId="{281D6981-C8D3-49EB-BFC7-E098CED749D2}" srcOrd="2" destOrd="0" parTransId="{5FFAEDF1-95A8-4EF0-91AA-A4114ED4206D}" sibTransId="{CCFC0874-1F5B-4D21-83AA-45799004348D}"/>
    <dgm:cxn modelId="{71071F51-6BCE-4D1F-86AF-6DB56832B126}" type="presOf" srcId="{59E88AE7-EAF4-4134-ABD3-E8131E4DEB39}" destId="{CEA318E8-FF5C-4D1F-8A75-4D75A2486AAE}" srcOrd="0" destOrd="0" presId="urn:microsoft.com/office/officeart/2005/8/layout/chevron1"/>
    <dgm:cxn modelId="{CE492751-0291-46DA-8515-352CC6834CEF}" type="presOf" srcId="{56AD97BE-C5AE-43DB-9990-4C5246BC3492}" destId="{B99334C9-5FF7-4E6B-A73E-84133FA01DB6}" srcOrd="0" destOrd="0" presId="urn:microsoft.com/office/officeart/2005/8/layout/chevron1"/>
    <dgm:cxn modelId="{1E45DB74-1B92-45C7-B01D-9E2B598DD8EA}" srcId="{56AD97BE-C5AE-43DB-9990-4C5246BC3492}" destId="{45B8EDA7-8A90-4A13-918F-46650EBF2F15}" srcOrd="1" destOrd="0" parTransId="{71F5E24A-CBD4-4B80-8DC9-B767CB457ECF}" sibTransId="{1033FA2B-2B2F-4DEB-A26B-772C73F3DDD2}"/>
    <dgm:cxn modelId="{2EF22C7B-7F2C-49F7-9E02-3156A3AEC515}" srcId="{56AD97BE-C5AE-43DB-9990-4C5246BC3492}" destId="{21B94DC2-30DB-48D7-84A2-26BFD33B7726}" srcOrd="3" destOrd="0" parTransId="{88656A2A-4265-4A3F-8A01-EDFDB5956C3B}" sibTransId="{922BD819-F2A4-4637-9216-0B75CF9B92B2}"/>
    <dgm:cxn modelId="{5C026984-F344-4D7E-A352-8544DD3058CB}" srcId="{56AD97BE-C5AE-43DB-9990-4C5246BC3492}" destId="{59E88AE7-EAF4-4134-ABD3-E8131E4DEB39}" srcOrd="0" destOrd="0" parTransId="{FB757310-CB7B-4912-972A-C8E1A2A29818}" sibTransId="{453CBE26-5544-47BA-AD65-E80310C5D429}"/>
    <dgm:cxn modelId="{5C955590-02E0-453C-A581-EEC62890649B}" type="presOf" srcId="{5DC78F82-DCB8-4758-AB72-63F1CEF05AD1}" destId="{3A6A0118-F919-4230-A903-3D56DE477903}" srcOrd="0" destOrd="0" presId="urn:microsoft.com/office/officeart/2005/8/layout/chevron1"/>
    <dgm:cxn modelId="{67064195-3B68-4401-B7CC-8ACC622419C2}" type="presOf" srcId="{21B94DC2-30DB-48D7-84A2-26BFD33B7726}" destId="{29EE189B-5747-4238-A2C0-5ADDBD2FCE0E}" srcOrd="0" destOrd="0" presId="urn:microsoft.com/office/officeart/2005/8/layout/chevron1"/>
    <dgm:cxn modelId="{5CF7A7CD-FBD9-43F4-918B-8F2E0890F419}" type="presOf" srcId="{281D6981-C8D3-49EB-BFC7-E098CED749D2}" destId="{A9C743AD-866A-425E-866B-6BF32E27572F}" srcOrd="0" destOrd="0" presId="urn:microsoft.com/office/officeart/2005/8/layout/chevron1"/>
    <dgm:cxn modelId="{D86CFDF2-0049-47DE-AD46-4BDC0F5D610A}" type="presOf" srcId="{45B8EDA7-8A90-4A13-918F-46650EBF2F15}" destId="{ECD1BC27-56EF-412E-BC21-BD6145A4D7E9}" srcOrd="0" destOrd="0" presId="urn:microsoft.com/office/officeart/2005/8/layout/chevron1"/>
    <dgm:cxn modelId="{BD01EEFB-656A-4BF0-B0FD-3BD76C1CB6D1}" srcId="{56AD97BE-C5AE-43DB-9990-4C5246BC3492}" destId="{5DC78F82-DCB8-4758-AB72-63F1CEF05AD1}" srcOrd="4" destOrd="0" parTransId="{8988B61F-E472-476E-8019-2F7DB40A02B3}" sibTransId="{624A6CDB-17E3-4D90-884D-C4D6A43B18A5}"/>
    <dgm:cxn modelId="{2EB99DE5-D2E0-4796-90D0-5F0E4B378804}" type="presParOf" srcId="{B99334C9-5FF7-4E6B-A73E-84133FA01DB6}" destId="{CEA318E8-FF5C-4D1F-8A75-4D75A2486AAE}" srcOrd="0" destOrd="0" presId="urn:microsoft.com/office/officeart/2005/8/layout/chevron1"/>
    <dgm:cxn modelId="{E8FE83B9-59DB-4A3D-B37C-68D543820C98}" type="presParOf" srcId="{B99334C9-5FF7-4E6B-A73E-84133FA01DB6}" destId="{334F5432-DCE6-42AB-A1DC-A4E4A18BA6EB}" srcOrd="1" destOrd="0" presId="urn:microsoft.com/office/officeart/2005/8/layout/chevron1"/>
    <dgm:cxn modelId="{18830685-53F0-48BF-AD74-BDDDDA98ECDF}" type="presParOf" srcId="{B99334C9-5FF7-4E6B-A73E-84133FA01DB6}" destId="{ECD1BC27-56EF-412E-BC21-BD6145A4D7E9}" srcOrd="2" destOrd="0" presId="urn:microsoft.com/office/officeart/2005/8/layout/chevron1"/>
    <dgm:cxn modelId="{EAE7A679-4132-4D19-BF1C-50CC6C56B511}" type="presParOf" srcId="{B99334C9-5FF7-4E6B-A73E-84133FA01DB6}" destId="{91300FBE-1EC5-45FD-8192-319B99BC6623}" srcOrd="3" destOrd="0" presId="urn:microsoft.com/office/officeart/2005/8/layout/chevron1"/>
    <dgm:cxn modelId="{3EEF18B0-F0DA-4505-9969-2335361B48F4}" type="presParOf" srcId="{B99334C9-5FF7-4E6B-A73E-84133FA01DB6}" destId="{A9C743AD-866A-425E-866B-6BF32E27572F}" srcOrd="4" destOrd="0" presId="urn:microsoft.com/office/officeart/2005/8/layout/chevron1"/>
    <dgm:cxn modelId="{8FF10647-4468-46F7-8EE0-4C7DDEDDEE6F}" type="presParOf" srcId="{B99334C9-5FF7-4E6B-A73E-84133FA01DB6}" destId="{AD9887A8-DC0C-454C-A396-8CDBD3FC9FD1}" srcOrd="5" destOrd="0" presId="urn:microsoft.com/office/officeart/2005/8/layout/chevron1"/>
    <dgm:cxn modelId="{2D3A5D6E-F832-4C8E-A916-5578C814E917}" type="presParOf" srcId="{B99334C9-5FF7-4E6B-A73E-84133FA01DB6}" destId="{29EE189B-5747-4238-A2C0-5ADDBD2FCE0E}" srcOrd="6" destOrd="0" presId="urn:microsoft.com/office/officeart/2005/8/layout/chevron1"/>
    <dgm:cxn modelId="{BDC498F3-8DF7-463E-9389-A717DBBE1BAB}" type="presParOf" srcId="{B99334C9-5FF7-4E6B-A73E-84133FA01DB6}" destId="{A692F851-C5BE-45AF-A6DA-C7C852B996ED}" srcOrd="7" destOrd="0" presId="urn:microsoft.com/office/officeart/2005/8/layout/chevron1"/>
    <dgm:cxn modelId="{1FD5EEA1-BEE4-48F4-9FDD-6F2BCF578DA5}" type="presParOf" srcId="{B99334C9-5FF7-4E6B-A73E-84133FA01DB6}" destId="{3A6A0118-F919-4230-A903-3D56DE477903}"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AD97BE-C5AE-43DB-9990-4C5246BC3492}" type="doc">
      <dgm:prSet loTypeId="urn:microsoft.com/office/officeart/2005/8/layout/chevron1" loCatId="process" qsTypeId="urn:microsoft.com/office/officeart/2005/8/quickstyle/simple1" qsCatId="simple" csTypeId="urn:microsoft.com/office/officeart/2005/8/colors/accent0_3" csCatId="mainScheme" phldr="1"/>
      <dgm:spPr/>
    </dgm:pt>
    <dgm:pt modelId="{59E88AE7-EAF4-4134-ABD3-E8131E4DEB39}">
      <dgm:prSet phldrT="[Text]" custT="1"/>
      <dgm:spPr>
        <a:solidFill>
          <a:schemeClr val="accent4"/>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SCREEN</a:t>
          </a:r>
        </a:p>
      </dgm:t>
    </dgm:pt>
    <dgm:pt modelId="{FB757310-CB7B-4912-972A-C8E1A2A29818}" type="parTrans" cxnId="{5C026984-F344-4D7E-A352-8544DD3058CB}">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453CBE26-5544-47BA-AD65-E80310C5D429}" type="sibTrans" cxnId="{5C026984-F344-4D7E-A352-8544DD3058CB}">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21B94DC2-30DB-48D7-84A2-26BFD33B7726}">
      <dgm:prSet phldrT="[Text]" custT="1"/>
      <dgm:spPr>
        <a:solidFill>
          <a:schemeClr val="bg2"/>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MANAGE</a:t>
          </a:r>
        </a:p>
      </dgm:t>
    </dgm:pt>
    <dgm:pt modelId="{88656A2A-4265-4A3F-8A01-EDFDB5956C3B}" type="parTrans" cxnId="{2EF22C7B-7F2C-49F7-9E02-3156A3AEC515}">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922BD819-F2A4-4637-9216-0B75CF9B92B2}" type="sibTrans" cxnId="{2EF22C7B-7F2C-49F7-9E02-3156A3AEC515}">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5DC78F82-DCB8-4758-AB72-63F1CEF05AD1}">
      <dgm:prSet phldrT="[Text]" custT="1"/>
      <dgm:spPr>
        <a:solidFill>
          <a:schemeClr val="bg2"/>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MEASURE</a:t>
          </a:r>
        </a:p>
      </dgm:t>
    </dgm:pt>
    <dgm:pt modelId="{8988B61F-E472-476E-8019-2F7DB40A02B3}" type="parTrans" cxnId="{BD01EEFB-656A-4BF0-B0FD-3BD76C1CB6D1}">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624A6CDB-17E3-4D90-884D-C4D6A43B18A5}" type="sibTrans" cxnId="{BD01EEFB-656A-4BF0-B0FD-3BD76C1CB6D1}">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45B8EDA7-8A90-4A13-918F-46650EBF2F15}">
      <dgm:prSet phldrT="[Text]" custT="1"/>
      <dgm:spPr>
        <a:solidFill>
          <a:schemeClr val="bg2"/>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NAVIGATE</a:t>
          </a:r>
        </a:p>
      </dgm:t>
    </dgm:pt>
    <dgm:pt modelId="{71F5E24A-CBD4-4B80-8DC9-B767CB457ECF}" type="parTrans" cxnId="{1E45DB74-1B92-45C7-B01D-9E2B598DD8EA}">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1033FA2B-2B2F-4DEB-A26B-772C73F3DDD2}" type="sibTrans" cxnId="{1E45DB74-1B92-45C7-B01D-9E2B598DD8EA}">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281D6981-C8D3-49EB-BFC7-E098CED749D2}">
      <dgm:prSet phldrT="[Text]" custT="1"/>
      <dgm:spPr>
        <a:solidFill>
          <a:schemeClr val="bg2"/>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DIAGNOSE</a:t>
          </a:r>
        </a:p>
      </dgm:t>
    </dgm:pt>
    <dgm:pt modelId="{5FFAEDF1-95A8-4EF0-91AA-A4114ED4206D}" type="parTrans" cxnId="{C2E7CC1A-24E3-4BE4-9C69-9CDD20C15158}">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CCFC0874-1F5B-4D21-83AA-45799004348D}" type="sibTrans" cxnId="{C2E7CC1A-24E3-4BE4-9C69-9CDD20C15158}">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B99334C9-5FF7-4E6B-A73E-84133FA01DB6}" type="pres">
      <dgm:prSet presAssocID="{56AD97BE-C5AE-43DB-9990-4C5246BC3492}" presName="Name0" presStyleCnt="0">
        <dgm:presLayoutVars>
          <dgm:dir/>
          <dgm:animLvl val="lvl"/>
          <dgm:resizeHandles val="exact"/>
        </dgm:presLayoutVars>
      </dgm:prSet>
      <dgm:spPr/>
    </dgm:pt>
    <dgm:pt modelId="{CEA318E8-FF5C-4D1F-8A75-4D75A2486AAE}" type="pres">
      <dgm:prSet presAssocID="{59E88AE7-EAF4-4134-ABD3-E8131E4DEB39}" presName="parTxOnly" presStyleLbl="node1" presStyleIdx="0" presStyleCnt="5">
        <dgm:presLayoutVars>
          <dgm:chMax val="0"/>
          <dgm:chPref val="0"/>
          <dgm:bulletEnabled val="1"/>
        </dgm:presLayoutVars>
      </dgm:prSet>
      <dgm:spPr/>
    </dgm:pt>
    <dgm:pt modelId="{334F5432-DCE6-42AB-A1DC-A4E4A18BA6EB}" type="pres">
      <dgm:prSet presAssocID="{453CBE26-5544-47BA-AD65-E80310C5D429}" presName="parTxOnlySpace" presStyleCnt="0"/>
      <dgm:spPr/>
    </dgm:pt>
    <dgm:pt modelId="{ECD1BC27-56EF-412E-BC21-BD6145A4D7E9}" type="pres">
      <dgm:prSet presAssocID="{45B8EDA7-8A90-4A13-918F-46650EBF2F15}" presName="parTxOnly" presStyleLbl="node1" presStyleIdx="1" presStyleCnt="5">
        <dgm:presLayoutVars>
          <dgm:chMax val="0"/>
          <dgm:chPref val="0"/>
          <dgm:bulletEnabled val="1"/>
        </dgm:presLayoutVars>
      </dgm:prSet>
      <dgm:spPr/>
    </dgm:pt>
    <dgm:pt modelId="{91300FBE-1EC5-45FD-8192-319B99BC6623}" type="pres">
      <dgm:prSet presAssocID="{1033FA2B-2B2F-4DEB-A26B-772C73F3DDD2}" presName="parTxOnlySpace" presStyleCnt="0"/>
      <dgm:spPr/>
    </dgm:pt>
    <dgm:pt modelId="{A9C743AD-866A-425E-866B-6BF32E27572F}" type="pres">
      <dgm:prSet presAssocID="{281D6981-C8D3-49EB-BFC7-E098CED749D2}" presName="parTxOnly" presStyleLbl="node1" presStyleIdx="2" presStyleCnt="5">
        <dgm:presLayoutVars>
          <dgm:chMax val="0"/>
          <dgm:chPref val="0"/>
          <dgm:bulletEnabled val="1"/>
        </dgm:presLayoutVars>
      </dgm:prSet>
      <dgm:spPr/>
    </dgm:pt>
    <dgm:pt modelId="{AD9887A8-DC0C-454C-A396-8CDBD3FC9FD1}" type="pres">
      <dgm:prSet presAssocID="{CCFC0874-1F5B-4D21-83AA-45799004348D}" presName="parTxOnlySpace" presStyleCnt="0"/>
      <dgm:spPr/>
    </dgm:pt>
    <dgm:pt modelId="{29EE189B-5747-4238-A2C0-5ADDBD2FCE0E}" type="pres">
      <dgm:prSet presAssocID="{21B94DC2-30DB-48D7-84A2-26BFD33B7726}" presName="parTxOnly" presStyleLbl="node1" presStyleIdx="3" presStyleCnt="5">
        <dgm:presLayoutVars>
          <dgm:chMax val="0"/>
          <dgm:chPref val="0"/>
          <dgm:bulletEnabled val="1"/>
        </dgm:presLayoutVars>
      </dgm:prSet>
      <dgm:spPr/>
    </dgm:pt>
    <dgm:pt modelId="{A692F851-C5BE-45AF-A6DA-C7C852B996ED}" type="pres">
      <dgm:prSet presAssocID="{922BD819-F2A4-4637-9216-0B75CF9B92B2}" presName="parTxOnlySpace" presStyleCnt="0"/>
      <dgm:spPr/>
    </dgm:pt>
    <dgm:pt modelId="{3A6A0118-F919-4230-A903-3D56DE477903}" type="pres">
      <dgm:prSet presAssocID="{5DC78F82-DCB8-4758-AB72-63F1CEF05AD1}" presName="parTxOnly" presStyleLbl="node1" presStyleIdx="4" presStyleCnt="5">
        <dgm:presLayoutVars>
          <dgm:chMax val="0"/>
          <dgm:chPref val="0"/>
          <dgm:bulletEnabled val="1"/>
        </dgm:presLayoutVars>
      </dgm:prSet>
      <dgm:spPr/>
    </dgm:pt>
  </dgm:ptLst>
  <dgm:cxnLst>
    <dgm:cxn modelId="{C2E7CC1A-24E3-4BE4-9C69-9CDD20C15158}" srcId="{56AD97BE-C5AE-43DB-9990-4C5246BC3492}" destId="{281D6981-C8D3-49EB-BFC7-E098CED749D2}" srcOrd="2" destOrd="0" parTransId="{5FFAEDF1-95A8-4EF0-91AA-A4114ED4206D}" sibTransId="{CCFC0874-1F5B-4D21-83AA-45799004348D}"/>
    <dgm:cxn modelId="{71071F51-6BCE-4D1F-86AF-6DB56832B126}" type="presOf" srcId="{59E88AE7-EAF4-4134-ABD3-E8131E4DEB39}" destId="{CEA318E8-FF5C-4D1F-8A75-4D75A2486AAE}" srcOrd="0" destOrd="0" presId="urn:microsoft.com/office/officeart/2005/8/layout/chevron1"/>
    <dgm:cxn modelId="{CE492751-0291-46DA-8515-352CC6834CEF}" type="presOf" srcId="{56AD97BE-C5AE-43DB-9990-4C5246BC3492}" destId="{B99334C9-5FF7-4E6B-A73E-84133FA01DB6}" srcOrd="0" destOrd="0" presId="urn:microsoft.com/office/officeart/2005/8/layout/chevron1"/>
    <dgm:cxn modelId="{1E45DB74-1B92-45C7-B01D-9E2B598DD8EA}" srcId="{56AD97BE-C5AE-43DB-9990-4C5246BC3492}" destId="{45B8EDA7-8A90-4A13-918F-46650EBF2F15}" srcOrd="1" destOrd="0" parTransId="{71F5E24A-CBD4-4B80-8DC9-B767CB457ECF}" sibTransId="{1033FA2B-2B2F-4DEB-A26B-772C73F3DDD2}"/>
    <dgm:cxn modelId="{2EF22C7B-7F2C-49F7-9E02-3156A3AEC515}" srcId="{56AD97BE-C5AE-43DB-9990-4C5246BC3492}" destId="{21B94DC2-30DB-48D7-84A2-26BFD33B7726}" srcOrd="3" destOrd="0" parTransId="{88656A2A-4265-4A3F-8A01-EDFDB5956C3B}" sibTransId="{922BD819-F2A4-4637-9216-0B75CF9B92B2}"/>
    <dgm:cxn modelId="{5C026984-F344-4D7E-A352-8544DD3058CB}" srcId="{56AD97BE-C5AE-43DB-9990-4C5246BC3492}" destId="{59E88AE7-EAF4-4134-ABD3-E8131E4DEB39}" srcOrd="0" destOrd="0" parTransId="{FB757310-CB7B-4912-972A-C8E1A2A29818}" sibTransId="{453CBE26-5544-47BA-AD65-E80310C5D429}"/>
    <dgm:cxn modelId="{5C955590-02E0-453C-A581-EEC62890649B}" type="presOf" srcId="{5DC78F82-DCB8-4758-AB72-63F1CEF05AD1}" destId="{3A6A0118-F919-4230-A903-3D56DE477903}" srcOrd="0" destOrd="0" presId="urn:microsoft.com/office/officeart/2005/8/layout/chevron1"/>
    <dgm:cxn modelId="{67064195-3B68-4401-B7CC-8ACC622419C2}" type="presOf" srcId="{21B94DC2-30DB-48D7-84A2-26BFD33B7726}" destId="{29EE189B-5747-4238-A2C0-5ADDBD2FCE0E}" srcOrd="0" destOrd="0" presId="urn:microsoft.com/office/officeart/2005/8/layout/chevron1"/>
    <dgm:cxn modelId="{5CF7A7CD-FBD9-43F4-918B-8F2E0890F419}" type="presOf" srcId="{281D6981-C8D3-49EB-BFC7-E098CED749D2}" destId="{A9C743AD-866A-425E-866B-6BF32E27572F}" srcOrd="0" destOrd="0" presId="urn:microsoft.com/office/officeart/2005/8/layout/chevron1"/>
    <dgm:cxn modelId="{D86CFDF2-0049-47DE-AD46-4BDC0F5D610A}" type="presOf" srcId="{45B8EDA7-8A90-4A13-918F-46650EBF2F15}" destId="{ECD1BC27-56EF-412E-BC21-BD6145A4D7E9}" srcOrd="0" destOrd="0" presId="urn:microsoft.com/office/officeart/2005/8/layout/chevron1"/>
    <dgm:cxn modelId="{BD01EEFB-656A-4BF0-B0FD-3BD76C1CB6D1}" srcId="{56AD97BE-C5AE-43DB-9990-4C5246BC3492}" destId="{5DC78F82-DCB8-4758-AB72-63F1CEF05AD1}" srcOrd="4" destOrd="0" parTransId="{8988B61F-E472-476E-8019-2F7DB40A02B3}" sibTransId="{624A6CDB-17E3-4D90-884D-C4D6A43B18A5}"/>
    <dgm:cxn modelId="{2EB99DE5-D2E0-4796-90D0-5F0E4B378804}" type="presParOf" srcId="{B99334C9-5FF7-4E6B-A73E-84133FA01DB6}" destId="{CEA318E8-FF5C-4D1F-8A75-4D75A2486AAE}" srcOrd="0" destOrd="0" presId="urn:microsoft.com/office/officeart/2005/8/layout/chevron1"/>
    <dgm:cxn modelId="{E8FE83B9-59DB-4A3D-B37C-68D543820C98}" type="presParOf" srcId="{B99334C9-5FF7-4E6B-A73E-84133FA01DB6}" destId="{334F5432-DCE6-42AB-A1DC-A4E4A18BA6EB}" srcOrd="1" destOrd="0" presId="urn:microsoft.com/office/officeart/2005/8/layout/chevron1"/>
    <dgm:cxn modelId="{18830685-53F0-48BF-AD74-BDDDDA98ECDF}" type="presParOf" srcId="{B99334C9-5FF7-4E6B-A73E-84133FA01DB6}" destId="{ECD1BC27-56EF-412E-BC21-BD6145A4D7E9}" srcOrd="2" destOrd="0" presId="urn:microsoft.com/office/officeart/2005/8/layout/chevron1"/>
    <dgm:cxn modelId="{EAE7A679-4132-4D19-BF1C-50CC6C56B511}" type="presParOf" srcId="{B99334C9-5FF7-4E6B-A73E-84133FA01DB6}" destId="{91300FBE-1EC5-45FD-8192-319B99BC6623}" srcOrd="3" destOrd="0" presId="urn:microsoft.com/office/officeart/2005/8/layout/chevron1"/>
    <dgm:cxn modelId="{3EEF18B0-F0DA-4505-9969-2335361B48F4}" type="presParOf" srcId="{B99334C9-5FF7-4E6B-A73E-84133FA01DB6}" destId="{A9C743AD-866A-425E-866B-6BF32E27572F}" srcOrd="4" destOrd="0" presId="urn:microsoft.com/office/officeart/2005/8/layout/chevron1"/>
    <dgm:cxn modelId="{8FF10647-4468-46F7-8EE0-4C7DDEDDEE6F}" type="presParOf" srcId="{B99334C9-5FF7-4E6B-A73E-84133FA01DB6}" destId="{AD9887A8-DC0C-454C-A396-8CDBD3FC9FD1}" srcOrd="5" destOrd="0" presId="urn:microsoft.com/office/officeart/2005/8/layout/chevron1"/>
    <dgm:cxn modelId="{2D3A5D6E-F832-4C8E-A916-5578C814E917}" type="presParOf" srcId="{B99334C9-5FF7-4E6B-A73E-84133FA01DB6}" destId="{29EE189B-5747-4238-A2C0-5ADDBD2FCE0E}" srcOrd="6" destOrd="0" presId="urn:microsoft.com/office/officeart/2005/8/layout/chevron1"/>
    <dgm:cxn modelId="{BDC498F3-8DF7-463E-9389-A717DBBE1BAB}" type="presParOf" srcId="{B99334C9-5FF7-4E6B-A73E-84133FA01DB6}" destId="{A692F851-C5BE-45AF-A6DA-C7C852B996ED}" srcOrd="7" destOrd="0" presId="urn:microsoft.com/office/officeart/2005/8/layout/chevron1"/>
    <dgm:cxn modelId="{1FD5EEA1-BEE4-48F4-9FDD-6F2BCF578DA5}" type="presParOf" srcId="{B99334C9-5FF7-4E6B-A73E-84133FA01DB6}" destId="{3A6A0118-F919-4230-A903-3D56DE477903}" srcOrd="8"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6AD97BE-C5AE-43DB-9990-4C5246BC3492}" type="doc">
      <dgm:prSet loTypeId="urn:microsoft.com/office/officeart/2005/8/layout/chevron1" loCatId="process" qsTypeId="urn:microsoft.com/office/officeart/2005/8/quickstyle/simple1" qsCatId="simple" csTypeId="urn:microsoft.com/office/officeart/2005/8/colors/accent0_3" csCatId="mainScheme" phldr="1"/>
      <dgm:spPr/>
    </dgm:pt>
    <dgm:pt modelId="{59E88AE7-EAF4-4134-ABD3-E8131E4DEB39}">
      <dgm:prSet phldrT="[Text]" custT="1"/>
      <dgm:spPr>
        <a:solidFill>
          <a:schemeClr val="accent4"/>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SCREEN</a:t>
          </a:r>
        </a:p>
      </dgm:t>
    </dgm:pt>
    <dgm:pt modelId="{FB757310-CB7B-4912-972A-C8E1A2A29818}" type="parTrans" cxnId="{5C026984-F344-4D7E-A352-8544DD3058CB}">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453CBE26-5544-47BA-AD65-E80310C5D429}" type="sibTrans" cxnId="{5C026984-F344-4D7E-A352-8544DD3058CB}">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21B94DC2-30DB-48D7-84A2-26BFD33B7726}">
      <dgm:prSet phldrT="[Text]" custT="1"/>
      <dgm:spPr>
        <a:solidFill>
          <a:schemeClr val="bg2"/>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MANAGE</a:t>
          </a:r>
        </a:p>
      </dgm:t>
    </dgm:pt>
    <dgm:pt modelId="{88656A2A-4265-4A3F-8A01-EDFDB5956C3B}" type="parTrans" cxnId="{2EF22C7B-7F2C-49F7-9E02-3156A3AEC515}">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922BD819-F2A4-4637-9216-0B75CF9B92B2}" type="sibTrans" cxnId="{2EF22C7B-7F2C-49F7-9E02-3156A3AEC515}">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5DC78F82-DCB8-4758-AB72-63F1CEF05AD1}">
      <dgm:prSet phldrT="[Text]" custT="1"/>
      <dgm:spPr>
        <a:solidFill>
          <a:schemeClr val="bg2"/>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MEASURE</a:t>
          </a:r>
        </a:p>
      </dgm:t>
    </dgm:pt>
    <dgm:pt modelId="{8988B61F-E472-476E-8019-2F7DB40A02B3}" type="parTrans" cxnId="{BD01EEFB-656A-4BF0-B0FD-3BD76C1CB6D1}">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624A6CDB-17E3-4D90-884D-C4D6A43B18A5}" type="sibTrans" cxnId="{BD01EEFB-656A-4BF0-B0FD-3BD76C1CB6D1}">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45B8EDA7-8A90-4A13-918F-46650EBF2F15}">
      <dgm:prSet phldrT="[Text]" custT="1"/>
      <dgm:spPr>
        <a:solidFill>
          <a:schemeClr val="bg2"/>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NAVIGATE</a:t>
          </a:r>
        </a:p>
      </dgm:t>
    </dgm:pt>
    <dgm:pt modelId="{71F5E24A-CBD4-4B80-8DC9-B767CB457ECF}" type="parTrans" cxnId="{1E45DB74-1B92-45C7-B01D-9E2B598DD8EA}">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1033FA2B-2B2F-4DEB-A26B-772C73F3DDD2}" type="sibTrans" cxnId="{1E45DB74-1B92-45C7-B01D-9E2B598DD8EA}">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281D6981-C8D3-49EB-BFC7-E098CED749D2}">
      <dgm:prSet phldrT="[Text]" custT="1"/>
      <dgm:spPr>
        <a:solidFill>
          <a:schemeClr val="bg2"/>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DIAGNOSE</a:t>
          </a:r>
        </a:p>
      </dgm:t>
    </dgm:pt>
    <dgm:pt modelId="{5FFAEDF1-95A8-4EF0-91AA-A4114ED4206D}" type="parTrans" cxnId="{C2E7CC1A-24E3-4BE4-9C69-9CDD20C15158}">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CCFC0874-1F5B-4D21-83AA-45799004348D}" type="sibTrans" cxnId="{C2E7CC1A-24E3-4BE4-9C69-9CDD20C15158}">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B99334C9-5FF7-4E6B-A73E-84133FA01DB6}" type="pres">
      <dgm:prSet presAssocID="{56AD97BE-C5AE-43DB-9990-4C5246BC3492}" presName="Name0" presStyleCnt="0">
        <dgm:presLayoutVars>
          <dgm:dir/>
          <dgm:animLvl val="lvl"/>
          <dgm:resizeHandles val="exact"/>
        </dgm:presLayoutVars>
      </dgm:prSet>
      <dgm:spPr/>
    </dgm:pt>
    <dgm:pt modelId="{CEA318E8-FF5C-4D1F-8A75-4D75A2486AAE}" type="pres">
      <dgm:prSet presAssocID="{59E88AE7-EAF4-4134-ABD3-E8131E4DEB39}" presName="parTxOnly" presStyleLbl="node1" presStyleIdx="0" presStyleCnt="5">
        <dgm:presLayoutVars>
          <dgm:chMax val="0"/>
          <dgm:chPref val="0"/>
          <dgm:bulletEnabled val="1"/>
        </dgm:presLayoutVars>
      </dgm:prSet>
      <dgm:spPr/>
    </dgm:pt>
    <dgm:pt modelId="{334F5432-DCE6-42AB-A1DC-A4E4A18BA6EB}" type="pres">
      <dgm:prSet presAssocID="{453CBE26-5544-47BA-AD65-E80310C5D429}" presName="parTxOnlySpace" presStyleCnt="0"/>
      <dgm:spPr/>
    </dgm:pt>
    <dgm:pt modelId="{ECD1BC27-56EF-412E-BC21-BD6145A4D7E9}" type="pres">
      <dgm:prSet presAssocID="{45B8EDA7-8A90-4A13-918F-46650EBF2F15}" presName="parTxOnly" presStyleLbl="node1" presStyleIdx="1" presStyleCnt="5">
        <dgm:presLayoutVars>
          <dgm:chMax val="0"/>
          <dgm:chPref val="0"/>
          <dgm:bulletEnabled val="1"/>
        </dgm:presLayoutVars>
      </dgm:prSet>
      <dgm:spPr/>
    </dgm:pt>
    <dgm:pt modelId="{91300FBE-1EC5-45FD-8192-319B99BC6623}" type="pres">
      <dgm:prSet presAssocID="{1033FA2B-2B2F-4DEB-A26B-772C73F3DDD2}" presName="parTxOnlySpace" presStyleCnt="0"/>
      <dgm:spPr/>
    </dgm:pt>
    <dgm:pt modelId="{A9C743AD-866A-425E-866B-6BF32E27572F}" type="pres">
      <dgm:prSet presAssocID="{281D6981-C8D3-49EB-BFC7-E098CED749D2}" presName="parTxOnly" presStyleLbl="node1" presStyleIdx="2" presStyleCnt="5">
        <dgm:presLayoutVars>
          <dgm:chMax val="0"/>
          <dgm:chPref val="0"/>
          <dgm:bulletEnabled val="1"/>
        </dgm:presLayoutVars>
      </dgm:prSet>
      <dgm:spPr/>
    </dgm:pt>
    <dgm:pt modelId="{AD9887A8-DC0C-454C-A396-8CDBD3FC9FD1}" type="pres">
      <dgm:prSet presAssocID="{CCFC0874-1F5B-4D21-83AA-45799004348D}" presName="parTxOnlySpace" presStyleCnt="0"/>
      <dgm:spPr/>
    </dgm:pt>
    <dgm:pt modelId="{29EE189B-5747-4238-A2C0-5ADDBD2FCE0E}" type="pres">
      <dgm:prSet presAssocID="{21B94DC2-30DB-48D7-84A2-26BFD33B7726}" presName="parTxOnly" presStyleLbl="node1" presStyleIdx="3" presStyleCnt="5">
        <dgm:presLayoutVars>
          <dgm:chMax val="0"/>
          <dgm:chPref val="0"/>
          <dgm:bulletEnabled val="1"/>
        </dgm:presLayoutVars>
      </dgm:prSet>
      <dgm:spPr/>
    </dgm:pt>
    <dgm:pt modelId="{A692F851-C5BE-45AF-A6DA-C7C852B996ED}" type="pres">
      <dgm:prSet presAssocID="{922BD819-F2A4-4637-9216-0B75CF9B92B2}" presName="parTxOnlySpace" presStyleCnt="0"/>
      <dgm:spPr/>
    </dgm:pt>
    <dgm:pt modelId="{3A6A0118-F919-4230-A903-3D56DE477903}" type="pres">
      <dgm:prSet presAssocID="{5DC78F82-DCB8-4758-AB72-63F1CEF05AD1}" presName="parTxOnly" presStyleLbl="node1" presStyleIdx="4" presStyleCnt="5">
        <dgm:presLayoutVars>
          <dgm:chMax val="0"/>
          <dgm:chPref val="0"/>
          <dgm:bulletEnabled val="1"/>
        </dgm:presLayoutVars>
      </dgm:prSet>
      <dgm:spPr/>
    </dgm:pt>
  </dgm:ptLst>
  <dgm:cxnLst>
    <dgm:cxn modelId="{C2E7CC1A-24E3-4BE4-9C69-9CDD20C15158}" srcId="{56AD97BE-C5AE-43DB-9990-4C5246BC3492}" destId="{281D6981-C8D3-49EB-BFC7-E098CED749D2}" srcOrd="2" destOrd="0" parTransId="{5FFAEDF1-95A8-4EF0-91AA-A4114ED4206D}" sibTransId="{CCFC0874-1F5B-4D21-83AA-45799004348D}"/>
    <dgm:cxn modelId="{71071F51-6BCE-4D1F-86AF-6DB56832B126}" type="presOf" srcId="{59E88AE7-EAF4-4134-ABD3-E8131E4DEB39}" destId="{CEA318E8-FF5C-4D1F-8A75-4D75A2486AAE}" srcOrd="0" destOrd="0" presId="urn:microsoft.com/office/officeart/2005/8/layout/chevron1"/>
    <dgm:cxn modelId="{CE492751-0291-46DA-8515-352CC6834CEF}" type="presOf" srcId="{56AD97BE-C5AE-43DB-9990-4C5246BC3492}" destId="{B99334C9-5FF7-4E6B-A73E-84133FA01DB6}" srcOrd="0" destOrd="0" presId="urn:microsoft.com/office/officeart/2005/8/layout/chevron1"/>
    <dgm:cxn modelId="{1E45DB74-1B92-45C7-B01D-9E2B598DD8EA}" srcId="{56AD97BE-C5AE-43DB-9990-4C5246BC3492}" destId="{45B8EDA7-8A90-4A13-918F-46650EBF2F15}" srcOrd="1" destOrd="0" parTransId="{71F5E24A-CBD4-4B80-8DC9-B767CB457ECF}" sibTransId="{1033FA2B-2B2F-4DEB-A26B-772C73F3DDD2}"/>
    <dgm:cxn modelId="{2EF22C7B-7F2C-49F7-9E02-3156A3AEC515}" srcId="{56AD97BE-C5AE-43DB-9990-4C5246BC3492}" destId="{21B94DC2-30DB-48D7-84A2-26BFD33B7726}" srcOrd="3" destOrd="0" parTransId="{88656A2A-4265-4A3F-8A01-EDFDB5956C3B}" sibTransId="{922BD819-F2A4-4637-9216-0B75CF9B92B2}"/>
    <dgm:cxn modelId="{5C026984-F344-4D7E-A352-8544DD3058CB}" srcId="{56AD97BE-C5AE-43DB-9990-4C5246BC3492}" destId="{59E88AE7-EAF4-4134-ABD3-E8131E4DEB39}" srcOrd="0" destOrd="0" parTransId="{FB757310-CB7B-4912-972A-C8E1A2A29818}" sibTransId="{453CBE26-5544-47BA-AD65-E80310C5D429}"/>
    <dgm:cxn modelId="{5C955590-02E0-453C-A581-EEC62890649B}" type="presOf" srcId="{5DC78F82-DCB8-4758-AB72-63F1CEF05AD1}" destId="{3A6A0118-F919-4230-A903-3D56DE477903}" srcOrd="0" destOrd="0" presId="urn:microsoft.com/office/officeart/2005/8/layout/chevron1"/>
    <dgm:cxn modelId="{67064195-3B68-4401-B7CC-8ACC622419C2}" type="presOf" srcId="{21B94DC2-30DB-48D7-84A2-26BFD33B7726}" destId="{29EE189B-5747-4238-A2C0-5ADDBD2FCE0E}" srcOrd="0" destOrd="0" presId="urn:microsoft.com/office/officeart/2005/8/layout/chevron1"/>
    <dgm:cxn modelId="{5CF7A7CD-FBD9-43F4-918B-8F2E0890F419}" type="presOf" srcId="{281D6981-C8D3-49EB-BFC7-E098CED749D2}" destId="{A9C743AD-866A-425E-866B-6BF32E27572F}" srcOrd="0" destOrd="0" presId="urn:microsoft.com/office/officeart/2005/8/layout/chevron1"/>
    <dgm:cxn modelId="{D86CFDF2-0049-47DE-AD46-4BDC0F5D610A}" type="presOf" srcId="{45B8EDA7-8A90-4A13-918F-46650EBF2F15}" destId="{ECD1BC27-56EF-412E-BC21-BD6145A4D7E9}" srcOrd="0" destOrd="0" presId="urn:microsoft.com/office/officeart/2005/8/layout/chevron1"/>
    <dgm:cxn modelId="{BD01EEFB-656A-4BF0-B0FD-3BD76C1CB6D1}" srcId="{56AD97BE-C5AE-43DB-9990-4C5246BC3492}" destId="{5DC78F82-DCB8-4758-AB72-63F1CEF05AD1}" srcOrd="4" destOrd="0" parTransId="{8988B61F-E472-476E-8019-2F7DB40A02B3}" sibTransId="{624A6CDB-17E3-4D90-884D-C4D6A43B18A5}"/>
    <dgm:cxn modelId="{2EB99DE5-D2E0-4796-90D0-5F0E4B378804}" type="presParOf" srcId="{B99334C9-5FF7-4E6B-A73E-84133FA01DB6}" destId="{CEA318E8-FF5C-4D1F-8A75-4D75A2486AAE}" srcOrd="0" destOrd="0" presId="urn:microsoft.com/office/officeart/2005/8/layout/chevron1"/>
    <dgm:cxn modelId="{E8FE83B9-59DB-4A3D-B37C-68D543820C98}" type="presParOf" srcId="{B99334C9-5FF7-4E6B-A73E-84133FA01DB6}" destId="{334F5432-DCE6-42AB-A1DC-A4E4A18BA6EB}" srcOrd="1" destOrd="0" presId="urn:microsoft.com/office/officeart/2005/8/layout/chevron1"/>
    <dgm:cxn modelId="{18830685-53F0-48BF-AD74-BDDDDA98ECDF}" type="presParOf" srcId="{B99334C9-5FF7-4E6B-A73E-84133FA01DB6}" destId="{ECD1BC27-56EF-412E-BC21-BD6145A4D7E9}" srcOrd="2" destOrd="0" presId="urn:microsoft.com/office/officeart/2005/8/layout/chevron1"/>
    <dgm:cxn modelId="{EAE7A679-4132-4D19-BF1C-50CC6C56B511}" type="presParOf" srcId="{B99334C9-5FF7-4E6B-A73E-84133FA01DB6}" destId="{91300FBE-1EC5-45FD-8192-319B99BC6623}" srcOrd="3" destOrd="0" presId="urn:microsoft.com/office/officeart/2005/8/layout/chevron1"/>
    <dgm:cxn modelId="{3EEF18B0-F0DA-4505-9969-2335361B48F4}" type="presParOf" srcId="{B99334C9-5FF7-4E6B-A73E-84133FA01DB6}" destId="{A9C743AD-866A-425E-866B-6BF32E27572F}" srcOrd="4" destOrd="0" presId="urn:microsoft.com/office/officeart/2005/8/layout/chevron1"/>
    <dgm:cxn modelId="{8FF10647-4468-46F7-8EE0-4C7DDEDDEE6F}" type="presParOf" srcId="{B99334C9-5FF7-4E6B-A73E-84133FA01DB6}" destId="{AD9887A8-DC0C-454C-A396-8CDBD3FC9FD1}" srcOrd="5" destOrd="0" presId="urn:microsoft.com/office/officeart/2005/8/layout/chevron1"/>
    <dgm:cxn modelId="{2D3A5D6E-F832-4C8E-A916-5578C814E917}" type="presParOf" srcId="{B99334C9-5FF7-4E6B-A73E-84133FA01DB6}" destId="{29EE189B-5747-4238-A2C0-5ADDBD2FCE0E}" srcOrd="6" destOrd="0" presId="urn:microsoft.com/office/officeart/2005/8/layout/chevron1"/>
    <dgm:cxn modelId="{BDC498F3-8DF7-463E-9389-A717DBBE1BAB}" type="presParOf" srcId="{B99334C9-5FF7-4E6B-A73E-84133FA01DB6}" destId="{A692F851-C5BE-45AF-A6DA-C7C852B996ED}" srcOrd="7" destOrd="0" presId="urn:microsoft.com/office/officeart/2005/8/layout/chevron1"/>
    <dgm:cxn modelId="{1FD5EEA1-BEE4-48F4-9FDD-6F2BCF578DA5}" type="presParOf" srcId="{B99334C9-5FF7-4E6B-A73E-84133FA01DB6}" destId="{3A6A0118-F919-4230-A903-3D56DE477903}" srcOrd="8"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6AD97BE-C5AE-43DB-9990-4C5246BC3492}" type="doc">
      <dgm:prSet loTypeId="urn:microsoft.com/office/officeart/2005/8/layout/chevron1" loCatId="process" qsTypeId="urn:microsoft.com/office/officeart/2005/8/quickstyle/simple1" qsCatId="simple" csTypeId="urn:microsoft.com/office/officeart/2005/8/colors/accent0_3" csCatId="mainScheme" phldr="1"/>
      <dgm:spPr/>
    </dgm:pt>
    <dgm:pt modelId="{59E88AE7-EAF4-4134-ABD3-E8131E4DEB39}">
      <dgm:prSet phldrT="[Text]" custT="1"/>
      <dgm:spPr>
        <a:solidFill>
          <a:schemeClr val="bg2"/>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SCREEN</a:t>
          </a:r>
        </a:p>
      </dgm:t>
    </dgm:pt>
    <dgm:pt modelId="{FB757310-CB7B-4912-972A-C8E1A2A29818}" type="parTrans" cxnId="{5C026984-F344-4D7E-A352-8544DD3058CB}">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453CBE26-5544-47BA-AD65-E80310C5D429}" type="sibTrans" cxnId="{5C026984-F344-4D7E-A352-8544DD3058CB}">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21B94DC2-30DB-48D7-84A2-26BFD33B7726}">
      <dgm:prSet phldrT="[Text]" custT="1"/>
      <dgm:spPr>
        <a:solidFill>
          <a:schemeClr val="bg2"/>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MANAGE</a:t>
          </a:r>
        </a:p>
      </dgm:t>
    </dgm:pt>
    <dgm:pt modelId="{88656A2A-4265-4A3F-8A01-EDFDB5956C3B}" type="parTrans" cxnId="{2EF22C7B-7F2C-49F7-9E02-3156A3AEC515}">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922BD819-F2A4-4637-9216-0B75CF9B92B2}" type="sibTrans" cxnId="{2EF22C7B-7F2C-49F7-9E02-3156A3AEC515}">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5DC78F82-DCB8-4758-AB72-63F1CEF05AD1}">
      <dgm:prSet phldrT="[Text]" custT="1"/>
      <dgm:spPr>
        <a:solidFill>
          <a:schemeClr val="bg2"/>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MEASURE</a:t>
          </a:r>
        </a:p>
      </dgm:t>
    </dgm:pt>
    <dgm:pt modelId="{8988B61F-E472-476E-8019-2F7DB40A02B3}" type="parTrans" cxnId="{BD01EEFB-656A-4BF0-B0FD-3BD76C1CB6D1}">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624A6CDB-17E3-4D90-884D-C4D6A43B18A5}" type="sibTrans" cxnId="{BD01EEFB-656A-4BF0-B0FD-3BD76C1CB6D1}">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45B8EDA7-8A90-4A13-918F-46650EBF2F15}">
      <dgm:prSet phldrT="[Text]" custT="1"/>
      <dgm:spPr>
        <a:solidFill>
          <a:schemeClr val="accent6"/>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NAVIGATE</a:t>
          </a:r>
        </a:p>
      </dgm:t>
    </dgm:pt>
    <dgm:pt modelId="{71F5E24A-CBD4-4B80-8DC9-B767CB457ECF}" type="parTrans" cxnId="{1E45DB74-1B92-45C7-B01D-9E2B598DD8EA}">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1033FA2B-2B2F-4DEB-A26B-772C73F3DDD2}" type="sibTrans" cxnId="{1E45DB74-1B92-45C7-B01D-9E2B598DD8EA}">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281D6981-C8D3-49EB-BFC7-E098CED749D2}">
      <dgm:prSet phldrT="[Text]" custT="1"/>
      <dgm:spPr>
        <a:solidFill>
          <a:schemeClr val="bg2"/>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DIAGNOSE</a:t>
          </a:r>
        </a:p>
      </dgm:t>
    </dgm:pt>
    <dgm:pt modelId="{5FFAEDF1-95A8-4EF0-91AA-A4114ED4206D}" type="parTrans" cxnId="{C2E7CC1A-24E3-4BE4-9C69-9CDD20C15158}">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CCFC0874-1F5B-4D21-83AA-45799004348D}" type="sibTrans" cxnId="{C2E7CC1A-24E3-4BE4-9C69-9CDD20C15158}">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B99334C9-5FF7-4E6B-A73E-84133FA01DB6}" type="pres">
      <dgm:prSet presAssocID="{56AD97BE-C5AE-43DB-9990-4C5246BC3492}" presName="Name0" presStyleCnt="0">
        <dgm:presLayoutVars>
          <dgm:dir/>
          <dgm:animLvl val="lvl"/>
          <dgm:resizeHandles val="exact"/>
        </dgm:presLayoutVars>
      </dgm:prSet>
      <dgm:spPr/>
    </dgm:pt>
    <dgm:pt modelId="{CEA318E8-FF5C-4D1F-8A75-4D75A2486AAE}" type="pres">
      <dgm:prSet presAssocID="{59E88AE7-EAF4-4134-ABD3-E8131E4DEB39}" presName="parTxOnly" presStyleLbl="node1" presStyleIdx="0" presStyleCnt="5">
        <dgm:presLayoutVars>
          <dgm:chMax val="0"/>
          <dgm:chPref val="0"/>
          <dgm:bulletEnabled val="1"/>
        </dgm:presLayoutVars>
      </dgm:prSet>
      <dgm:spPr/>
    </dgm:pt>
    <dgm:pt modelId="{334F5432-DCE6-42AB-A1DC-A4E4A18BA6EB}" type="pres">
      <dgm:prSet presAssocID="{453CBE26-5544-47BA-AD65-E80310C5D429}" presName="parTxOnlySpace" presStyleCnt="0"/>
      <dgm:spPr/>
    </dgm:pt>
    <dgm:pt modelId="{ECD1BC27-56EF-412E-BC21-BD6145A4D7E9}" type="pres">
      <dgm:prSet presAssocID="{45B8EDA7-8A90-4A13-918F-46650EBF2F15}" presName="parTxOnly" presStyleLbl="node1" presStyleIdx="1" presStyleCnt="5">
        <dgm:presLayoutVars>
          <dgm:chMax val="0"/>
          <dgm:chPref val="0"/>
          <dgm:bulletEnabled val="1"/>
        </dgm:presLayoutVars>
      </dgm:prSet>
      <dgm:spPr/>
    </dgm:pt>
    <dgm:pt modelId="{91300FBE-1EC5-45FD-8192-319B99BC6623}" type="pres">
      <dgm:prSet presAssocID="{1033FA2B-2B2F-4DEB-A26B-772C73F3DDD2}" presName="parTxOnlySpace" presStyleCnt="0"/>
      <dgm:spPr/>
    </dgm:pt>
    <dgm:pt modelId="{A9C743AD-866A-425E-866B-6BF32E27572F}" type="pres">
      <dgm:prSet presAssocID="{281D6981-C8D3-49EB-BFC7-E098CED749D2}" presName="parTxOnly" presStyleLbl="node1" presStyleIdx="2" presStyleCnt="5">
        <dgm:presLayoutVars>
          <dgm:chMax val="0"/>
          <dgm:chPref val="0"/>
          <dgm:bulletEnabled val="1"/>
        </dgm:presLayoutVars>
      </dgm:prSet>
      <dgm:spPr/>
    </dgm:pt>
    <dgm:pt modelId="{AD9887A8-DC0C-454C-A396-8CDBD3FC9FD1}" type="pres">
      <dgm:prSet presAssocID="{CCFC0874-1F5B-4D21-83AA-45799004348D}" presName="parTxOnlySpace" presStyleCnt="0"/>
      <dgm:spPr/>
    </dgm:pt>
    <dgm:pt modelId="{29EE189B-5747-4238-A2C0-5ADDBD2FCE0E}" type="pres">
      <dgm:prSet presAssocID="{21B94DC2-30DB-48D7-84A2-26BFD33B7726}" presName="parTxOnly" presStyleLbl="node1" presStyleIdx="3" presStyleCnt="5">
        <dgm:presLayoutVars>
          <dgm:chMax val="0"/>
          <dgm:chPref val="0"/>
          <dgm:bulletEnabled val="1"/>
        </dgm:presLayoutVars>
      </dgm:prSet>
      <dgm:spPr/>
    </dgm:pt>
    <dgm:pt modelId="{A692F851-C5BE-45AF-A6DA-C7C852B996ED}" type="pres">
      <dgm:prSet presAssocID="{922BD819-F2A4-4637-9216-0B75CF9B92B2}" presName="parTxOnlySpace" presStyleCnt="0"/>
      <dgm:spPr/>
    </dgm:pt>
    <dgm:pt modelId="{3A6A0118-F919-4230-A903-3D56DE477903}" type="pres">
      <dgm:prSet presAssocID="{5DC78F82-DCB8-4758-AB72-63F1CEF05AD1}" presName="parTxOnly" presStyleLbl="node1" presStyleIdx="4" presStyleCnt="5">
        <dgm:presLayoutVars>
          <dgm:chMax val="0"/>
          <dgm:chPref val="0"/>
          <dgm:bulletEnabled val="1"/>
        </dgm:presLayoutVars>
      </dgm:prSet>
      <dgm:spPr/>
    </dgm:pt>
  </dgm:ptLst>
  <dgm:cxnLst>
    <dgm:cxn modelId="{C2E7CC1A-24E3-4BE4-9C69-9CDD20C15158}" srcId="{56AD97BE-C5AE-43DB-9990-4C5246BC3492}" destId="{281D6981-C8D3-49EB-BFC7-E098CED749D2}" srcOrd="2" destOrd="0" parTransId="{5FFAEDF1-95A8-4EF0-91AA-A4114ED4206D}" sibTransId="{CCFC0874-1F5B-4D21-83AA-45799004348D}"/>
    <dgm:cxn modelId="{71071F51-6BCE-4D1F-86AF-6DB56832B126}" type="presOf" srcId="{59E88AE7-EAF4-4134-ABD3-E8131E4DEB39}" destId="{CEA318E8-FF5C-4D1F-8A75-4D75A2486AAE}" srcOrd="0" destOrd="0" presId="urn:microsoft.com/office/officeart/2005/8/layout/chevron1"/>
    <dgm:cxn modelId="{CE492751-0291-46DA-8515-352CC6834CEF}" type="presOf" srcId="{56AD97BE-C5AE-43DB-9990-4C5246BC3492}" destId="{B99334C9-5FF7-4E6B-A73E-84133FA01DB6}" srcOrd="0" destOrd="0" presId="urn:microsoft.com/office/officeart/2005/8/layout/chevron1"/>
    <dgm:cxn modelId="{1E45DB74-1B92-45C7-B01D-9E2B598DD8EA}" srcId="{56AD97BE-C5AE-43DB-9990-4C5246BC3492}" destId="{45B8EDA7-8A90-4A13-918F-46650EBF2F15}" srcOrd="1" destOrd="0" parTransId="{71F5E24A-CBD4-4B80-8DC9-B767CB457ECF}" sibTransId="{1033FA2B-2B2F-4DEB-A26B-772C73F3DDD2}"/>
    <dgm:cxn modelId="{2EF22C7B-7F2C-49F7-9E02-3156A3AEC515}" srcId="{56AD97BE-C5AE-43DB-9990-4C5246BC3492}" destId="{21B94DC2-30DB-48D7-84A2-26BFD33B7726}" srcOrd="3" destOrd="0" parTransId="{88656A2A-4265-4A3F-8A01-EDFDB5956C3B}" sibTransId="{922BD819-F2A4-4637-9216-0B75CF9B92B2}"/>
    <dgm:cxn modelId="{5C026984-F344-4D7E-A352-8544DD3058CB}" srcId="{56AD97BE-C5AE-43DB-9990-4C5246BC3492}" destId="{59E88AE7-EAF4-4134-ABD3-E8131E4DEB39}" srcOrd="0" destOrd="0" parTransId="{FB757310-CB7B-4912-972A-C8E1A2A29818}" sibTransId="{453CBE26-5544-47BA-AD65-E80310C5D429}"/>
    <dgm:cxn modelId="{5C955590-02E0-453C-A581-EEC62890649B}" type="presOf" srcId="{5DC78F82-DCB8-4758-AB72-63F1CEF05AD1}" destId="{3A6A0118-F919-4230-A903-3D56DE477903}" srcOrd="0" destOrd="0" presId="urn:microsoft.com/office/officeart/2005/8/layout/chevron1"/>
    <dgm:cxn modelId="{67064195-3B68-4401-B7CC-8ACC622419C2}" type="presOf" srcId="{21B94DC2-30DB-48D7-84A2-26BFD33B7726}" destId="{29EE189B-5747-4238-A2C0-5ADDBD2FCE0E}" srcOrd="0" destOrd="0" presId="urn:microsoft.com/office/officeart/2005/8/layout/chevron1"/>
    <dgm:cxn modelId="{5CF7A7CD-FBD9-43F4-918B-8F2E0890F419}" type="presOf" srcId="{281D6981-C8D3-49EB-BFC7-E098CED749D2}" destId="{A9C743AD-866A-425E-866B-6BF32E27572F}" srcOrd="0" destOrd="0" presId="urn:microsoft.com/office/officeart/2005/8/layout/chevron1"/>
    <dgm:cxn modelId="{D86CFDF2-0049-47DE-AD46-4BDC0F5D610A}" type="presOf" srcId="{45B8EDA7-8A90-4A13-918F-46650EBF2F15}" destId="{ECD1BC27-56EF-412E-BC21-BD6145A4D7E9}" srcOrd="0" destOrd="0" presId="urn:microsoft.com/office/officeart/2005/8/layout/chevron1"/>
    <dgm:cxn modelId="{BD01EEFB-656A-4BF0-B0FD-3BD76C1CB6D1}" srcId="{56AD97BE-C5AE-43DB-9990-4C5246BC3492}" destId="{5DC78F82-DCB8-4758-AB72-63F1CEF05AD1}" srcOrd="4" destOrd="0" parTransId="{8988B61F-E472-476E-8019-2F7DB40A02B3}" sibTransId="{624A6CDB-17E3-4D90-884D-C4D6A43B18A5}"/>
    <dgm:cxn modelId="{2EB99DE5-D2E0-4796-90D0-5F0E4B378804}" type="presParOf" srcId="{B99334C9-5FF7-4E6B-A73E-84133FA01DB6}" destId="{CEA318E8-FF5C-4D1F-8A75-4D75A2486AAE}" srcOrd="0" destOrd="0" presId="urn:microsoft.com/office/officeart/2005/8/layout/chevron1"/>
    <dgm:cxn modelId="{E8FE83B9-59DB-4A3D-B37C-68D543820C98}" type="presParOf" srcId="{B99334C9-5FF7-4E6B-A73E-84133FA01DB6}" destId="{334F5432-DCE6-42AB-A1DC-A4E4A18BA6EB}" srcOrd="1" destOrd="0" presId="urn:microsoft.com/office/officeart/2005/8/layout/chevron1"/>
    <dgm:cxn modelId="{18830685-53F0-48BF-AD74-BDDDDA98ECDF}" type="presParOf" srcId="{B99334C9-5FF7-4E6B-A73E-84133FA01DB6}" destId="{ECD1BC27-56EF-412E-BC21-BD6145A4D7E9}" srcOrd="2" destOrd="0" presId="urn:microsoft.com/office/officeart/2005/8/layout/chevron1"/>
    <dgm:cxn modelId="{EAE7A679-4132-4D19-BF1C-50CC6C56B511}" type="presParOf" srcId="{B99334C9-5FF7-4E6B-A73E-84133FA01DB6}" destId="{91300FBE-1EC5-45FD-8192-319B99BC6623}" srcOrd="3" destOrd="0" presId="urn:microsoft.com/office/officeart/2005/8/layout/chevron1"/>
    <dgm:cxn modelId="{3EEF18B0-F0DA-4505-9969-2335361B48F4}" type="presParOf" srcId="{B99334C9-5FF7-4E6B-A73E-84133FA01DB6}" destId="{A9C743AD-866A-425E-866B-6BF32E27572F}" srcOrd="4" destOrd="0" presId="urn:microsoft.com/office/officeart/2005/8/layout/chevron1"/>
    <dgm:cxn modelId="{8FF10647-4468-46F7-8EE0-4C7DDEDDEE6F}" type="presParOf" srcId="{B99334C9-5FF7-4E6B-A73E-84133FA01DB6}" destId="{AD9887A8-DC0C-454C-A396-8CDBD3FC9FD1}" srcOrd="5" destOrd="0" presId="urn:microsoft.com/office/officeart/2005/8/layout/chevron1"/>
    <dgm:cxn modelId="{2D3A5D6E-F832-4C8E-A916-5578C814E917}" type="presParOf" srcId="{B99334C9-5FF7-4E6B-A73E-84133FA01DB6}" destId="{29EE189B-5747-4238-A2C0-5ADDBD2FCE0E}" srcOrd="6" destOrd="0" presId="urn:microsoft.com/office/officeart/2005/8/layout/chevron1"/>
    <dgm:cxn modelId="{BDC498F3-8DF7-463E-9389-A717DBBE1BAB}" type="presParOf" srcId="{B99334C9-5FF7-4E6B-A73E-84133FA01DB6}" destId="{A692F851-C5BE-45AF-A6DA-C7C852B996ED}" srcOrd="7" destOrd="0" presId="urn:microsoft.com/office/officeart/2005/8/layout/chevron1"/>
    <dgm:cxn modelId="{1FD5EEA1-BEE4-48F4-9FDD-6F2BCF578DA5}" type="presParOf" srcId="{B99334C9-5FF7-4E6B-A73E-84133FA01DB6}" destId="{3A6A0118-F919-4230-A903-3D56DE477903}" srcOrd="8" destOrd="0" presId="urn:microsoft.com/office/officeart/2005/8/layout/chevro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6AD97BE-C5AE-43DB-9990-4C5246BC3492}" type="doc">
      <dgm:prSet loTypeId="urn:microsoft.com/office/officeart/2005/8/layout/chevron1" loCatId="process" qsTypeId="urn:microsoft.com/office/officeart/2005/8/quickstyle/simple1" qsCatId="simple" csTypeId="urn:microsoft.com/office/officeart/2005/8/colors/accent0_3" csCatId="mainScheme" phldr="1"/>
      <dgm:spPr/>
    </dgm:pt>
    <dgm:pt modelId="{59E88AE7-EAF4-4134-ABD3-E8131E4DEB39}">
      <dgm:prSet phldrT="[Text]" custT="1"/>
      <dgm:spPr>
        <a:solidFill>
          <a:schemeClr val="bg2"/>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SCREEN</a:t>
          </a:r>
        </a:p>
      </dgm:t>
    </dgm:pt>
    <dgm:pt modelId="{FB757310-CB7B-4912-972A-C8E1A2A29818}" type="parTrans" cxnId="{5C026984-F344-4D7E-A352-8544DD3058CB}">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453CBE26-5544-47BA-AD65-E80310C5D429}" type="sibTrans" cxnId="{5C026984-F344-4D7E-A352-8544DD3058CB}">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21B94DC2-30DB-48D7-84A2-26BFD33B7726}">
      <dgm:prSet phldrT="[Text]" custT="1"/>
      <dgm:spPr>
        <a:solidFill>
          <a:schemeClr val="bg2"/>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MANAGE</a:t>
          </a:r>
        </a:p>
      </dgm:t>
    </dgm:pt>
    <dgm:pt modelId="{88656A2A-4265-4A3F-8A01-EDFDB5956C3B}" type="parTrans" cxnId="{2EF22C7B-7F2C-49F7-9E02-3156A3AEC515}">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922BD819-F2A4-4637-9216-0B75CF9B92B2}" type="sibTrans" cxnId="{2EF22C7B-7F2C-49F7-9E02-3156A3AEC515}">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5DC78F82-DCB8-4758-AB72-63F1CEF05AD1}">
      <dgm:prSet phldrT="[Text]" custT="1"/>
      <dgm:spPr>
        <a:solidFill>
          <a:schemeClr val="bg2"/>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MEASURE</a:t>
          </a:r>
        </a:p>
      </dgm:t>
    </dgm:pt>
    <dgm:pt modelId="{8988B61F-E472-476E-8019-2F7DB40A02B3}" type="parTrans" cxnId="{BD01EEFB-656A-4BF0-B0FD-3BD76C1CB6D1}">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624A6CDB-17E3-4D90-884D-C4D6A43B18A5}" type="sibTrans" cxnId="{BD01EEFB-656A-4BF0-B0FD-3BD76C1CB6D1}">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45B8EDA7-8A90-4A13-918F-46650EBF2F15}">
      <dgm:prSet phldrT="[Text]" custT="1"/>
      <dgm:spPr>
        <a:solidFill>
          <a:schemeClr val="accent6"/>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NAVIGATE</a:t>
          </a:r>
        </a:p>
      </dgm:t>
    </dgm:pt>
    <dgm:pt modelId="{71F5E24A-CBD4-4B80-8DC9-B767CB457ECF}" type="parTrans" cxnId="{1E45DB74-1B92-45C7-B01D-9E2B598DD8EA}">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1033FA2B-2B2F-4DEB-A26B-772C73F3DDD2}" type="sibTrans" cxnId="{1E45DB74-1B92-45C7-B01D-9E2B598DD8EA}">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281D6981-C8D3-49EB-BFC7-E098CED749D2}">
      <dgm:prSet phldrT="[Text]" custT="1"/>
      <dgm:spPr>
        <a:solidFill>
          <a:schemeClr val="bg2"/>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DIAGNOSE</a:t>
          </a:r>
        </a:p>
      </dgm:t>
    </dgm:pt>
    <dgm:pt modelId="{5FFAEDF1-95A8-4EF0-91AA-A4114ED4206D}" type="parTrans" cxnId="{C2E7CC1A-24E3-4BE4-9C69-9CDD20C15158}">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CCFC0874-1F5B-4D21-83AA-45799004348D}" type="sibTrans" cxnId="{C2E7CC1A-24E3-4BE4-9C69-9CDD20C15158}">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B99334C9-5FF7-4E6B-A73E-84133FA01DB6}" type="pres">
      <dgm:prSet presAssocID="{56AD97BE-C5AE-43DB-9990-4C5246BC3492}" presName="Name0" presStyleCnt="0">
        <dgm:presLayoutVars>
          <dgm:dir/>
          <dgm:animLvl val="lvl"/>
          <dgm:resizeHandles val="exact"/>
        </dgm:presLayoutVars>
      </dgm:prSet>
      <dgm:spPr/>
    </dgm:pt>
    <dgm:pt modelId="{CEA318E8-FF5C-4D1F-8A75-4D75A2486AAE}" type="pres">
      <dgm:prSet presAssocID="{59E88AE7-EAF4-4134-ABD3-E8131E4DEB39}" presName="parTxOnly" presStyleLbl="node1" presStyleIdx="0" presStyleCnt="5">
        <dgm:presLayoutVars>
          <dgm:chMax val="0"/>
          <dgm:chPref val="0"/>
          <dgm:bulletEnabled val="1"/>
        </dgm:presLayoutVars>
      </dgm:prSet>
      <dgm:spPr/>
    </dgm:pt>
    <dgm:pt modelId="{334F5432-DCE6-42AB-A1DC-A4E4A18BA6EB}" type="pres">
      <dgm:prSet presAssocID="{453CBE26-5544-47BA-AD65-E80310C5D429}" presName="parTxOnlySpace" presStyleCnt="0"/>
      <dgm:spPr/>
    </dgm:pt>
    <dgm:pt modelId="{ECD1BC27-56EF-412E-BC21-BD6145A4D7E9}" type="pres">
      <dgm:prSet presAssocID="{45B8EDA7-8A90-4A13-918F-46650EBF2F15}" presName="parTxOnly" presStyleLbl="node1" presStyleIdx="1" presStyleCnt="5">
        <dgm:presLayoutVars>
          <dgm:chMax val="0"/>
          <dgm:chPref val="0"/>
          <dgm:bulletEnabled val="1"/>
        </dgm:presLayoutVars>
      </dgm:prSet>
      <dgm:spPr/>
    </dgm:pt>
    <dgm:pt modelId="{91300FBE-1EC5-45FD-8192-319B99BC6623}" type="pres">
      <dgm:prSet presAssocID="{1033FA2B-2B2F-4DEB-A26B-772C73F3DDD2}" presName="parTxOnlySpace" presStyleCnt="0"/>
      <dgm:spPr/>
    </dgm:pt>
    <dgm:pt modelId="{A9C743AD-866A-425E-866B-6BF32E27572F}" type="pres">
      <dgm:prSet presAssocID="{281D6981-C8D3-49EB-BFC7-E098CED749D2}" presName="parTxOnly" presStyleLbl="node1" presStyleIdx="2" presStyleCnt="5">
        <dgm:presLayoutVars>
          <dgm:chMax val="0"/>
          <dgm:chPref val="0"/>
          <dgm:bulletEnabled val="1"/>
        </dgm:presLayoutVars>
      </dgm:prSet>
      <dgm:spPr/>
    </dgm:pt>
    <dgm:pt modelId="{AD9887A8-DC0C-454C-A396-8CDBD3FC9FD1}" type="pres">
      <dgm:prSet presAssocID="{CCFC0874-1F5B-4D21-83AA-45799004348D}" presName="parTxOnlySpace" presStyleCnt="0"/>
      <dgm:spPr/>
    </dgm:pt>
    <dgm:pt modelId="{29EE189B-5747-4238-A2C0-5ADDBD2FCE0E}" type="pres">
      <dgm:prSet presAssocID="{21B94DC2-30DB-48D7-84A2-26BFD33B7726}" presName="parTxOnly" presStyleLbl="node1" presStyleIdx="3" presStyleCnt="5">
        <dgm:presLayoutVars>
          <dgm:chMax val="0"/>
          <dgm:chPref val="0"/>
          <dgm:bulletEnabled val="1"/>
        </dgm:presLayoutVars>
      </dgm:prSet>
      <dgm:spPr/>
    </dgm:pt>
    <dgm:pt modelId="{A692F851-C5BE-45AF-A6DA-C7C852B996ED}" type="pres">
      <dgm:prSet presAssocID="{922BD819-F2A4-4637-9216-0B75CF9B92B2}" presName="parTxOnlySpace" presStyleCnt="0"/>
      <dgm:spPr/>
    </dgm:pt>
    <dgm:pt modelId="{3A6A0118-F919-4230-A903-3D56DE477903}" type="pres">
      <dgm:prSet presAssocID="{5DC78F82-DCB8-4758-AB72-63F1CEF05AD1}" presName="parTxOnly" presStyleLbl="node1" presStyleIdx="4" presStyleCnt="5">
        <dgm:presLayoutVars>
          <dgm:chMax val="0"/>
          <dgm:chPref val="0"/>
          <dgm:bulletEnabled val="1"/>
        </dgm:presLayoutVars>
      </dgm:prSet>
      <dgm:spPr/>
    </dgm:pt>
  </dgm:ptLst>
  <dgm:cxnLst>
    <dgm:cxn modelId="{C2E7CC1A-24E3-4BE4-9C69-9CDD20C15158}" srcId="{56AD97BE-C5AE-43DB-9990-4C5246BC3492}" destId="{281D6981-C8D3-49EB-BFC7-E098CED749D2}" srcOrd="2" destOrd="0" parTransId="{5FFAEDF1-95A8-4EF0-91AA-A4114ED4206D}" sibTransId="{CCFC0874-1F5B-4D21-83AA-45799004348D}"/>
    <dgm:cxn modelId="{71071F51-6BCE-4D1F-86AF-6DB56832B126}" type="presOf" srcId="{59E88AE7-EAF4-4134-ABD3-E8131E4DEB39}" destId="{CEA318E8-FF5C-4D1F-8A75-4D75A2486AAE}" srcOrd="0" destOrd="0" presId="urn:microsoft.com/office/officeart/2005/8/layout/chevron1"/>
    <dgm:cxn modelId="{CE492751-0291-46DA-8515-352CC6834CEF}" type="presOf" srcId="{56AD97BE-C5AE-43DB-9990-4C5246BC3492}" destId="{B99334C9-5FF7-4E6B-A73E-84133FA01DB6}" srcOrd="0" destOrd="0" presId="urn:microsoft.com/office/officeart/2005/8/layout/chevron1"/>
    <dgm:cxn modelId="{1E45DB74-1B92-45C7-B01D-9E2B598DD8EA}" srcId="{56AD97BE-C5AE-43DB-9990-4C5246BC3492}" destId="{45B8EDA7-8A90-4A13-918F-46650EBF2F15}" srcOrd="1" destOrd="0" parTransId="{71F5E24A-CBD4-4B80-8DC9-B767CB457ECF}" sibTransId="{1033FA2B-2B2F-4DEB-A26B-772C73F3DDD2}"/>
    <dgm:cxn modelId="{2EF22C7B-7F2C-49F7-9E02-3156A3AEC515}" srcId="{56AD97BE-C5AE-43DB-9990-4C5246BC3492}" destId="{21B94DC2-30DB-48D7-84A2-26BFD33B7726}" srcOrd="3" destOrd="0" parTransId="{88656A2A-4265-4A3F-8A01-EDFDB5956C3B}" sibTransId="{922BD819-F2A4-4637-9216-0B75CF9B92B2}"/>
    <dgm:cxn modelId="{5C026984-F344-4D7E-A352-8544DD3058CB}" srcId="{56AD97BE-C5AE-43DB-9990-4C5246BC3492}" destId="{59E88AE7-EAF4-4134-ABD3-E8131E4DEB39}" srcOrd="0" destOrd="0" parTransId="{FB757310-CB7B-4912-972A-C8E1A2A29818}" sibTransId="{453CBE26-5544-47BA-AD65-E80310C5D429}"/>
    <dgm:cxn modelId="{5C955590-02E0-453C-A581-EEC62890649B}" type="presOf" srcId="{5DC78F82-DCB8-4758-AB72-63F1CEF05AD1}" destId="{3A6A0118-F919-4230-A903-3D56DE477903}" srcOrd="0" destOrd="0" presId="urn:microsoft.com/office/officeart/2005/8/layout/chevron1"/>
    <dgm:cxn modelId="{67064195-3B68-4401-B7CC-8ACC622419C2}" type="presOf" srcId="{21B94DC2-30DB-48D7-84A2-26BFD33B7726}" destId="{29EE189B-5747-4238-A2C0-5ADDBD2FCE0E}" srcOrd="0" destOrd="0" presId="urn:microsoft.com/office/officeart/2005/8/layout/chevron1"/>
    <dgm:cxn modelId="{5CF7A7CD-FBD9-43F4-918B-8F2E0890F419}" type="presOf" srcId="{281D6981-C8D3-49EB-BFC7-E098CED749D2}" destId="{A9C743AD-866A-425E-866B-6BF32E27572F}" srcOrd="0" destOrd="0" presId="urn:microsoft.com/office/officeart/2005/8/layout/chevron1"/>
    <dgm:cxn modelId="{D86CFDF2-0049-47DE-AD46-4BDC0F5D610A}" type="presOf" srcId="{45B8EDA7-8A90-4A13-918F-46650EBF2F15}" destId="{ECD1BC27-56EF-412E-BC21-BD6145A4D7E9}" srcOrd="0" destOrd="0" presId="urn:microsoft.com/office/officeart/2005/8/layout/chevron1"/>
    <dgm:cxn modelId="{BD01EEFB-656A-4BF0-B0FD-3BD76C1CB6D1}" srcId="{56AD97BE-C5AE-43DB-9990-4C5246BC3492}" destId="{5DC78F82-DCB8-4758-AB72-63F1CEF05AD1}" srcOrd="4" destOrd="0" parTransId="{8988B61F-E472-476E-8019-2F7DB40A02B3}" sibTransId="{624A6CDB-17E3-4D90-884D-C4D6A43B18A5}"/>
    <dgm:cxn modelId="{2EB99DE5-D2E0-4796-90D0-5F0E4B378804}" type="presParOf" srcId="{B99334C9-5FF7-4E6B-A73E-84133FA01DB6}" destId="{CEA318E8-FF5C-4D1F-8A75-4D75A2486AAE}" srcOrd="0" destOrd="0" presId="urn:microsoft.com/office/officeart/2005/8/layout/chevron1"/>
    <dgm:cxn modelId="{E8FE83B9-59DB-4A3D-B37C-68D543820C98}" type="presParOf" srcId="{B99334C9-5FF7-4E6B-A73E-84133FA01DB6}" destId="{334F5432-DCE6-42AB-A1DC-A4E4A18BA6EB}" srcOrd="1" destOrd="0" presId="urn:microsoft.com/office/officeart/2005/8/layout/chevron1"/>
    <dgm:cxn modelId="{18830685-53F0-48BF-AD74-BDDDDA98ECDF}" type="presParOf" srcId="{B99334C9-5FF7-4E6B-A73E-84133FA01DB6}" destId="{ECD1BC27-56EF-412E-BC21-BD6145A4D7E9}" srcOrd="2" destOrd="0" presId="urn:microsoft.com/office/officeart/2005/8/layout/chevron1"/>
    <dgm:cxn modelId="{EAE7A679-4132-4D19-BF1C-50CC6C56B511}" type="presParOf" srcId="{B99334C9-5FF7-4E6B-A73E-84133FA01DB6}" destId="{91300FBE-1EC5-45FD-8192-319B99BC6623}" srcOrd="3" destOrd="0" presId="urn:microsoft.com/office/officeart/2005/8/layout/chevron1"/>
    <dgm:cxn modelId="{3EEF18B0-F0DA-4505-9969-2335361B48F4}" type="presParOf" srcId="{B99334C9-5FF7-4E6B-A73E-84133FA01DB6}" destId="{A9C743AD-866A-425E-866B-6BF32E27572F}" srcOrd="4" destOrd="0" presId="urn:microsoft.com/office/officeart/2005/8/layout/chevron1"/>
    <dgm:cxn modelId="{8FF10647-4468-46F7-8EE0-4C7DDEDDEE6F}" type="presParOf" srcId="{B99334C9-5FF7-4E6B-A73E-84133FA01DB6}" destId="{AD9887A8-DC0C-454C-A396-8CDBD3FC9FD1}" srcOrd="5" destOrd="0" presId="urn:microsoft.com/office/officeart/2005/8/layout/chevron1"/>
    <dgm:cxn modelId="{2D3A5D6E-F832-4C8E-A916-5578C814E917}" type="presParOf" srcId="{B99334C9-5FF7-4E6B-A73E-84133FA01DB6}" destId="{29EE189B-5747-4238-A2C0-5ADDBD2FCE0E}" srcOrd="6" destOrd="0" presId="urn:microsoft.com/office/officeart/2005/8/layout/chevron1"/>
    <dgm:cxn modelId="{BDC498F3-8DF7-463E-9389-A717DBBE1BAB}" type="presParOf" srcId="{B99334C9-5FF7-4E6B-A73E-84133FA01DB6}" destId="{A692F851-C5BE-45AF-A6DA-C7C852B996ED}" srcOrd="7" destOrd="0" presId="urn:microsoft.com/office/officeart/2005/8/layout/chevron1"/>
    <dgm:cxn modelId="{1FD5EEA1-BEE4-48F4-9FDD-6F2BCF578DA5}" type="presParOf" srcId="{B99334C9-5FF7-4E6B-A73E-84133FA01DB6}" destId="{3A6A0118-F919-4230-A903-3D56DE477903}" srcOrd="8"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6AD97BE-C5AE-43DB-9990-4C5246BC3492}" type="doc">
      <dgm:prSet loTypeId="urn:microsoft.com/office/officeart/2005/8/layout/chevron1" loCatId="process" qsTypeId="urn:microsoft.com/office/officeart/2005/8/quickstyle/simple1" qsCatId="simple" csTypeId="urn:microsoft.com/office/officeart/2005/8/colors/accent0_3" csCatId="mainScheme" phldr="1"/>
      <dgm:spPr/>
    </dgm:pt>
    <dgm:pt modelId="{59E88AE7-EAF4-4134-ABD3-E8131E4DEB39}">
      <dgm:prSet phldrT="[Text]" custT="1"/>
      <dgm:spPr>
        <a:solidFill>
          <a:schemeClr val="bg2"/>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SCREEN</a:t>
          </a:r>
        </a:p>
      </dgm:t>
    </dgm:pt>
    <dgm:pt modelId="{FB757310-CB7B-4912-972A-C8E1A2A29818}" type="parTrans" cxnId="{5C026984-F344-4D7E-A352-8544DD3058CB}">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453CBE26-5544-47BA-AD65-E80310C5D429}" type="sibTrans" cxnId="{5C026984-F344-4D7E-A352-8544DD3058CB}">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21B94DC2-30DB-48D7-84A2-26BFD33B7726}">
      <dgm:prSet phldrT="[Text]" custT="1"/>
      <dgm:spPr>
        <a:solidFill>
          <a:schemeClr val="bg2"/>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MANAGE</a:t>
          </a:r>
        </a:p>
      </dgm:t>
    </dgm:pt>
    <dgm:pt modelId="{88656A2A-4265-4A3F-8A01-EDFDB5956C3B}" type="parTrans" cxnId="{2EF22C7B-7F2C-49F7-9E02-3156A3AEC515}">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922BD819-F2A4-4637-9216-0B75CF9B92B2}" type="sibTrans" cxnId="{2EF22C7B-7F2C-49F7-9E02-3156A3AEC515}">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5DC78F82-DCB8-4758-AB72-63F1CEF05AD1}">
      <dgm:prSet phldrT="[Text]" custT="1"/>
      <dgm:spPr>
        <a:solidFill>
          <a:schemeClr val="bg2"/>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MEASURE</a:t>
          </a:r>
        </a:p>
      </dgm:t>
    </dgm:pt>
    <dgm:pt modelId="{8988B61F-E472-476E-8019-2F7DB40A02B3}" type="parTrans" cxnId="{BD01EEFB-656A-4BF0-B0FD-3BD76C1CB6D1}">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624A6CDB-17E3-4D90-884D-C4D6A43B18A5}" type="sibTrans" cxnId="{BD01EEFB-656A-4BF0-B0FD-3BD76C1CB6D1}">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45B8EDA7-8A90-4A13-918F-46650EBF2F15}">
      <dgm:prSet phldrT="[Text]" custT="1"/>
      <dgm:spPr>
        <a:solidFill>
          <a:schemeClr val="bg2"/>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NAVIGATE</a:t>
          </a:r>
        </a:p>
      </dgm:t>
    </dgm:pt>
    <dgm:pt modelId="{71F5E24A-CBD4-4B80-8DC9-B767CB457ECF}" type="parTrans" cxnId="{1E45DB74-1B92-45C7-B01D-9E2B598DD8EA}">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1033FA2B-2B2F-4DEB-A26B-772C73F3DDD2}" type="sibTrans" cxnId="{1E45DB74-1B92-45C7-B01D-9E2B598DD8EA}">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281D6981-C8D3-49EB-BFC7-E098CED749D2}">
      <dgm:prSet phldrT="[Text]" custT="1"/>
      <dgm:spPr>
        <a:solidFill>
          <a:schemeClr val="accent3"/>
        </a:solidFill>
        <a:ln>
          <a:noFill/>
        </a:ln>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DIAGNOSE</a:t>
          </a:r>
        </a:p>
      </dgm:t>
    </dgm:pt>
    <dgm:pt modelId="{5FFAEDF1-95A8-4EF0-91AA-A4114ED4206D}" type="parTrans" cxnId="{C2E7CC1A-24E3-4BE4-9C69-9CDD20C15158}">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CCFC0874-1F5B-4D21-83AA-45799004348D}" type="sibTrans" cxnId="{C2E7CC1A-24E3-4BE4-9C69-9CDD20C15158}">
      <dgm:prSet/>
      <dgm:spPr/>
      <dgm:t>
        <a:bodyPr/>
        <a:lstStyle/>
        <a:p>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B99334C9-5FF7-4E6B-A73E-84133FA01DB6}" type="pres">
      <dgm:prSet presAssocID="{56AD97BE-C5AE-43DB-9990-4C5246BC3492}" presName="Name0" presStyleCnt="0">
        <dgm:presLayoutVars>
          <dgm:dir/>
          <dgm:animLvl val="lvl"/>
          <dgm:resizeHandles val="exact"/>
        </dgm:presLayoutVars>
      </dgm:prSet>
      <dgm:spPr/>
    </dgm:pt>
    <dgm:pt modelId="{CEA318E8-FF5C-4D1F-8A75-4D75A2486AAE}" type="pres">
      <dgm:prSet presAssocID="{59E88AE7-EAF4-4134-ABD3-E8131E4DEB39}" presName="parTxOnly" presStyleLbl="node1" presStyleIdx="0" presStyleCnt="5">
        <dgm:presLayoutVars>
          <dgm:chMax val="0"/>
          <dgm:chPref val="0"/>
          <dgm:bulletEnabled val="1"/>
        </dgm:presLayoutVars>
      </dgm:prSet>
      <dgm:spPr/>
    </dgm:pt>
    <dgm:pt modelId="{334F5432-DCE6-42AB-A1DC-A4E4A18BA6EB}" type="pres">
      <dgm:prSet presAssocID="{453CBE26-5544-47BA-AD65-E80310C5D429}" presName="parTxOnlySpace" presStyleCnt="0"/>
      <dgm:spPr/>
    </dgm:pt>
    <dgm:pt modelId="{ECD1BC27-56EF-412E-BC21-BD6145A4D7E9}" type="pres">
      <dgm:prSet presAssocID="{45B8EDA7-8A90-4A13-918F-46650EBF2F15}" presName="parTxOnly" presStyleLbl="node1" presStyleIdx="1" presStyleCnt="5">
        <dgm:presLayoutVars>
          <dgm:chMax val="0"/>
          <dgm:chPref val="0"/>
          <dgm:bulletEnabled val="1"/>
        </dgm:presLayoutVars>
      </dgm:prSet>
      <dgm:spPr/>
    </dgm:pt>
    <dgm:pt modelId="{91300FBE-1EC5-45FD-8192-319B99BC6623}" type="pres">
      <dgm:prSet presAssocID="{1033FA2B-2B2F-4DEB-A26B-772C73F3DDD2}" presName="parTxOnlySpace" presStyleCnt="0"/>
      <dgm:spPr/>
    </dgm:pt>
    <dgm:pt modelId="{A9C743AD-866A-425E-866B-6BF32E27572F}" type="pres">
      <dgm:prSet presAssocID="{281D6981-C8D3-49EB-BFC7-E098CED749D2}" presName="parTxOnly" presStyleLbl="node1" presStyleIdx="2" presStyleCnt="5">
        <dgm:presLayoutVars>
          <dgm:chMax val="0"/>
          <dgm:chPref val="0"/>
          <dgm:bulletEnabled val="1"/>
        </dgm:presLayoutVars>
      </dgm:prSet>
      <dgm:spPr/>
    </dgm:pt>
    <dgm:pt modelId="{AD9887A8-DC0C-454C-A396-8CDBD3FC9FD1}" type="pres">
      <dgm:prSet presAssocID="{CCFC0874-1F5B-4D21-83AA-45799004348D}" presName="parTxOnlySpace" presStyleCnt="0"/>
      <dgm:spPr/>
    </dgm:pt>
    <dgm:pt modelId="{29EE189B-5747-4238-A2C0-5ADDBD2FCE0E}" type="pres">
      <dgm:prSet presAssocID="{21B94DC2-30DB-48D7-84A2-26BFD33B7726}" presName="parTxOnly" presStyleLbl="node1" presStyleIdx="3" presStyleCnt="5">
        <dgm:presLayoutVars>
          <dgm:chMax val="0"/>
          <dgm:chPref val="0"/>
          <dgm:bulletEnabled val="1"/>
        </dgm:presLayoutVars>
      </dgm:prSet>
      <dgm:spPr/>
    </dgm:pt>
    <dgm:pt modelId="{A692F851-C5BE-45AF-A6DA-C7C852B996ED}" type="pres">
      <dgm:prSet presAssocID="{922BD819-F2A4-4637-9216-0B75CF9B92B2}" presName="parTxOnlySpace" presStyleCnt="0"/>
      <dgm:spPr/>
    </dgm:pt>
    <dgm:pt modelId="{3A6A0118-F919-4230-A903-3D56DE477903}" type="pres">
      <dgm:prSet presAssocID="{5DC78F82-DCB8-4758-AB72-63F1CEF05AD1}" presName="parTxOnly" presStyleLbl="node1" presStyleIdx="4" presStyleCnt="5">
        <dgm:presLayoutVars>
          <dgm:chMax val="0"/>
          <dgm:chPref val="0"/>
          <dgm:bulletEnabled val="1"/>
        </dgm:presLayoutVars>
      </dgm:prSet>
      <dgm:spPr/>
    </dgm:pt>
  </dgm:ptLst>
  <dgm:cxnLst>
    <dgm:cxn modelId="{C2E7CC1A-24E3-4BE4-9C69-9CDD20C15158}" srcId="{56AD97BE-C5AE-43DB-9990-4C5246BC3492}" destId="{281D6981-C8D3-49EB-BFC7-E098CED749D2}" srcOrd="2" destOrd="0" parTransId="{5FFAEDF1-95A8-4EF0-91AA-A4114ED4206D}" sibTransId="{CCFC0874-1F5B-4D21-83AA-45799004348D}"/>
    <dgm:cxn modelId="{71071F51-6BCE-4D1F-86AF-6DB56832B126}" type="presOf" srcId="{59E88AE7-EAF4-4134-ABD3-E8131E4DEB39}" destId="{CEA318E8-FF5C-4D1F-8A75-4D75A2486AAE}" srcOrd="0" destOrd="0" presId="urn:microsoft.com/office/officeart/2005/8/layout/chevron1"/>
    <dgm:cxn modelId="{CE492751-0291-46DA-8515-352CC6834CEF}" type="presOf" srcId="{56AD97BE-C5AE-43DB-9990-4C5246BC3492}" destId="{B99334C9-5FF7-4E6B-A73E-84133FA01DB6}" srcOrd="0" destOrd="0" presId="urn:microsoft.com/office/officeart/2005/8/layout/chevron1"/>
    <dgm:cxn modelId="{1E45DB74-1B92-45C7-B01D-9E2B598DD8EA}" srcId="{56AD97BE-C5AE-43DB-9990-4C5246BC3492}" destId="{45B8EDA7-8A90-4A13-918F-46650EBF2F15}" srcOrd="1" destOrd="0" parTransId="{71F5E24A-CBD4-4B80-8DC9-B767CB457ECF}" sibTransId="{1033FA2B-2B2F-4DEB-A26B-772C73F3DDD2}"/>
    <dgm:cxn modelId="{2EF22C7B-7F2C-49F7-9E02-3156A3AEC515}" srcId="{56AD97BE-C5AE-43DB-9990-4C5246BC3492}" destId="{21B94DC2-30DB-48D7-84A2-26BFD33B7726}" srcOrd="3" destOrd="0" parTransId="{88656A2A-4265-4A3F-8A01-EDFDB5956C3B}" sibTransId="{922BD819-F2A4-4637-9216-0B75CF9B92B2}"/>
    <dgm:cxn modelId="{5C026984-F344-4D7E-A352-8544DD3058CB}" srcId="{56AD97BE-C5AE-43DB-9990-4C5246BC3492}" destId="{59E88AE7-EAF4-4134-ABD3-E8131E4DEB39}" srcOrd="0" destOrd="0" parTransId="{FB757310-CB7B-4912-972A-C8E1A2A29818}" sibTransId="{453CBE26-5544-47BA-AD65-E80310C5D429}"/>
    <dgm:cxn modelId="{5C955590-02E0-453C-A581-EEC62890649B}" type="presOf" srcId="{5DC78F82-DCB8-4758-AB72-63F1CEF05AD1}" destId="{3A6A0118-F919-4230-A903-3D56DE477903}" srcOrd="0" destOrd="0" presId="urn:microsoft.com/office/officeart/2005/8/layout/chevron1"/>
    <dgm:cxn modelId="{67064195-3B68-4401-B7CC-8ACC622419C2}" type="presOf" srcId="{21B94DC2-30DB-48D7-84A2-26BFD33B7726}" destId="{29EE189B-5747-4238-A2C0-5ADDBD2FCE0E}" srcOrd="0" destOrd="0" presId="urn:microsoft.com/office/officeart/2005/8/layout/chevron1"/>
    <dgm:cxn modelId="{5CF7A7CD-FBD9-43F4-918B-8F2E0890F419}" type="presOf" srcId="{281D6981-C8D3-49EB-BFC7-E098CED749D2}" destId="{A9C743AD-866A-425E-866B-6BF32E27572F}" srcOrd="0" destOrd="0" presId="urn:microsoft.com/office/officeart/2005/8/layout/chevron1"/>
    <dgm:cxn modelId="{D86CFDF2-0049-47DE-AD46-4BDC0F5D610A}" type="presOf" srcId="{45B8EDA7-8A90-4A13-918F-46650EBF2F15}" destId="{ECD1BC27-56EF-412E-BC21-BD6145A4D7E9}" srcOrd="0" destOrd="0" presId="urn:microsoft.com/office/officeart/2005/8/layout/chevron1"/>
    <dgm:cxn modelId="{BD01EEFB-656A-4BF0-B0FD-3BD76C1CB6D1}" srcId="{56AD97BE-C5AE-43DB-9990-4C5246BC3492}" destId="{5DC78F82-DCB8-4758-AB72-63F1CEF05AD1}" srcOrd="4" destOrd="0" parTransId="{8988B61F-E472-476E-8019-2F7DB40A02B3}" sibTransId="{624A6CDB-17E3-4D90-884D-C4D6A43B18A5}"/>
    <dgm:cxn modelId="{2EB99DE5-D2E0-4796-90D0-5F0E4B378804}" type="presParOf" srcId="{B99334C9-5FF7-4E6B-A73E-84133FA01DB6}" destId="{CEA318E8-FF5C-4D1F-8A75-4D75A2486AAE}" srcOrd="0" destOrd="0" presId="urn:microsoft.com/office/officeart/2005/8/layout/chevron1"/>
    <dgm:cxn modelId="{E8FE83B9-59DB-4A3D-B37C-68D543820C98}" type="presParOf" srcId="{B99334C9-5FF7-4E6B-A73E-84133FA01DB6}" destId="{334F5432-DCE6-42AB-A1DC-A4E4A18BA6EB}" srcOrd="1" destOrd="0" presId="urn:microsoft.com/office/officeart/2005/8/layout/chevron1"/>
    <dgm:cxn modelId="{18830685-53F0-48BF-AD74-BDDDDA98ECDF}" type="presParOf" srcId="{B99334C9-5FF7-4E6B-A73E-84133FA01DB6}" destId="{ECD1BC27-56EF-412E-BC21-BD6145A4D7E9}" srcOrd="2" destOrd="0" presId="urn:microsoft.com/office/officeart/2005/8/layout/chevron1"/>
    <dgm:cxn modelId="{EAE7A679-4132-4D19-BF1C-50CC6C56B511}" type="presParOf" srcId="{B99334C9-5FF7-4E6B-A73E-84133FA01DB6}" destId="{91300FBE-1EC5-45FD-8192-319B99BC6623}" srcOrd="3" destOrd="0" presId="urn:microsoft.com/office/officeart/2005/8/layout/chevron1"/>
    <dgm:cxn modelId="{3EEF18B0-F0DA-4505-9969-2335361B48F4}" type="presParOf" srcId="{B99334C9-5FF7-4E6B-A73E-84133FA01DB6}" destId="{A9C743AD-866A-425E-866B-6BF32E27572F}" srcOrd="4" destOrd="0" presId="urn:microsoft.com/office/officeart/2005/8/layout/chevron1"/>
    <dgm:cxn modelId="{8FF10647-4468-46F7-8EE0-4C7DDEDDEE6F}" type="presParOf" srcId="{B99334C9-5FF7-4E6B-A73E-84133FA01DB6}" destId="{AD9887A8-DC0C-454C-A396-8CDBD3FC9FD1}" srcOrd="5" destOrd="0" presId="urn:microsoft.com/office/officeart/2005/8/layout/chevron1"/>
    <dgm:cxn modelId="{2D3A5D6E-F832-4C8E-A916-5578C814E917}" type="presParOf" srcId="{B99334C9-5FF7-4E6B-A73E-84133FA01DB6}" destId="{29EE189B-5747-4238-A2C0-5ADDBD2FCE0E}" srcOrd="6" destOrd="0" presId="urn:microsoft.com/office/officeart/2005/8/layout/chevron1"/>
    <dgm:cxn modelId="{BDC498F3-8DF7-463E-9389-A717DBBE1BAB}" type="presParOf" srcId="{B99334C9-5FF7-4E6B-A73E-84133FA01DB6}" destId="{A692F851-C5BE-45AF-A6DA-C7C852B996ED}" srcOrd="7" destOrd="0" presId="urn:microsoft.com/office/officeart/2005/8/layout/chevron1"/>
    <dgm:cxn modelId="{1FD5EEA1-BEE4-48F4-9FDD-6F2BCF578DA5}" type="presParOf" srcId="{B99334C9-5FF7-4E6B-A73E-84133FA01DB6}" destId="{3A6A0118-F919-4230-A903-3D56DE477903}" srcOrd="8"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15B344-33FA-468F-B12D-19456FE7E22D}">
      <dsp:nvSpPr>
        <dsp:cNvPr id="0" name=""/>
        <dsp:cNvSpPr/>
      </dsp:nvSpPr>
      <dsp:spPr>
        <a:xfrm>
          <a:off x="3233201" y="2883057"/>
          <a:ext cx="2391683" cy="239168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a:t>Risk For Cancer</a:t>
          </a:r>
        </a:p>
      </dsp:txBody>
      <dsp:txXfrm>
        <a:off x="3583455" y="3233311"/>
        <a:ext cx="1691175" cy="1691175"/>
      </dsp:txXfrm>
    </dsp:sp>
    <dsp:sp modelId="{3F271994-06E5-4546-BA06-84170411EFBE}">
      <dsp:nvSpPr>
        <dsp:cNvPr id="0" name=""/>
        <dsp:cNvSpPr/>
      </dsp:nvSpPr>
      <dsp:spPr>
        <a:xfrm rot="11712636">
          <a:off x="1149443" y="3124607"/>
          <a:ext cx="2046559" cy="681629"/>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5CE111-51BF-4195-B5B5-CA60B5611995}">
      <dsp:nvSpPr>
        <dsp:cNvPr id="0" name=""/>
        <dsp:cNvSpPr/>
      </dsp:nvSpPr>
      <dsp:spPr>
        <a:xfrm>
          <a:off x="49241" y="2288107"/>
          <a:ext cx="2272099" cy="181767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a:t>Lifestyle</a:t>
          </a:r>
        </a:p>
      </dsp:txBody>
      <dsp:txXfrm>
        <a:off x="102479" y="2341345"/>
        <a:ext cx="2165623" cy="1711203"/>
      </dsp:txXfrm>
    </dsp:sp>
    <dsp:sp modelId="{1BD02DF8-9ECD-438A-9085-CB7F4F92A2EF}">
      <dsp:nvSpPr>
        <dsp:cNvPr id="0" name=""/>
        <dsp:cNvSpPr/>
      </dsp:nvSpPr>
      <dsp:spPr>
        <a:xfrm rot="14700000">
          <a:off x="2385521" y="1596884"/>
          <a:ext cx="2090128" cy="681629"/>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C67959-2964-4BDF-8DEB-C8489FB4DC10}">
      <dsp:nvSpPr>
        <dsp:cNvPr id="0" name=""/>
        <dsp:cNvSpPr/>
      </dsp:nvSpPr>
      <dsp:spPr>
        <a:xfrm>
          <a:off x="1852872" y="81709"/>
          <a:ext cx="2272099" cy="181767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a:t>Environmental Exposures</a:t>
          </a:r>
        </a:p>
      </dsp:txBody>
      <dsp:txXfrm>
        <a:off x="1906110" y="134947"/>
        <a:ext cx="2165623" cy="1711203"/>
      </dsp:txXfrm>
    </dsp:sp>
    <dsp:sp modelId="{CD2F9746-85DE-43DE-BBA6-3B002238FD11}">
      <dsp:nvSpPr>
        <dsp:cNvPr id="0" name=""/>
        <dsp:cNvSpPr/>
      </dsp:nvSpPr>
      <dsp:spPr>
        <a:xfrm rot="17700000">
          <a:off x="4382437" y="1596884"/>
          <a:ext cx="2090128" cy="681629"/>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F14439-9C9F-4CE2-8550-6E0BA829BD0A}">
      <dsp:nvSpPr>
        <dsp:cNvPr id="0" name=""/>
        <dsp:cNvSpPr/>
      </dsp:nvSpPr>
      <dsp:spPr>
        <a:xfrm>
          <a:off x="4733115" y="81709"/>
          <a:ext cx="2272099" cy="181767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a:t>Hereditary Risk</a:t>
          </a:r>
        </a:p>
      </dsp:txBody>
      <dsp:txXfrm>
        <a:off x="4786353" y="134947"/>
        <a:ext cx="2165623" cy="1711203"/>
      </dsp:txXfrm>
    </dsp:sp>
    <dsp:sp modelId="{BB7FC18F-A18F-4D4B-9EA6-31EFBF299086}">
      <dsp:nvSpPr>
        <dsp:cNvPr id="0" name=""/>
        <dsp:cNvSpPr/>
      </dsp:nvSpPr>
      <dsp:spPr>
        <a:xfrm rot="20700000">
          <a:off x="5666030" y="3126610"/>
          <a:ext cx="2090128" cy="681629"/>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96C144A-4478-4530-9F96-2B5EA8F250B2}">
      <dsp:nvSpPr>
        <dsp:cNvPr id="0" name=""/>
        <dsp:cNvSpPr/>
      </dsp:nvSpPr>
      <dsp:spPr>
        <a:xfrm>
          <a:off x="6584499" y="2288103"/>
          <a:ext cx="2272099" cy="1817679"/>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a:t>Age</a:t>
          </a:r>
        </a:p>
      </dsp:txBody>
      <dsp:txXfrm>
        <a:off x="6637737" y="2341341"/>
        <a:ext cx="2165623" cy="171120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A318E8-FF5C-4D1F-8A75-4D75A2486AAE}">
      <dsp:nvSpPr>
        <dsp:cNvPr id="0" name=""/>
        <dsp:cNvSpPr/>
      </dsp:nvSpPr>
      <dsp:spPr>
        <a:xfrm>
          <a:off x="2782" y="0"/>
          <a:ext cx="2476394" cy="621486"/>
        </a:xfrm>
        <a:prstGeom prst="chevron">
          <a:avLst/>
        </a:prstGeom>
        <a:solidFill>
          <a:schemeClr val="bg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SCREEN</a:t>
          </a:r>
        </a:p>
      </dsp:txBody>
      <dsp:txXfrm>
        <a:off x="313525" y="0"/>
        <a:ext cx="1854908" cy="621486"/>
      </dsp:txXfrm>
    </dsp:sp>
    <dsp:sp modelId="{ECD1BC27-56EF-412E-BC21-BD6145A4D7E9}">
      <dsp:nvSpPr>
        <dsp:cNvPr id="0" name=""/>
        <dsp:cNvSpPr/>
      </dsp:nvSpPr>
      <dsp:spPr>
        <a:xfrm>
          <a:off x="2231537" y="0"/>
          <a:ext cx="2476394" cy="621486"/>
        </a:xfrm>
        <a:prstGeom prst="chevron">
          <a:avLst/>
        </a:prstGeom>
        <a:solidFill>
          <a:schemeClr val="bg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NAVIGATE</a:t>
          </a:r>
        </a:p>
      </dsp:txBody>
      <dsp:txXfrm>
        <a:off x="2542280" y="0"/>
        <a:ext cx="1854908" cy="621486"/>
      </dsp:txXfrm>
    </dsp:sp>
    <dsp:sp modelId="{A9C743AD-866A-425E-866B-6BF32E27572F}">
      <dsp:nvSpPr>
        <dsp:cNvPr id="0" name=""/>
        <dsp:cNvSpPr/>
      </dsp:nvSpPr>
      <dsp:spPr>
        <a:xfrm>
          <a:off x="4460292" y="0"/>
          <a:ext cx="2476394" cy="621486"/>
        </a:xfrm>
        <a:prstGeom prst="chevron">
          <a:avLst/>
        </a:prstGeom>
        <a:solidFill>
          <a:schemeClr val="bg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DIAGNOSE</a:t>
          </a:r>
        </a:p>
      </dsp:txBody>
      <dsp:txXfrm>
        <a:off x="4771035" y="0"/>
        <a:ext cx="1854908" cy="621486"/>
      </dsp:txXfrm>
    </dsp:sp>
    <dsp:sp modelId="{29EE189B-5747-4238-A2C0-5ADDBD2FCE0E}">
      <dsp:nvSpPr>
        <dsp:cNvPr id="0" name=""/>
        <dsp:cNvSpPr/>
      </dsp:nvSpPr>
      <dsp:spPr>
        <a:xfrm>
          <a:off x="6689047" y="0"/>
          <a:ext cx="2476394" cy="621486"/>
        </a:xfrm>
        <a:prstGeom prst="chevron">
          <a:avLst/>
        </a:prstGeom>
        <a:solidFill>
          <a:srgbClr val="076C6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MANAGE</a:t>
          </a:r>
        </a:p>
      </dsp:txBody>
      <dsp:txXfrm>
        <a:off x="6999790" y="0"/>
        <a:ext cx="1854908" cy="621486"/>
      </dsp:txXfrm>
    </dsp:sp>
    <dsp:sp modelId="{3A6A0118-F919-4230-A903-3D56DE477903}">
      <dsp:nvSpPr>
        <dsp:cNvPr id="0" name=""/>
        <dsp:cNvSpPr/>
      </dsp:nvSpPr>
      <dsp:spPr>
        <a:xfrm>
          <a:off x="8917802" y="0"/>
          <a:ext cx="2476394" cy="621486"/>
        </a:xfrm>
        <a:prstGeom prst="chevron">
          <a:avLst/>
        </a:prstGeom>
        <a:solidFill>
          <a:schemeClr val="bg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MEASURE</a:t>
          </a:r>
        </a:p>
      </dsp:txBody>
      <dsp:txXfrm>
        <a:off x="9228545" y="0"/>
        <a:ext cx="1854908" cy="62148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A318E8-FF5C-4D1F-8A75-4D75A2486AAE}">
      <dsp:nvSpPr>
        <dsp:cNvPr id="0" name=""/>
        <dsp:cNvSpPr/>
      </dsp:nvSpPr>
      <dsp:spPr>
        <a:xfrm>
          <a:off x="2782" y="0"/>
          <a:ext cx="2476394" cy="621486"/>
        </a:xfrm>
        <a:prstGeom prst="chevron">
          <a:avLst/>
        </a:prstGeom>
        <a:solidFill>
          <a:schemeClr val="bg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SCREEN</a:t>
          </a:r>
        </a:p>
      </dsp:txBody>
      <dsp:txXfrm>
        <a:off x="313525" y="0"/>
        <a:ext cx="1854908" cy="621486"/>
      </dsp:txXfrm>
    </dsp:sp>
    <dsp:sp modelId="{ECD1BC27-56EF-412E-BC21-BD6145A4D7E9}">
      <dsp:nvSpPr>
        <dsp:cNvPr id="0" name=""/>
        <dsp:cNvSpPr/>
      </dsp:nvSpPr>
      <dsp:spPr>
        <a:xfrm>
          <a:off x="2231537" y="0"/>
          <a:ext cx="2476394" cy="621486"/>
        </a:xfrm>
        <a:prstGeom prst="chevron">
          <a:avLst/>
        </a:prstGeom>
        <a:solidFill>
          <a:schemeClr val="bg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NAVIGATE</a:t>
          </a:r>
        </a:p>
      </dsp:txBody>
      <dsp:txXfrm>
        <a:off x="2542280" y="0"/>
        <a:ext cx="1854908" cy="621486"/>
      </dsp:txXfrm>
    </dsp:sp>
    <dsp:sp modelId="{A9C743AD-866A-425E-866B-6BF32E27572F}">
      <dsp:nvSpPr>
        <dsp:cNvPr id="0" name=""/>
        <dsp:cNvSpPr/>
      </dsp:nvSpPr>
      <dsp:spPr>
        <a:xfrm>
          <a:off x="4460292" y="0"/>
          <a:ext cx="2476394" cy="621486"/>
        </a:xfrm>
        <a:prstGeom prst="chevron">
          <a:avLst/>
        </a:prstGeom>
        <a:solidFill>
          <a:schemeClr val="bg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DIAGNOSE</a:t>
          </a:r>
        </a:p>
      </dsp:txBody>
      <dsp:txXfrm>
        <a:off x="4771035" y="0"/>
        <a:ext cx="1854908" cy="621486"/>
      </dsp:txXfrm>
    </dsp:sp>
    <dsp:sp modelId="{29EE189B-5747-4238-A2C0-5ADDBD2FCE0E}">
      <dsp:nvSpPr>
        <dsp:cNvPr id="0" name=""/>
        <dsp:cNvSpPr/>
      </dsp:nvSpPr>
      <dsp:spPr>
        <a:xfrm>
          <a:off x="6689047" y="0"/>
          <a:ext cx="2476394" cy="621486"/>
        </a:xfrm>
        <a:prstGeom prst="chevron">
          <a:avLst/>
        </a:prstGeom>
        <a:solidFill>
          <a:srgbClr val="076C6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MANAGE</a:t>
          </a:r>
        </a:p>
      </dsp:txBody>
      <dsp:txXfrm>
        <a:off x="6999790" y="0"/>
        <a:ext cx="1854908" cy="621486"/>
      </dsp:txXfrm>
    </dsp:sp>
    <dsp:sp modelId="{3A6A0118-F919-4230-A903-3D56DE477903}">
      <dsp:nvSpPr>
        <dsp:cNvPr id="0" name=""/>
        <dsp:cNvSpPr/>
      </dsp:nvSpPr>
      <dsp:spPr>
        <a:xfrm>
          <a:off x="8917802" y="0"/>
          <a:ext cx="2476394" cy="621486"/>
        </a:xfrm>
        <a:prstGeom prst="chevron">
          <a:avLst/>
        </a:prstGeom>
        <a:solidFill>
          <a:schemeClr val="bg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MEASURE</a:t>
          </a:r>
        </a:p>
      </dsp:txBody>
      <dsp:txXfrm>
        <a:off x="9228545" y="0"/>
        <a:ext cx="1854908" cy="62148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A318E8-FF5C-4D1F-8A75-4D75A2486AAE}">
      <dsp:nvSpPr>
        <dsp:cNvPr id="0" name=""/>
        <dsp:cNvSpPr/>
      </dsp:nvSpPr>
      <dsp:spPr>
        <a:xfrm>
          <a:off x="2782" y="0"/>
          <a:ext cx="2476394" cy="621486"/>
        </a:xfrm>
        <a:prstGeom prst="chevron">
          <a:avLst/>
        </a:prstGeom>
        <a:solidFill>
          <a:schemeClr val="accent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SCREEN</a:t>
          </a:r>
        </a:p>
      </dsp:txBody>
      <dsp:txXfrm>
        <a:off x="313525" y="0"/>
        <a:ext cx="1854908" cy="621486"/>
      </dsp:txXfrm>
    </dsp:sp>
    <dsp:sp modelId="{ECD1BC27-56EF-412E-BC21-BD6145A4D7E9}">
      <dsp:nvSpPr>
        <dsp:cNvPr id="0" name=""/>
        <dsp:cNvSpPr/>
      </dsp:nvSpPr>
      <dsp:spPr>
        <a:xfrm>
          <a:off x="2231537" y="0"/>
          <a:ext cx="2476394" cy="621486"/>
        </a:xfrm>
        <a:prstGeom prst="chevron">
          <a:avLst/>
        </a:prstGeom>
        <a:solidFill>
          <a:schemeClr val="accent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NAVIGATE</a:t>
          </a:r>
        </a:p>
      </dsp:txBody>
      <dsp:txXfrm>
        <a:off x="2542280" y="0"/>
        <a:ext cx="1854908" cy="621486"/>
      </dsp:txXfrm>
    </dsp:sp>
    <dsp:sp modelId="{A9C743AD-866A-425E-866B-6BF32E27572F}">
      <dsp:nvSpPr>
        <dsp:cNvPr id="0" name=""/>
        <dsp:cNvSpPr/>
      </dsp:nvSpPr>
      <dsp:spPr>
        <a:xfrm>
          <a:off x="4460292" y="0"/>
          <a:ext cx="2476394" cy="621486"/>
        </a:xfrm>
        <a:prstGeom prst="chevron">
          <a:avLst/>
        </a:prstGeom>
        <a:solidFill>
          <a:schemeClr val="accent3"/>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DIAGNOSE</a:t>
          </a:r>
        </a:p>
      </dsp:txBody>
      <dsp:txXfrm>
        <a:off x="4771035" y="0"/>
        <a:ext cx="1854908" cy="621486"/>
      </dsp:txXfrm>
    </dsp:sp>
    <dsp:sp modelId="{29EE189B-5747-4238-A2C0-5ADDBD2FCE0E}">
      <dsp:nvSpPr>
        <dsp:cNvPr id="0" name=""/>
        <dsp:cNvSpPr/>
      </dsp:nvSpPr>
      <dsp:spPr>
        <a:xfrm>
          <a:off x="6689047" y="0"/>
          <a:ext cx="2476394" cy="621486"/>
        </a:xfrm>
        <a:prstGeom prst="chevron">
          <a:avLst/>
        </a:prstGeom>
        <a:solidFill>
          <a:srgbClr val="076C6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MANAGE</a:t>
          </a:r>
        </a:p>
      </dsp:txBody>
      <dsp:txXfrm>
        <a:off x="6999790" y="0"/>
        <a:ext cx="1854908" cy="621486"/>
      </dsp:txXfrm>
    </dsp:sp>
    <dsp:sp modelId="{3A6A0118-F919-4230-A903-3D56DE477903}">
      <dsp:nvSpPr>
        <dsp:cNvPr id="0" name=""/>
        <dsp:cNvSpPr/>
      </dsp:nvSpPr>
      <dsp:spPr>
        <a:xfrm>
          <a:off x="8917802" y="0"/>
          <a:ext cx="2476394" cy="621486"/>
        </a:xfrm>
        <a:prstGeom prst="chevron">
          <a:avLst/>
        </a:prstGeom>
        <a:solidFill>
          <a:schemeClr val="accent5"/>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MEASURE</a:t>
          </a:r>
        </a:p>
      </dsp:txBody>
      <dsp:txXfrm>
        <a:off x="9228545" y="0"/>
        <a:ext cx="1854908" cy="6214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05BF7-3121-4232-B55C-3C6EE793EF64}">
      <dsp:nvSpPr>
        <dsp:cNvPr id="0" name=""/>
        <dsp:cNvSpPr/>
      </dsp:nvSpPr>
      <dsp:spPr>
        <a:xfrm>
          <a:off x="1905474" y="365760"/>
          <a:ext cx="4551680" cy="4551680"/>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Hereditary 5-10%</a:t>
          </a:r>
        </a:p>
      </dsp:txBody>
      <dsp:txXfrm>
        <a:off x="4380179" y="1205653"/>
        <a:ext cx="1544320" cy="1517226"/>
      </dsp:txXfrm>
    </dsp:sp>
    <dsp:sp modelId="{3AB98E55-3239-484C-A2CD-A1E538421EA3}">
      <dsp:nvSpPr>
        <dsp:cNvPr id="0" name=""/>
        <dsp:cNvSpPr/>
      </dsp:nvSpPr>
      <dsp:spPr>
        <a:xfrm>
          <a:off x="1670845" y="501226"/>
          <a:ext cx="4551680" cy="4551680"/>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Familial </a:t>
          </a:r>
          <a:br>
            <a:rPr lang="en-US" sz="2500" kern="1200" dirty="0"/>
          </a:br>
          <a:r>
            <a:rPr lang="en-US" sz="2500" kern="1200" dirty="0"/>
            <a:t> 5-15%</a:t>
          </a:r>
        </a:p>
      </dsp:txBody>
      <dsp:txXfrm>
        <a:off x="2917139" y="3373120"/>
        <a:ext cx="2059093" cy="1408853"/>
      </dsp:txXfrm>
    </dsp:sp>
    <dsp:sp modelId="{E57AAE52-9DB7-44FB-B2FC-9FF9AEAF9ADB}">
      <dsp:nvSpPr>
        <dsp:cNvPr id="0" name=""/>
        <dsp:cNvSpPr/>
      </dsp:nvSpPr>
      <dsp:spPr>
        <a:xfrm>
          <a:off x="1670845" y="501226"/>
          <a:ext cx="4551680" cy="4551680"/>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Sporadic 70-80%</a:t>
          </a:r>
        </a:p>
      </dsp:txBody>
      <dsp:txXfrm>
        <a:off x="2158525" y="1395306"/>
        <a:ext cx="1544320" cy="15172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F5C9E6-4373-47F6-9D59-D9AAB704CBB6}">
      <dsp:nvSpPr>
        <dsp:cNvPr id="0" name=""/>
        <dsp:cNvSpPr/>
      </dsp:nvSpPr>
      <dsp:spPr>
        <a:xfrm>
          <a:off x="6983167" y="0"/>
          <a:ext cx="2424396" cy="50520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Intervention</a:t>
          </a:r>
        </a:p>
      </dsp:txBody>
      <dsp:txXfrm>
        <a:off x="6983167" y="0"/>
        <a:ext cx="2424396" cy="1515618"/>
      </dsp:txXfrm>
    </dsp:sp>
    <dsp:sp modelId="{15D8AD83-1DFB-4C27-B7AF-BA9D9376DA4F}">
      <dsp:nvSpPr>
        <dsp:cNvPr id="0" name=""/>
        <dsp:cNvSpPr/>
      </dsp:nvSpPr>
      <dsp:spPr>
        <a:xfrm>
          <a:off x="4125611" y="0"/>
          <a:ext cx="2424396" cy="50520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Risk Classification</a:t>
          </a:r>
        </a:p>
      </dsp:txBody>
      <dsp:txXfrm>
        <a:off x="4125611" y="0"/>
        <a:ext cx="2424396" cy="1515618"/>
      </dsp:txXfrm>
    </dsp:sp>
    <dsp:sp modelId="{4B39210E-EC12-4B75-8956-0CABCDAD11A9}">
      <dsp:nvSpPr>
        <dsp:cNvPr id="0" name=""/>
        <dsp:cNvSpPr/>
      </dsp:nvSpPr>
      <dsp:spPr>
        <a:xfrm>
          <a:off x="1297148" y="0"/>
          <a:ext cx="2424396" cy="50520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Assessment </a:t>
          </a:r>
        </a:p>
      </dsp:txBody>
      <dsp:txXfrm>
        <a:off x="1297148" y="0"/>
        <a:ext cx="2424396" cy="1515618"/>
      </dsp:txXfrm>
    </dsp:sp>
    <dsp:sp modelId="{17A0CB4E-F014-4BE4-98E8-3947DED7103A}">
      <dsp:nvSpPr>
        <dsp:cNvPr id="0" name=""/>
        <dsp:cNvSpPr/>
      </dsp:nvSpPr>
      <dsp:spPr>
        <a:xfrm>
          <a:off x="1499181" y="2677715"/>
          <a:ext cx="2020330" cy="10101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Family History</a:t>
          </a:r>
        </a:p>
      </dsp:txBody>
      <dsp:txXfrm>
        <a:off x="1528768" y="2707302"/>
        <a:ext cx="1961156" cy="950991"/>
      </dsp:txXfrm>
    </dsp:sp>
    <dsp:sp modelId="{81E47FCA-D785-43E1-AAEB-4EFCC5FBAC4A}">
      <dsp:nvSpPr>
        <dsp:cNvPr id="0" name=""/>
        <dsp:cNvSpPr/>
      </dsp:nvSpPr>
      <dsp:spPr>
        <a:xfrm rot="18289469">
          <a:off x="3216012" y="2583957"/>
          <a:ext cx="1415133" cy="35991"/>
        </a:xfrm>
        <a:custGeom>
          <a:avLst/>
          <a:gdLst/>
          <a:ahLst/>
          <a:cxnLst/>
          <a:rect l="0" t="0" r="0" b="0"/>
          <a:pathLst>
            <a:path>
              <a:moveTo>
                <a:pt x="0" y="17995"/>
              </a:moveTo>
              <a:lnTo>
                <a:pt x="1415133" y="179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88200" y="2566574"/>
        <a:ext cx="70756" cy="70756"/>
      </dsp:txXfrm>
    </dsp:sp>
    <dsp:sp modelId="{6ABEA1B7-DBDA-49D1-BFAF-F355B478BF64}">
      <dsp:nvSpPr>
        <dsp:cNvPr id="0" name=""/>
        <dsp:cNvSpPr/>
      </dsp:nvSpPr>
      <dsp:spPr>
        <a:xfrm>
          <a:off x="4327644" y="1516025"/>
          <a:ext cx="2020330" cy="10101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Average</a:t>
          </a:r>
        </a:p>
      </dsp:txBody>
      <dsp:txXfrm>
        <a:off x="4357231" y="1545612"/>
        <a:ext cx="1961156" cy="950991"/>
      </dsp:txXfrm>
    </dsp:sp>
    <dsp:sp modelId="{3260D9F0-4320-4A89-B139-5B07AEE95054}">
      <dsp:nvSpPr>
        <dsp:cNvPr id="0" name=""/>
        <dsp:cNvSpPr/>
      </dsp:nvSpPr>
      <dsp:spPr>
        <a:xfrm>
          <a:off x="6347975" y="2003112"/>
          <a:ext cx="808132" cy="35991"/>
        </a:xfrm>
        <a:custGeom>
          <a:avLst/>
          <a:gdLst/>
          <a:ahLst/>
          <a:cxnLst/>
          <a:rect l="0" t="0" r="0" b="0"/>
          <a:pathLst>
            <a:path>
              <a:moveTo>
                <a:pt x="0" y="17995"/>
              </a:moveTo>
              <a:lnTo>
                <a:pt x="808132" y="179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31838" y="2000904"/>
        <a:ext cx="40406" cy="40406"/>
      </dsp:txXfrm>
    </dsp:sp>
    <dsp:sp modelId="{CAACFD1B-A829-4FF7-A7B5-CA256567B3C2}">
      <dsp:nvSpPr>
        <dsp:cNvPr id="0" name=""/>
        <dsp:cNvSpPr/>
      </dsp:nvSpPr>
      <dsp:spPr>
        <a:xfrm>
          <a:off x="7156107" y="1516025"/>
          <a:ext cx="2020330" cy="10101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Standard general population recommendations</a:t>
          </a:r>
        </a:p>
      </dsp:txBody>
      <dsp:txXfrm>
        <a:off x="7185694" y="1545612"/>
        <a:ext cx="1961156" cy="950991"/>
      </dsp:txXfrm>
    </dsp:sp>
    <dsp:sp modelId="{5E37E223-DB72-4829-AB35-60520CB3FC1F}">
      <dsp:nvSpPr>
        <dsp:cNvPr id="0" name=""/>
        <dsp:cNvSpPr/>
      </dsp:nvSpPr>
      <dsp:spPr>
        <a:xfrm>
          <a:off x="3519512" y="3164802"/>
          <a:ext cx="808132" cy="35991"/>
        </a:xfrm>
        <a:custGeom>
          <a:avLst/>
          <a:gdLst/>
          <a:ahLst/>
          <a:cxnLst/>
          <a:rect l="0" t="0" r="0" b="0"/>
          <a:pathLst>
            <a:path>
              <a:moveTo>
                <a:pt x="0" y="17995"/>
              </a:moveTo>
              <a:lnTo>
                <a:pt x="808132" y="179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3375" y="3162594"/>
        <a:ext cx="40406" cy="40406"/>
      </dsp:txXfrm>
    </dsp:sp>
    <dsp:sp modelId="{0120C614-37DA-48C6-8426-CDB47F50EA23}">
      <dsp:nvSpPr>
        <dsp:cNvPr id="0" name=""/>
        <dsp:cNvSpPr/>
      </dsp:nvSpPr>
      <dsp:spPr>
        <a:xfrm>
          <a:off x="4327644" y="2677715"/>
          <a:ext cx="2020330" cy="10101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Moderate (Familial)</a:t>
          </a:r>
        </a:p>
      </dsp:txBody>
      <dsp:txXfrm>
        <a:off x="4357231" y="2707302"/>
        <a:ext cx="1961156" cy="950991"/>
      </dsp:txXfrm>
    </dsp:sp>
    <dsp:sp modelId="{052625CD-8A49-4FFA-B865-D4E49ABA3967}">
      <dsp:nvSpPr>
        <dsp:cNvPr id="0" name=""/>
        <dsp:cNvSpPr/>
      </dsp:nvSpPr>
      <dsp:spPr>
        <a:xfrm>
          <a:off x="6347975" y="3164802"/>
          <a:ext cx="808132" cy="35991"/>
        </a:xfrm>
        <a:custGeom>
          <a:avLst/>
          <a:gdLst/>
          <a:ahLst/>
          <a:cxnLst/>
          <a:rect l="0" t="0" r="0" b="0"/>
          <a:pathLst>
            <a:path>
              <a:moveTo>
                <a:pt x="0" y="17995"/>
              </a:moveTo>
              <a:lnTo>
                <a:pt x="808132" y="179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31838" y="3162594"/>
        <a:ext cx="40406" cy="40406"/>
      </dsp:txXfrm>
    </dsp:sp>
    <dsp:sp modelId="{E451AE2C-F551-47E3-9166-197A2098625C}">
      <dsp:nvSpPr>
        <dsp:cNvPr id="0" name=""/>
        <dsp:cNvSpPr/>
      </dsp:nvSpPr>
      <dsp:spPr>
        <a:xfrm>
          <a:off x="7156107" y="2677715"/>
          <a:ext cx="2020330" cy="10101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Personalized prevention recommendations</a:t>
          </a:r>
        </a:p>
      </dsp:txBody>
      <dsp:txXfrm>
        <a:off x="7185694" y="2707302"/>
        <a:ext cx="1961156" cy="950991"/>
      </dsp:txXfrm>
    </dsp:sp>
    <dsp:sp modelId="{4049CFA5-1595-4097-BD81-EEC3975FE795}">
      <dsp:nvSpPr>
        <dsp:cNvPr id="0" name=""/>
        <dsp:cNvSpPr/>
      </dsp:nvSpPr>
      <dsp:spPr>
        <a:xfrm rot="3310531">
          <a:off x="3216012" y="3745647"/>
          <a:ext cx="1415133" cy="35991"/>
        </a:xfrm>
        <a:custGeom>
          <a:avLst/>
          <a:gdLst/>
          <a:ahLst/>
          <a:cxnLst/>
          <a:rect l="0" t="0" r="0" b="0"/>
          <a:pathLst>
            <a:path>
              <a:moveTo>
                <a:pt x="0" y="17995"/>
              </a:moveTo>
              <a:lnTo>
                <a:pt x="1415133" y="179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88200" y="3728264"/>
        <a:ext cx="70756" cy="70756"/>
      </dsp:txXfrm>
    </dsp:sp>
    <dsp:sp modelId="{A4193C27-18EA-43FA-99A2-F47E357B7312}">
      <dsp:nvSpPr>
        <dsp:cNvPr id="0" name=""/>
        <dsp:cNvSpPr/>
      </dsp:nvSpPr>
      <dsp:spPr>
        <a:xfrm>
          <a:off x="4327644" y="3839405"/>
          <a:ext cx="2020330" cy="10101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High / Genetic</a:t>
          </a:r>
        </a:p>
      </dsp:txBody>
      <dsp:txXfrm>
        <a:off x="4357231" y="3868992"/>
        <a:ext cx="1961156" cy="950991"/>
      </dsp:txXfrm>
    </dsp:sp>
    <dsp:sp modelId="{C501EC7F-626E-46C3-B3D3-F0AD203A2CD5}">
      <dsp:nvSpPr>
        <dsp:cNvPr id="0" name=""/>
        <dsp:cNvSpPr/>
      </dsp:nvSpPr>
      <dsp:spPr>
        <a:xfrm>
          <a:off x="6347975" y="4326492"/>
          <a:ext cx="808132" cy="35991"/>
        </a:xfrm>
        <a:custGeom>
          <a:avLst/>
          <a:gdLst/>
          <a:ahLst/>
          <a:cxnLst/>
          <a:rect l="0" t="0" r="0" b="0"/>
          <a:pathLst>
            <a:path>
              <a:moveTo>
                <a:pt x="0" y="17995"/>
              </a:moveTo>
              <a:lnTo>
                <a:pt x="808132" y="179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31838" y="4324284"/>
        <a:ext cx="40406" cy="40406"/>
      </dsp:txXfrm>
    </dsp:sp>
    <dsp:sp modelId="{196C11E7-EA53-4791-AAC6-55D45E0E9370}">
      <dsp:nvSpPr>
        <dsp:cNvPr id="0" name=""/>
        <dsp:cNvSpPr/>
      </dsp:nvSpPr>
      <dsp:spPr>
        <a:xfrm>
          <a:off x="7156107" y="3839405"/>
          <a:ext cx="2020330" cy="10101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Genetic evaluation with personalized prevention recommendations</a:t>
          </a:r>
        </a:p>
      </dsp:txBody>
      <dsp:txXfrm>
        <a:off x="7185694" y="3868992"/>
        <a:ext cx="1961156" cy="9509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A318E8-FF5C-4D1F-8A75-4D75A2486AAE}">
      <dsp:nvSpPr>
        <dsp:cNvPr id="0" name=""/>
        <dsp:cNvSpPr/>
      </dsp:nvSpPr>
      <dsp:spPr>
        <a:xfrm>
          <a:off x="2782" y="0"/>
          <a:ext cx="2476394" cy="621486"/>
        </a:xfrm>
        <a:prstGeom prst="chevron">
          <a:avLst/>
        </a:prstGeom>
        <a:solidFill>
          <a:schemeClr val="accent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SCREEN</a:t>
          </a:r>
        </a:p>
      </dsp:txBody>
      <dsp:txXfrm>
        <a:off x="313525" y="0"/>
        <a:ext cx="1854908" cy="621486"/>
      </dsp:txXfrm>
    </dsp:sp>
    <dsp:sp modelId="{ECD1BC27-56EF-412E-BC21-BD6145A4D7E9}">
      <dsp:nvSpPr>
        <dsp:cNvPr id="0" name=""/>
        <dsp:cNvSpPr/>
      </dsp:nvSpPr>
      <dsp:spPr>
        <a:xfrm>
          <a:off x="2231537" y="0"/>
          <a:ext cx="2476394" cy="621486"/>
        </a:xfrm>
        <a:prstGeom prst="chevron">
          <a:avLst/>
        </a:prstGeom>
        <a:solidFill>
          <a:schemeClr val="accent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NAVIGATE</a:t>
          </a:r>
        </a:p>
      </dsp:txBody>
      <dsp:txXfrm>
        <a:off x="2542280" y="0"/>
        <a:ext cx="1854908" cy="621486"/>
      </dsp:txXfrm>
    </dsp:sp>
    <dsp:sp modelId="{A9C743AD-866A-425E-866B-6BF32E27572F}">
      <dsp:nvSpPr>
        <dsp:cNvPr id="0" name=""/>
        <dsp:cNvSpPr/>
      </dsp:nvSpPr>
      <dsp:spPr>
        <a:xfrm>
          <a:off x="4460292" y="0"/>
          <a:ext cx="2476394" cy="621486"/>
        </a:xfrm>
        <a:prstGeom prst="chevron">
          <a:avLst/>
        </a:prstGeom>
        <a:solidFill>
          <a:schemeClr val="accent3"/>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DIAGNOSE</a:t>
          </a:r>
        </a:p>
      </dsp:txBody>
      <dsp:txXfrm>
        <a:off x="4771035" y="0"/>
        <a:ext cx="1854908" cy="621486"/>
      </dsp:txXfrm>
    </dsp:sp>
    <dsp:sp modelId="{29EE189B-5747-4238-A2C0-5ADDBD2FCE0E}">
      <dsp:nvSpPr>
        <dsp:cNvPr id="0" name=""/>
        <dsp:cNvSpPr/>
      </dsp:nvSpPr>
      <dsp:spPr>
        <a:xfrm>
          <a:off x="6689047" y="0"/>
          <a:ext cx="2476394" cy="621486"/>
        </a:xfrm>
        <a:prstGeom prst="chevron">
          <a:avLst/>
        </a:prstGeom>
        <a:solidFill>
          <a:srgbClr val="076C6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MANAGE</a:t>
          </a:r>
        </a:p>
      </dsp:txBody>
      <dsp:txXfrm>
        <a:off x="6999790" y="0"/>
        <a:ext cx="1854908" cy="621486"/>
      </dsp:txXfrm>
    </dsp:sp>
    <dsp:sp modelId="{3A6A0118-F919-4230-A903-3D56DE477903}">
      <dsp:nvSpPr>
        <dsp:cNvPr id="0" name=""/>
        <dsp:cNvSpPr/>
      </dsp:nvSpPr>
      <dsp:spPr>
        <a:xfrm>
          <a:off x="8917802" y="0"/>
          <a:ext cx="2476394" cy="621486"/>
        </a:xfrm>
        <a:prstGeom prst="chevron">
          <a:avLst/>
        </a:prstGeom>
        <a:solidFill>
          <a:schemeClr val="accent5"/>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MEASURE</a:t>
          </a:r>
        </a:p>
      </dsp:txBody>
      <dsp:txXfrm>
        <a:off x="9228545" y="0"/>
        <a:ext cx="1854908" cy="6214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A318E8-FF5C-4D1F-8A75-4D75A2486AAE}">
      <dsp:nvSpPr>
        <dsp:cNvPr id="0" name=""/>
        <dsp:cNvSpPr/>
      </dsp:nvSpPr>
      <dsp:spPr>
        <a:xfrm>
          <a:off x="2782" y="0"/>
          <a:ext cx="2476394" cy="621486"/>
        </a:xfrm>
        <a:prstGeom prst="chevron">
          <a:avLst/>
        </a:prstGeom>
        <a:solidFill>
          <a:schemeClr val="accent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SCREEN</a:t>
          </a:r>
        </a:p>
      </dsp:txBody>
      <dsp:txXfrm>
        <a:off x="313525" y="0"/>
        <a:ext cx="1854908" cy="621486"/>
      </dsp:txXfrm>
    </dsp:sp>
    <dsp:sp modelId="{ECD1BC27-56EF-412E-BC21-BD6145A4D7E9}">
      <dsp:nvSpPr>
        <dsp:cNvPr id="0" name=""/>
        <dsp:cNvSpPr/>
      </dsp:nvSpPr>
      <dsp:spPr>
        <a:xfrm>
          <a:off x="2231537" y="0"/>
          <a:ext cx="2476394" cy="621486"/>
        </a:xfrm>
        <a:prstGeom prst="chevron">
          <a:avLst/>
        </a:prstGeom>
        <a:solidFill>
          <a:schemeClr val="bg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NAVIGATE</a:t>
          </a:r>
        </a:p>
      </dsp:txBody>
      <dsp:txXfrm>
        <a:off x="2542280" y="0"/>
        <a:ext cx="1854908" cy="621486"/>
      </dsp:txXfrm>
    </dsp:sp>
    <dsp:sp modelId="{A9C743AD-866A-425E-866B-6BF32E27572F}">
      <dsp:nvSpPr>
        <dsp:cNvPr id="0" name=""/>
        <dsp:cNvSpPr/>
      </dsp:nvSpPr>
      <dsp:spPr>
        <a:xfrm>
          <a:off x="4460292" y="0"/>
          <a:ext cx="2476394" cy="621486"/>
        </a:xfrm>
        <a:prstGeom prst="chevron">
          <a:avLst/>
        </a:prstGeom>
        <a:solidFill>
          <a:schemeClr val="bg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DIAGNOSE</a:t>
          </a:r>
        </a:p>
      </dsp:txBody>
      <dsp:txXfrm>
        <a:off x="4771035" y="0"/>
        <a:ext cx="1854908" cy="621486"/>
      </dsp:txXfrm>
    </dsp:sp>
    <dsp:sp modelId="{29EE189B-5747-4238-A2C0-5ADDBD2FCE0E}">
      <dsp:nvSpPr>
        <dsp:cNvPr id="0" name=""/>
        <dsp:cNvSpPr/>
      </dsp:nvSpPr>
      <dsp:spPr>
        <a:xfrm>
          <a:off x="6689047" y="0"/>
          <a:ext cx="2476394" cy="621486"/>
        </a:xfrm>
        <a:prstGeom prst="chevron">
          <a:avLst/>
        </a:prstGeom>
        <a:solidFill>
          <a:schemeClr val="bg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MANAGE</a:t>
          </a:r>
        </a:p>
      </dsp:txBody>
      <dsp:txXfrm>
        <a:off x="6999790" y="0"/>
        <a:ext cx="1854908" cy="621486"/>
      </dsp:txXfrm>
    </dsp:sp>
    <dsp:sp modelId="{3A6A0118-F919-4230-A903-3D56DE477903}">
      <dsp:nvSpPr>
        <dsp:cNvPr id="0" name=""/>
        <dsp:cNvSpPr/>
      </dsp:nvSpPr>
      <dsp:spPr>
        <a:xfrm>
          <a:off x="8917802" y="0"/>
          <a:ext cx="2476394" cy="621486"/>
        </a:xfrm>
        <a:prstGeom prst="chevron">
          <a:avLst/>
        </a:prstGeom>
        <a:solidFill>
          <a:schemeClr val="bg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MEASURE</a:t>
          </a:r>
        </a:p>
      </dsp:txBody>
      <dsp:txXfrm>
        <a:off x="9228545" y="0"/>
        <a:ext cx="1854908" cy="6214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A318E8-FF5C-4D1F-8A75-4D75A2486AAE}">
      <dsp:nvSpPr>
        <dsp:cNvPr id="0" name=""/>
        <dsp:cNvSpPr/>
      </dsp:nvSpPr>
      <dsp:spPr>
        <a:xfrm>
          <a:off x="2782" y="0"/>
          <a:ext cx="2476394" cy="621486"/>
        </a:xfrm>
        <a:prstGeom prst="chevron">
          <a:avLst/>
        </a:prstGeom>
        <a:solidFill>
          <a:schemeClr val="accent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SCREEN</a:t>
          </a:r>
        </a:p>
      </dsp:txBody>
      <dsp:txXfrm>
        <a:off x="313525" y="0"/>
        <a:ext cx="1854908" cy="621486"/>
      </dsp:txXfrm>
    </dsp:sp>
    <dsp:sp modelId="{ECD1BC27-56EF-412E-BC21-BD6145A4D7E9}">
      <dsp:nvSpPr>
        <dsp:cNvPr id="0" name=""/>
        <dsp:cNvSpPr/>
      </dsp:nvSpPr>
      <dsp:spPr>
        <a:xfrm>
          <a:off x="2231537" y="0"/>
          <a:ext cx="2476394" cy="621486"/>
        </a:xfrm>
        <a:prstGeom prst="chevron">
          <a:avLst/>
        </a:prstGeom>
        <a:solidFill>
          <a:schemeClr val="bg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NAVIGATE</a:t>
          </a:r>
        </a:p>
      </dsp:txBody>
      <dsp:txXfrm>
        <a:off x="2542280" y="0"/>
        <a:ext cx="1854908" cy="621486"/>
      </dsp:txXfrm>
    </dsp:sp>
    <dsp:sp modelId="{A9C743AD-866A-425E-866B-6BF32E27572F}">
      <dsp:nvSpPr>
        <dsp:cNvPr id="0" name=""/>
        <dsp:cNvSpPr/>
      </dsp:nvSpPr>
      <dsp:spPr>
        <a:xfrm>
          <a:off x="4460292" y="0"/>
          <a:ext cx="2476394" cy="621486"/>
        </a:xfrm>
        <a:prstGeom prst="chevron">
          <a:avLst/>
        </a:prstGeom>
        <a:solidFill>
          <a:schemeClr val="bg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DIAGNOSE</a:t>
          </a:r>
        </a:p>
      </dsp:txBody>
      <dsp:txXfrm>
        <a:off x="4771035" y="0"/>
        <a:ext cx="1854908" cy="621486"/>
      </dsp:txXfrm>
    </dsp:sp>
    <dsp:sp modelId="{29EE189B-5747-4238-A2C0-5ADDBD2FCE0E}">
      <dsp:nvSpPr>
        <dsp:cNvPr id="0" name=""/>
        <dsp:cNvSpPr/>
      </dsp:nvSpPr>
      <dsp:spPr>
        <a:xfrm>
          <a:off x="6689047" y="0"/>
          <a:ext cx="2476394" cy="621486"/>
        </a:xfrm>
        <a:prstGeom prst="chevron">
          <a:avLst/>
        </a:prstGeom>
        <a:solidFill>
          <a:schemeClr val="bg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MANAGE</a:t>
          </a:r>
        </a:p>
      </dsp:txBody>
      <dsp:txXfrm>
        <a:off x="6999790" y="0"/>
        <a:ext cx="1854908" cy="621486"/>
      </dsp:txXfrm>
    </dsp:sp>
    <dsp:sp modelId="{3A6A0118-F919-4230-A903-3D56DE477903}">
      <dsp:nvSpPr>
        <dsp:cNvPr id="0" name=""/>
        <dsp:cNvSpPr/>
      </dsp:nvSpPr>
      <dsp:spPr>
        <a:xfrm>
          <a:off x="8917802" y="0"/>
          <a:ext cx="2476394" cy="621486"/>
        </a:xfrm>
        <a:prstGeom prst="chevron">
          <a:avLst/>
        </a:prstGeom>
        <a:solidFill>
          <a:schemeClr val="bg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MEASURE</a:t>
          </a:r>
        </a:p>
      </dsp:txBody>
      <dsp:txXfrm>
        <a:off x="9228545" y="0"/>
        <a:ext cx="1854908" cy="62148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A318E8-FF5C-4D1F-8A75-4D75A2486AAE}">
      <dsp:nvSpPr>
        <dsp:cNvPr id="0" name=""/>
        <dsp:cNvSpPr/>
      </dsp:nvSpPr>
      <dsp:spPr>
        <a:xfrm>
          <a:off x="2782" y="0"/>
          <a:ext cx="2476394" cy="621486"/>
        </a:xfrm>
        <a:prstGeom prst="chevron">
          <a:avLst/>
        </a:prstGeom>
        <a:solidFill>
          <a:schemeClr val="bg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SCREEN</a:t>
          </a:r>
        </a:p>
      </dsp:txBody>
      <dsp:txXfrm>
        <a:off x="313525" y="0"/>
        <a:ext cx="1854908" cy="621486"/>
      </dsp:txXfrm>
    </dsp:sp>
    <dsp:sp modelId="{ECD1BC27-56EF-412E-BC21-BD6145A4D7E9}">
      <dsp:nvSpPr>
        <dsp:cNvPr id="0" name=""/>
        <dsp:cNvSpPr/>
      </dsp:nvSpPr>
      <dsp:spPr>
        <a:xfrm>
          <a:off x="2231537" y="0"/>
          <a:ext cx="2476394" cy="621486"/>
        </a:xfrm>
        <a:prstGeom prst="chevron">
          <a:avLst/>
        </a:prstGeom>
        <a:solidFill>
          <a:schemeClr val="accent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NAVIGATE</a:t>
          </a:r>
        </a:p>
      </dsp:txBody>
      <dsp:txXfrm>
        <a:off x="2542280" y="0"/>
        <a:ext cx="1854908" cy="621486"/>
      </dsp:txXfrm>
    </dsp:sp>
    <dsp:sp modelId="{A9C743AD-866A-425E-866B-6BF32E27572F}">
      <dsp:nvSpPr>
        <dsp:cNvPr id="0" name=""/>
        <dsp:cNvSpPr/>
      </dsp:nvSpPr>
      <dsp:spPr>
        <a:xfrm>
          <a:off x="4460292" y="0"/>
          <a:ext cx="2476394" cy="621486"/>
        </a:xfrm>
        <a:prstGeom prst="chevron">
          <a:avLst/>
        </a:prstGeom>
        <a:solidFill>
          <a:schemeClr val="bg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DIAGNOSE</a:t>
          </a:r>
        </a:p>
      </dsp:txBody>
      <dsp:txXfrm>
        <a:off x="4771035" y="0"/>
        <a:ext cx="1854908" cy="621486"/>
      </dsp:txXfrm>
    </dsp:sp>
    <dsp:sp modelId="{29EE189B-5747-4238-A2C0-5ADDBD2FCE0E}">
      <dsp:nvSpPr>
        <dsp:cNvPr id="0" name=""/>
        <dsp:cNvSpPr/>
      </dsp:nvSpPr>
      <dsp:spPr>
        <a:xfrm>
          <a:off x="6689047" y="0"/>
          <a:ext cx="2476394" cy="621486"/>
        </a:xfrm>
        <a:prstGeom prst="chevron">
          <a:avLst/>
        </a:prstGeom>
        <a:solidFill>
          <a:schemeClr val="bg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MANAGE</a:t>
          </a:r>
        </a:p>
      </dsp:txBody>
      <dsp:txXfrm>
        <a:off x="6999790" y="0"/>
        <a:ext cx="1854908" cy="621486"/>
      </dsp:txXfrm>
    </dsp:sp>
    <dsp:sp modelId="{3A6A0118-F919-4230-A903-3D56DE477903}">
      <dsp:nvSpPr>
        <dsp:cNvPr id="0" name=""/>
        <dsp:cNvSpPr/>
      </dsp:nvSpPr>
      <dsp:spPr>
        <a:xfrm>
          <a:off x="8917802" y="0"/>
          <a:ext cx="2476394" cy="621486"/>
        </a:xfrm>
        <a:prstGeom prst="chevron">
          <a:avLst/>
        </a:prstGeom>
        <a:solidFill>
          <a:schemeClr val="bg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MEASURE</a:t>
          </a:r>
        </a:p>
      </dsp:txBody>
      <dsp:txXfrm>
        <a:off x="9228545" y="0"/>
        <a:ext cx="1854908" cy="6214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A318E8-FF5C-4D1F-8A75-4D75A2486AAE}">
      <dsp:nvSpPr>
        <dsp:cNvPr id="0" name=""/>
        <dsp:cNvSpPr/>
      </dsp:nvSpPr>
      <dsp:spPr>
        <a:xfrm>
          <a:off x="2782" y="0"/>
          <a:ext cx="2476394" cy="621486"/>
        </a:xfrm>
        <a:prstGeom prst="chevron">
          <a:avLst/>
        </a:prstGeom>
        <a:solidFill>
          <a:schemeClr val="bg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SCREEN</a:t>
          </a:r>
        </a:p>
      </dsp:txBody>
      <dsp:txXfrm>
        <a:off x="313525" y="0"/>
        <a:ext cx="1854908" cy="621486"/>
      </dsp:txXfrm>
    </dsp:sp>
    <dsp:sp modelId="{ECD1BC27-56EF-412E-BC21-BD6145A4D7E9}">
      <dsp:nvSpPr>
        <dsp:cNvPr id="0" name=""/>
        <dsp:cNvSpPr/>
      </dsp:nvSpPr>
      <dsp:spPr>
        <a:xfrm>
          <a:off x="2231537" y="0"/>
          <a:ext cx="2476394" cy="621486"/>
        </a:xfrm>
        <a:prstGeom prst="chevron">
          <a:avLst/>
        </a:prstGeom>
        <a:solidFill>
          <a:schemeClr val="accent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NAVIGATE</a:t>
          </a:r>
        </a:p>
      </dsp:txBody>
      <dsp:txXfrm>
        <a:off x="2542280" y="0"/>
        <a:ext cx="1854908" cy="621486"/>
      </dsp:txXfrm>
    </dsp:sp>
    <dsp:sp modelId="{A9C743AD-866A-425E-866B-6BF32E27572F}">
      <dsp:nvSpPr>
        <dsp:cNvPr id="0" name=""/>
        <dsp:cNvSpPr/>
      </dsp:nvSpPr>
      <dsp:spPr>
        <a:xfrm>
          <a:off x="4460292" y="0"/>
          <a:ext cx="2476394" cy="621486"/>
        </a:xfrm>
        <a:prstGeom prst="chevron">
          <a:avLst/>
        </a:prstGeom>
        <a:solidFill>
          <a:schemeClr val="bg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DIAGNOSE</a:t>
          </a:r>
        </a:p>
      </dsp:txBody>
      <dsp:txXfrm>
        <a:off x="4771035" y="0"/>
        <a:ext cx="1854908" cy="621486"/>
      </dsp:txXfrm>
    </dsp:sp>
    <dsp:sp modelId="{29EE189B-5747-4238-A2C0-5ADDBD2FCE0E}">
      <dsp:nvSpPr>
        <dsp:cNvPr id="0" name=""/>
        <dsp:cNvSpPr/>
      </dsp:nvSpPr>
      <dsp:spPr>
        <a:xfrm>
          <a:off x="6689047" y="0"/>
          <a:ext cx="2476394" cy="621486"/>
        </a:xfrm>
        <a:prstGeom prst="chevron">
          <a:avLst/>
        </a:prstGeom>
        <a:solidFill>
          <a:schemeClr val="bg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MANAGE</a:t>
          </a:r>
        </a:p>
      </dsp:txBody>
      <dsp:txXfrm>
        <a:off x="6999790" y="0"/>
        <a:ext cx="1854908" cy="621486"/>
      </dsp:txXfrm>
    </dsp:sp>
    <dsp:sp modelId="{3A6A0118-F919-4230-A903-3D56DE477903}">
      <dsp:nvSpPr>
        <dsp:cNvPr id="0" name=""/>
        <dsp:cNvSpPr/>
      </dsp:nvSpPr>
      <dsp:spPr>
        <a:xfrm>
          <a:off x="8917802" y="0"/>
          <a:ext cx="2476394" cy="621486"/>
        </a:xfrm>
        <a:prstGeom prst="chevron">
          <a:avLst/>
        </a:prstGeom>
        <a:solidFill>
          <a:schemeClr val="bg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MEASURE</a:t>
          </a:r>
        </a:p>
      </dsp:txBody>
      <dsp:txXfrm>
        <a:off x="9228545" y="0"/>
        <a:ext cx="1854908" cy="62148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A318E8-FF5C-4D1F-8A75-4D75A2486AAE}">
      <dsp:nvSpPr>
        <dsp:cNvPr id="0" name=""/>
        <dsp:cNvSpPr/>
      </dsp:nvSpPr>
      <dsp:spPr>
        <a:xfrm>
          <a:off x="2782" y="0"/>
          <a:ext cx="2476394" cy="621486"/>
        </a:xfrm>
        <a:prstGeom prst="chevron">
          <a:avLst/>
        </a:prstGeom>
        <a:solidFill>
          <a:schemeClr val="bg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SCREEN</a:t>
          </a:r>
        </a:p>
      </dsp:txBody>
      <dsp:txXfrm>
        <a:off x="313525" y="0"/>
        <a:ext cx="1854908" cy="621486"/>
      </dsp:txXfrm>
    </dsp:sp>
    <dsp:sp modelId="{ECD1BC27-56EF-412E-BC21-BD6145A4D7E9}">
      <dsp:nvSpPr>
        <dsp:cNvPr id="0" name=""/>
        <dsp:cNvSpPr/>
      </dsp:nvSpPr>
      <dsp:spPr>
        <a:xfrm>
          <a:off x="2231537" y="0"/>
          <a:ext cx="2476394" cy="621486"/>
        </a:xfrm>
        <a:prstGeom prst="chevron">
          <a:avLst/>
        </a:prstGeom>
        <a:solidFill>
          <a:schemeClr val="bg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NAVIGATE</a:t>
          </a:r>
        </a:p>
      </dsp:txBody>
      <dsp:txXfrm>
        <a:off x="2542280" y="0"/>
        <a:ext cx="1854908" cy="621486"/>
      </dsp:txXfrm>
    </dsp:sp>
    <dsp:sp modelId="{A9C743AD-866A-425E-866B-6BF32E27572F}">
      <dsp:nvSpPr>
        <dsp:cNvPr id="0" name=""/>
        <dsp:cNvSpPr/>
      </dsp:nvSpPr>
      <dsp:spPr>
        <a:xfrm>
          <a:off x="4460292" y="0"/>
          <a:ext cx="2476394" cy="621486"/>
        </a:xfrm>
        <a:prstGeom prst="chevron">
          <a:avLst/>
        </a:prstGeom>
        <a:solidFill>
          <a:schemeClr val="accent3"/>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DIAGNOSE</a:t>
          </a:r>
        </a:p>
      </dsp:txBody>
      <dsp:txXfrm>
        <a:off x="4771035" y="0"/>
        <a:ext cx="1854908" cy="621486"/>
      </dsp:txXfrm>
    </dsp:sp>
    <dsp:sp modelId="{29EE189B-5747-4238-A2C0-5ADDBD2FCE0E}">
      <dsp:nvSpPr>
        <dsp:cNvPr id="0" name=""/>
        <dsp:cNvSpPr/>
      </dsp:nvSpPr>
      <dsp:spPr>
        <a:xfrm>
          <a:off x="6689047" y="0"/>
          <a:ext cx="2476394" cy="621486"/>
        </a:xfrm>
        <a:prstGeom prst="chevron">
          <a:avLst/>
        </a:prstGeom>
        <a:solidFill>
          <a:schemeClr val="bg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MANAGE</a:t>
          </a:r>
        </a:p>
      </dsp:txBody>
      <dsp:txXfrm>
        <a:off x="6999790" y="0"/>
        <a:ext cx="1854908" cy="621486"/>
      </dsp:txXfrm>
    </dsp:sp>
    <dsp:sp modelId="{3A6A0118-F919-4230-A903-3D56DE477903}">
      <dsp:nvSpPr>
        <dsp:cNvPr id="0" name=""/>
        <dsp:cNvSpPr/>
      </dsp:nvSpPr>
      <dsp:spPr>
        <a:xfrm>
          <a:off x="8917802" y="0"/>
          <a:ext cx="2476394" cy="621486"/>
        </a:xfrm>
        <a:prstGeom prst="chevron">
          <a:avLst/>
        </a:prstGeom>
        <a:solidFill>
          <a:schemeClr val="bg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MEASURE</a:t>
          </a:r>
        </a:p>
      </dsp:txBody>
      <dsp:txXfrm>
        <a:off x="9228545" y="0"/>
        <a:ext cx="1854908" cy="621486"/>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06DF04-8B72-4ED7-A59F-1B3F75749ABB}" type="datetimeFigureOut">
              <a:rPr lang="en-US" smtClean="0"/>
              <a:t>11/17/2025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60FA04-B63E-4024-9B0E-1594DDC8D443}" type="slidenum">
              <a:rPr lang="en-US" smtClean="0"/>
              <a:t>‹#›</a:t>
            </a:fld>
            <a:endParaRPr lang="en-US"/>
          </a:p>
        </p:txBody>
      </p:sp>
    </p:spTree>
    <p:extLst>
      <p:ext uri="{BB962C8B-B14F-4D97-AF65-F5344CB8AC3E}">
        <p14:creationId xmlns:p14="http://schemas.microsoft.com/office/powerpoint/2010/main" val="1248212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6175E-8C74-0BF8-0057-931181B8E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31AADC-21A5-F6EB-6C12-3E53740572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EB9099-D095-8FE8-A542-E86AF4F41D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B497E7-481C-E40E-3187-3A00F8A964F9}"/>
              </a:ext>
            </a:extLst>
          </p:cNvPr>
          <p:cNvSpPr>
            <a:spLocks noGrp="1"/>
          </p:cNvSpPr>
          <p:nvPr>
            <p:ph type="sldNum" sz="quarter" idx="5"/>
          </p:nvPr>
        </p:nvSpPr>
        <p:spPr/>
        <p:txBody>
          <a:bodyPr/>
          <a:lstStyle/>
          <a:p>
            <a:fld id="{02CE3710-EA26-4FD9-A569-F68BFA2634A8}" type="slidenum">
              <a:rPr lang="en-US" smtClean="0"/>
              <a:t>3</a:t>
            </a:fld>
            <a:endParaRPr lang="en-US"/>
          </a:p>
        </p:txBody>
      </p:sp>
    </p:spTree>
    <p:extLst>
      <p:ext uri="{BB962C8B-B14F-4D97-AF65-F5344CB8AC3E}">
        <p14:creationId xmlns:p14="http://schemas.microsoft.com/office/powerpoint/2010/main" val="3359969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CE3710-EA26-4FD9-A569-F68BFA2634A8}" type="slidenum">
              <a:rPr lang="en-US" smtClean="0"/>
              <a:t>19</a:t>
            </a:fld>
            <a:endParaRPr lang="en-US"/>
          </a:p>
        </p:txBody>
      </p:sp>
    </p:spTree>
    <p:extLst>
      <p:ext uri="{BB962C8B-B14F-4D97-AF65-F5344CB8AC3E}">
        <p14:creationId xmlns:p14="http://schemas.microsoft.com/office/powerpoint/2010/main" val="224070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188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954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90009-F720-45D2-AAE3-32EF4E811879}" type="slidenum">
              <a:rPr lang="en-US" smtClean="0"/>
              <a:t>24</a:t>
            </a:fld>
            <a:endParaRPr lang="en-US"/>
          </a:p>
        </p:txBody>
      </p:sp>
    </p:spTree>
    <p:extLst>
      <p:ext uri="{BB962C8B-B14F-4D97-AF65-F5344CB8AC3E}">
        <p14:creationId xmlns:p14="http://schemas.microsoft.com/office/powerpoint/2010/main" val="516069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60FA04-B63E-4024-9B0E-1594DDC8D443}" type="slidenum">
              <a:rPr lang="en-US" smtClean="0"/>
              <a:t>26</a:t>
            </a:fld>
            <a:endParaRPr lang="en-US"/>
          </a:p>
        </p:txBody>
      </p:sp>
    </p:spTree>
    <p:extLst>
      <p:ext uri="{BB962C8B-B14F-4D97-AF65-F5344CB8AC3E}">
        <p14:creationId xmlns:p14="http://schemas.microsoft.com/office/powerpoint/2010/main" val="3073455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a:r>
              <a:rPr lang="en-US"/>
              <a:t>It is usually not possible to know exactly why one person develops cancer and another doesn’t. But research has shown that certain risk factors may increase a person’s chances of developing cancer. </a:t>
            </a:r>
          </a:p>
          <a:p>
            <a:pPr marL="685800"/>
            <a:r>
              <a:rPr lang="en-US"/>
              <a:t>Cancer risk factors include exposure to chemicals or other substances, as well as certain behaviors. They also include things people cannot control, like age and family history. </a:t>
            </a:r>
            <a:endParaRPr lang="en-US">
              <a:cs typeface="Calibri"/>
            </a:endParaRPr>
          </a:p>
          <a:p>
            <a:pPr marL="685800"/>
            <a:r>
              <a:rPr lang="en-US"/>
              <a:t>Exposure to harmful substances in the environment or workplace can cause cancer. Substances that cause cancer are called carcinogens. Some of these carcinogens can cause cancer years after you have been exposed to them. Examples include asbestos, radon, and certain chemicals. </a:t>
            </a:r>
            <a:endParaRPr lang="en-US">
              <a:cs typeface="Calibri"/>
            </a:endParaRPr>
          </a:p>
          <a:p>
            <a:pPr marL="685800"/>
            <a:r>
              <a:rPr lang="en-US"/>
              <a:t>Lifestyle risk factors include smoking, weight, diet, physical activity, sun exposure, and tobacco and alcohol use. </a:t>
            </a:r>
            <a:endParaRPr lang="en-US">
              <a:cs typeface="Calibri"/>
            </a:endParaRPr>
          </a:p>
          <a:p>
            <a:pPr marL="685800"/>
            <a:r>
              <a:rPr lang="en-US"/>
              <a:t>When we look at age, for most people, increasing age is the biggest risk factor for developing cancer. In general, people over 65 have the greatest risk of developing cancer. People under 50 have a much lower risk. </a:t>
            </a:r>
          </a:p>
          <a:p>
            <a:pPr marL="685800"/>
            <a:endParaRPr lang="en-US" b="1" i="1">
              <a:latin typeface="Calibri" panose="020F0502020204030204" pitchFamily="34" charset="0"/>
              <a:cs typeface="Calibri"/>
            </a:endParaRPr>
          </a:p>
          <a:p>
            <a:pPr marR="0">
              <a:spcBef>
                <a:spcPts val="0"/>
              </a:spcBef>
              <a:spcAft>
                <a:spcPts val="0"/>
              </a:spcAft>
            </a:pPr>
            <a:endParaRPr lang="en-US" sz="1200">
              <a:effectLst/>
              <a:latin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DEBD6D3A-18B5-4407-B7E0-B1D7D824F700}" type="slidenum">
              <a:rPr lang="en-US" smtClean="0"/>
              <a:t>29</a:t>
            </a:fld>
            <a:endParaRPr lang="en-US"/>
          </a:p>
        </p:txBody>
      </p:sp>
    </p:spTree>
    <p:extLst>
      <p:ext uri="{BB962C8B-B14F-4D97-AF65-F5344CB8AC3E}">
        <p14:creationId xmlns:p14="http://schemas.microsoft.com/office/powerpoint/2010/main" val="3462799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6" name="Google Shape;41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u="sng"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[NOTE TO RACHAEL: GOOD THING TO START WITH WOULD BE TO SAY “Lung cancer is just one piece of the puzzle – multiple this complexity but all the other things a primary care provider needs to manage] </a:t>
            </a:r>
            <a:r>
              <a:rPr lang="en-US" sz="2000" dirty="0">
                <a:effectLst/>
                <a:latin typeface="Calibri" panose="020F0502020204030204" pitchFamily="34" charset="0"/>
                <a:ea typeface="Calibri" panose="020F0502020204030204" pitchFamily="34" charset="0"/>
                <a:cs typeface="Times New Roman" panose="02020603050405020304" pitchFamily="18" charset="0"/>
              </a:rPr>
              <a:t>Lung cancer ranks high in cancer-related mortality. Nebraska's low screening rates, at 3.7%, demand urgent action. NM's recent adoption of lung cancer screening tools lacks mandatory smoking history documentation, hindering eligibility assessment</a:t>
            </a:r>
            <a:endParaRPr lang="en-US" sz="2000" b="1" u="sng" dirty="0">
              <a:solidFill>
                <a:srgbClr val="C00000"/>
              </a:solidFill>
            </a:endParaRPr>
          </a:p>
          <a:p>
            <a:endParaRPr lang="en-US" dirty="0"/>
          </a:p>
          <a:p>
            <a:r>
              <a:rPr lang="en-US" sz="1800" dirty="0">
                <a:effectLst/>
                <a:latin typeface="Calibri" panose="020F0502020204030204" pitchFamily="34" charset="0"/>
                <a:ea typeface="Calibri" panose="020F0502020204030204" pitchFamily="34" charset="0"/>
                <a:cs typeface="Times New Roman" panose="02020603050405020304" pitchFamily="18" charset="0"/>
              </a:rPr>
              <a:t>Leveraging external resources can help alleviate the workload on primary care providers and internal IT departments with long list of other priority projects, provide patients with specialized care, and improve early detection rates.</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CancerIQ</a:t>
            </a:r>
            <a:r>
              <a:rPr lang="en-US" sz="1800" dirty="0">
                <a:effectLst/>
                <a:latin typeface="Calibri" panose="020F0502020204030204" pitchFamily="34" charset="0"/>
                <a:ea typeface="Calibri" panose="020F0502020204030204" pitchFamily="34" charset="0"/>
                <a:cs typeface="Times New Roman" panose="02020603050405020304" pitchFamily="18" charset="0"/>
              </a:rPr>
              <a:t> platform offers advanced tools for cancer risk assessment, streamlined workflows, and enhanced patient care. Integrating it within our EPIC system could provide seamless access to vital information and improve clinical decision-making.</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While the benefits are clear, our IT department faces significant resource constraints that prevent internal IT resources from replicating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CancerIQ</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this time. Here are the primary challenges: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 Limited IT Resources: Our IT team is currently operating at full capacity, managing multiple critical projects and maintaining existing systems.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 Complexity of Development: Creating a home version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CancerIQ</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a complex and resource-intensive task that requires specialized knowledge and significant time investment.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By leveraging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CancerIQ</a:t>
            </a:r>
            <a:r>
              <a:rPr lang="en-US" sz="1800" dirty="0">
                <a:effectLst/>
                <a:latin typeface="Calibri" panose="020F0502020204030204" pitchFamily="34" charset="0"/>
                <a:ea typeface="Calibri" panose="020F0502020204030204" pitchFamily="34" charset="0"/>
                <a:cs typeface="Times New Roman" panose="02020603050405020304" pitchFamily="18" charset="0"/>
              </a:rPr>
              <a:t>, it can enhance our ability to identify and monitor high risk patients. </a:t>
            </a:r>
            <a:endParaRPr lang="en-US" dirty="0"/>
          </a:p>
        </p:txBody>
      </p:sp>
      <p:sp>
        <p:nvSpPr>
          <p:cNvPr id="4" name="Slide Number Placeholder 3"/>
          <p:cNvSpPr>
            <a:spLocks noGrp="1"/>
          </p:cNvSpPr>
          <p:nvPr>
            <p:ph type="sldNum" sz="quarter" idx="5"/>
          </p:nvPr>
        </p:nvSpPr>
        <p:spPr/>
        <p:txBody>
          <a:bodyPr/>
          <a:lstStyle/>
          <a:p>
            <a:fld id="{6353E932-3CAB-4A44-949C-B861ADA9CDAE}" type="slidenum">
              <a:rPr lang="en-US" smtClean="0"/>
              <a:t>32</a:t>
            </a:fld>
            <a:endParaRPr lang="en-US"/>
          </a:p>
        </p:txBody>
      </p:sp>
    </p:spTree>
    <p:extLst>
      <p:ext uri="{BB962C8B-B14F-4D97-AF65-F5344CB8AC3E}">
        <p14:creationId xmlns:p14="http://schemas.microsoft.com/office/powerpoint/2010/main" val="414754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FFFFFF"/>
                </a:solidFill>
                <a:effectLst/>
                <a:highlight>
                  <a:srgbClr val="0064FF"/>
                </a:highlight>
                <a:latin typeface="Aeonik"/>
              </a:rPr>
              <a:t>Note to </a:t>
            </a:r>
            <a:r>
              <a:rPr lang="en-US" b="1" i="0" dirty="0" err="1">
                <a:solidFill>
                  <a:srgbClr val="FFFFFF"/>
                </a:solidFill>
                <a:effectLst/>
                <a:highlight>
                  <a:srgbClr val="0064FF"/>
                </a:highlight>
                <a:latin typeface="Aeonik"/>
              </a:rPr>
              <a:t>rachael</a:t>
            </a:r>
            <a:r>
              <a:rPr lang="en-US" b="1" i="0" dirty="0">
                <a:solidFill>
                  <a:srgbClr val="FFFFFF"/>
                </a:solidFill>
                <a:effectLst/>
                <a:highlight>
                  <a:srgbClr val="0064FF"/>
                </a:highlight>
                <a:latin typeface="Aeonik"/>
              </a:rPr>
              <a:t>: Looking back on your talk track maybe you should start with this slide – introduce the “why” of the lung cancer problem first</a:t>
            </a:r>
            <a:br>
              <a:rPr lang="en-US" b="1" i="0" dirty="0">
                <a:solidFill>
                  <a:srgbClr val="FFFFFF"/>
                </a:solidFill>
                <a:effectLst/>
                <a:highlight>
                  <a:srgbClr val="0064FF"/>
                </a:highlight>
                <a:latin typeface="Aeonik"/>
              </a:rPr>
            </a:br>
            <a:br>
              <a:rPr lang="en-US" b="1" i="0" dirty="0">
                <a:solidFill>
                  <a:srgbClr val="FFFFFF"/>
                </a:solidFill>
                <a:effectLst/>
                <a:highlight>
                  <a:srgbClr val="0064FF"/>
                </a:highlight>
                <a:latin typeface="Aeonik"/>
              </a:rPr>
            </a:br>
            <a:br>
              <a:rPr lang="en-US" b="1" i="0" dirty="0">
                <a:solidFill>
                  <a:srgbClr val="FFFFFF"/>
                </a:solidFill>
                <a:effectLst/>
                <a:highlight>
                  <a:srgbClr val="0064FF"/>
                </a:highlight>
                <a:latin typeface="Aeonik"/>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Lung cancer ranks high in cancer-related mortality. Nebraska's low screening rates, at 3.7%, demand urgent action. NM's recent adoption of lung cancer screening tools lacks mandatory smoking history documentation, hindering eligibility assessment</a:t>
            </a:r>
            <a:endParaRPr lang="en-US" sz="1200" b="1" u="sng" dirty="0">
              <a:solidFill>
                <a:srgbClr val="C00000"/>
              </a:solidFill>
            </a:endParaRPr>
          </a:p>
          <a:p>
            <a:pPr algn="l"/>
            <a:br>
              <a:rPr lang="en-US" b="1" i="0" dirty="0">
                <a:solidFill>
                  <a:srgbClr val="FFFFFF"/>
                </a:solidFill>
                <a:effectLst/>
                <a:highlight>
                  <a:srgbClr val="0064FF"/>
                </a:highlight>
                <a:latin typeface="Aeonik"/>
              </a:rPr>
            </a:br>
            <a:br>
              <a:rPr lang="en-US" b="1" i="0" dirty="0">
                <a:solidFill>
                  <a:srgbClr val="FFFFFF"/>
                </a:solidFill>
                <a:effectLst/>
                <a:highlight>
                  <a:srgbClr val="0064FF"/>
                </a:highlight>
                <a:latin typeface="Aeonik"/>
              </a:rPr>
            </a:br>
            <a:r>
              <a:rPr lang="en-US" b="1" i="0" dirty="0">
                <a:solidFill>
                  <a:srgbClr val="FFFFFF"/>
                </a:solidFill>
                <a:effectLst/>
                <a:highlight>
                  <a:srgbClr val="0064FF"/>
                </a:highlight>
                <a:latin typeface="Aeonik"/>
              </a:rPr>
              <a:t>New Report Reveals Nebraska Lags Behind Country in Lung Cancer Screening </a:t>
            </a:r>
          </a:p>
          <a:p>
            <a:r>
              <a:rPr lang="en-US" b="0" i="0" dirty="0">
                <a:solidFill>
                  <a:srgbClr val="FFFFFF"/>
                </a:solidFill>
                <a:effectLst/>
                <a:highlight>
                  <a:srgbClr val="0064FF"/>
                </a:highlight>
                <a:latin typeface="Aeonik"/>
              </a:rPr>
              <a:t>American Lung Association examined toll of lung cancer in Nebraska, underscores urgent need for more high-risk people to be screened</a:t>
            </a:r>
          </a:p>
          <a:p>
            <a:r>
              <a:rPr lang="en-US" b="0" i="0" dirty="0">
                <a:solidFill>
                  <a:srgbClr val="000000"/>
                </a:solidFill>
                <a:effectLst/>
                <a:highlight>
                  <a:srgbClr val="FFFFFF"/>
                </a:highlight>
                <a:latin typeface="Aeonik"/>
              </a:rPr>
              <a:t>The 2023 “State of Lung Cancer” report reveals Nebraska ranks 33rd in the nation for lung cancer screening with just 3.7 percent of those at high risk of lung cancer getting screened.</a:t>
            </a:r>
            <a:endParaRPr lang="en-US" dirty="0"/>
          </a:p>
        </p:txBody>
      </p:sp>
      <p:sp>
        <p:nvSpPr>
          <p:cNvPr id="4" name="Slide Number Placeholder 3"/>
          <p:cNvSpPr>
            <a:spLocks noGrp="1"/>
          </p:cNvSpPr>
          <p:nvPr>
            <p:ph type="sldNum" sz="quarter" idx="5"/>
          </p:nvPr>
        </p:nvSpPr>
        <p:spPr/>
        <p:txBody>
          <a:bodyPr/>
          <a:lstStyle/>
          <a:p>
            <a:fld id="{6353E932-3CAB-4A44-949C-B861ADA9CDAE}" type="slidenum">
              <a:rPr lang="en-US" smtClean="0"/>
              <a:t>33</a:t>
            </a:fld>
            <a:endParaRPr lang="en-US"/>
          </a:p>
        </p:txBody>
      </p:sp>
    </p:spTree>
    <p:extLst>
      <p:ext uri="{BB962C8B-B14F-4D97-AF65-F5344CB8AC3E}">
        <p14:creationId xmlns:p14="http://schemas.microsoft.com/office/powerpoint/2010/main" val="3998282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 the lung cancer screening problem in her community:</a:t>
            </a:r>
            <a:endParaRPr lang="en-US" dirty="0"/>
          </a:p>
          <a:p>
            <a:pPr>
              <a:buFont typeface="Arial" panose="020B0604020202020204" pitchFamily="34" charset="0"/>
              <a:buChar char="•"/>
            </a:pPr>
            <a:r>
              <a:rPr lang="en-US" b="0" i="0" dirty="0">
                <a:solidFill>
                  <a:srgbClr val="000000"/>
                </a:solidFill>
                <a:effectLst/>
                <a:highlight>
                  <a:srgbClr val="FFFFFF"/>
                </a:highlight>
                <a:latin typeface="Aeonik"/>
              </a:rPr>
              <a:t>Screening for lung cancer with annual low-dose CT scans among those at high risk can reduce the lung cancer death rate by up to 20% by detecting tumors at early stages when they are more likely to be curable.</a:t>
            </a:r>
            <a:endParaRPr lang="en-US" dirty="0"/>
          </a:p>
        </p:txBody>
      </p:sp>
      <p:sp>
        <p:nvSpPr>
          <p:cNvPr id="4" name="Slide Number Placeholder 3"/>
          <p:cNvSpPr>
            <a:spLocks noGrp="1"/>
          </p:cNvSpPr>
          <p:nvPr>
            <p:ph type="sldNum" sz="quarter" idx="5"/>
          </p:nvPr>
        </p:nvSpPr>
        <p:spPr/>
        <p:txBody>
          <a:bodyPr/>
          <a:lstStyle/>
          <a:p>
            <a:fld id="{6353E932-3CAB-4A44-949C-B861ADA9CDAE}" type="slidenum">
              <a:rPr lang="en-US" smtClean="0"/>
              <a:t>34</a:t>
            </a:fld>
            <a:endParaRPr lang="en-US"/>
          </a:p>
        </p:txBody>
      </p:sp>
    </p:spTree>
    <p:extLst>
      <p:ext uri="{BB962C8B-B14F-4D97-AF65-F5344CB8AC3E}">
        <p14:creationId xmlns:p14="http://schemas.microsoft.com/office/powerpoint/2010/main" val="1407451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56A70-4FFF-C0B7-542F-89F1697225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C32BD7-2ED6-1DD2-526E-D5C22664CD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3A17F8-4618-E7B1-F765-8FD10A0D843A}"/>
              </a:ext>
            </a:extLst>
          </p:cNvPr>
          <p:cNvSpPr>
            <a:spLocks noGrp="1"/>
          </p:cNvSpPr>
          <p:nvPr>
            <p:ph type="body" idx="1"/>
          </p:nvPr>
        </p:nvSpPr>
        <p:spPr/>
        <p:txBody>
          <a:bodyPr/>
          <a:lstStyle/>
          <a:p>
            <a:r>
              <a:rPr lang="en-US" dirty="0"/>
              <a:t>Imagine your body is a giant cookbook filled with recipes (your DNA) that tell your cells how to grow, function, and repair themselves. Normally, your body has editors (repair systems) that catch and fix typos when recipes are copied.</a:t>
            </a:r>
          </a:p>
          <a:p>
            <a:r>
              <a:rPr lang="en-US" dirty="0"/>
              <a:t>But sometimes, a small typo slips through – maybe from smoking, too much sun, certain chemicals, or even just wear and tear over time. One typo might not be a big deal. But if enough typos build up in the wrong spots, especially the parts that control how fast a cell grows or when it dies, the cell can go rogue.</a:t>
            </a:r>
          </a:p>
          <a:p>
            <a:r>
              <a:rPr lang="en-US" dirty="0"/>
              <a:t>That’s cancer — a cell with too many typos in its recipe, growing out of control and not following the rules.</a:t>
            </a:r>
          </a:p>
          <a:p>
            <a:endParaRPr lang="en-US" dirty="0"/>
          </a:p>
        </p:txBody>
      </p:sp>
      <p:sp>
        <p:nvSpPr>
          <p:cNvPr id="4" name="Slide Number Placeholder 3">
            <a:extLst>
              <a:ext uri="{FF2B5EF4-FFF2-40B4-BE49-F238E27FC236}">
                <a16:creationId xmlns:a16="http://schemas.microsoft.com/office/drawing/2014/main" id="{49E32EC9-6D51-9BC4-A28A-12DBB191EF98}"/>
              </a:ext>
            </a:extLst>
          </p:cNvPr>
          <p:cNvSpPr>
            <a:spLocks noGrp="1"/>
          </p:cNvSpPr>
          <p:nvPr>
            <p:ph type="sldNum" sz="quarter" idx="5"/>
          </p:nvPr>
        </p:nvSpPr>
        <p:spPr/>
        <p:txBody>
          <a:bodyPr/>
          <a:lstStyle/>
          <a:p>
            <a:fld id="{02CE3710-EA26-4FD9-A569-F68BFA2634A8}" type="slidenum">
              <a:rPr lang="en-US" smtClean="0"/>
              <a:t>4</a:t>
            </a:fld>
            <a:endParaRPr lang="en-US"/>
          </a:p>
        </p:txBody>
      </p:sp>
    </p:spTree>
    <p:extLst>
      <p:ext uri="{BB962C8B-B14F-4D97-AF65-F5344CB8AC3E}">
        <p14:creationId xmlns:p14="http://schemas.microsoft.com/office/powerpoint/2010/main" val="2586333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Delayed Access to Information: Manual data entry and separate system usage can slow down our workflow.</a:t>
            </a:r>
          </a:p>
          <a:p>
            <a:endParaRPr lang="en-US" sz="1200" dirty="0">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Utilizing outside resources for cancer screenings can offer several benefits: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 Access to Specialized Expertise:</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 Example: External screening centers often have specialized equipment and trained personnel dedicated to cancer detection.</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 "Specialized resources can provide more accurate and comprehensive screenings to bridge the gap in our resources"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2. Patient initiated screeners: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 Alleviating Workload from clinic staff by referring patients to external resources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 Voiceover: "Free up your time to provide holistic care by utilizing specialized screening services."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3. Enhanced Patient Care:</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 Example: Patients benefit from a multidisciplinary approach, receiving care from specialists who can provide targeted screening and follow-up.</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 Voiceover: "Collaborative care improves patient outcomes and satisfaction."</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4. Improved Screening Rates: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 Example: Access to external resources can increase the overall screening rates, ensuring more patients are screened in a timely manner.</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 Voiceover: "Higher screening rates lead to early detection and better patient prognosis."</a:t>
            </a:r>
          </a:p>
          <a:p>
            <a:endParaRPr lang="en-US" dirty="0"/>
          </a:p>
        </p:txBody>
      </p:sp>
      <p:sp>
        <p:nvSpPr>
          <p:cNvPr id="4" name="Slide Number Placeholder 3"/>
          <p:cNvSpPr>
            <a:spLocks noGrp="1"/>
          </p:cNvSpPr>
          <p:nvPr>
            <p:ph type="sldNum" sz="quarter" idx="5"/>
          </p:nvPr>
        </p:nvSpPr>
        <p:spPr/>
        <p:txBody>
          <a:bodyPr/>
          <a:lstStyle/>
          <a:p>
            <a:fld id="{6353E932-3CAB-4A44-949C-B861ADA9CDAE}" type="slidenum">
              <a:rPr lang="en-US" smtClean="0"/>
              <a:t>35</a:t>
            </a:fld>
            <a:endParaRPr lang="en-US"/>
          </a:p>
        </p:txBody>
      </p:sp>
    </p:spTree>
    <p:extLst>
      <p:ext uri="{BB962C8B-B14F-4D97-AF65-F5344CB8AC3E}">
        <p14:creationId xmlns:p14="http://schemas.microsoft.com/office/powerpoint/2010/main" val="2082236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Most people use the USPTF </a:t>
            </a:r>
            <a:endParaRPr lang="en-US" dirty="0"/>
          </a:p>
          <a:p>
            <a:endParaRPr lang="en-US" dirty="0"/>
          </a:p>
          <a:p>
            <a:r>
              <a:rPr lang="en-US" dirty="0">
                <a:latin typeface="Open Sans Light" panose="020B0306030504020204" pitchFamily="34" charset="0"/>
                <a:ea typeface="Open Sans Light" panose="020B0306030504020204" pitchFamily="34" charset="0"/>
                <a:cs typeface="Open Sans Light" panose="020B0306030504020204" pitchFamily="34" charset="0"/>
              </a:rPr>
              <a:t>It can be challenging for providers to stay up to date with NCCN guidelines and keep track of patient adherence to recommendations. </a:t>
            </a:r>
          </a:p>
          <a:p>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b="0" i="0" dirty="0">
                <a:solidFill>
                  <a:srgbClr val="000000"/>
                </a:solidFill>
                <a:effectLst/>
                <a:highlight>
                  <a:srgbClr val="FFFFFF"/>
                </a:highlight>
                <a:latin typeface="Aeonik"/>
              </a:rPr>
              <a:t>Based on new research, in March of 2021, the United States Preventive Services Task Force expanded its recommendation for screening to include a larger age range and more current and former smokers. This dramatically increased the number of women and Black Americans considered at high risk for lung cancer.</a:t>
            </a:r>
          </a:p>
          <a:p>
            <a:endParaRPr lang="en-US" b="0" i="0" dirty="0">
              <a:solidFill>
                <a:srgbClr val="000000"/>
              </a:solidFill>
              <a:effectLst/>
              <a:highlight>
                <a:srgbClr val="FFFFFF"/>
              </a:highlight>
              <a:latin typeface="Aeonik"/>
            </a:endParaRPr>
          </a:p>
          <a:p>
            <a:r>
              <a:rPr lang="en-US" b="0" i="0" dirty="0">
                <a:solidFill>
                  <a:srgbClr val="000000"/>
                </a:solidFill>
                <a:effectLst/>
                <a:highlight>
                  <a:srgbClr val="FFFFFF"/>
                </a:highlight>
                <a:latin typeface="Aeonik"/>
              </a:rPr>
              <a:t>Lung cancer screening guidelines are more complicated than other cancer screening guidelines which usually are solely based off age. Lung cancer screening takes into account age, number of years smoking, number of packs per day, quit date, and total pack year history. </a:t>
            </a:r>
            <a:endParaRPr lang="en-US" dirty="0"/>
          </a:p>
        </p:txBody>
      </p:sp>
      <p:sp>
        <p:nvSpPr>
          <p:cNvPr id="4" name="Slide Number Placeholder 3"/>
          <p:cNvSpPr>
            <a:spLocks noGrp="1"/>
          </p:cNvSpPr>
          <p:nvPr>
            <p:ph type="sldNum" sz="quarter" idx="5"/>
          </p:nvPr>
        </p:nvSpPr>
        <p:spPr/>
        <p:txBody>
          <a:bodyPr/>
          <a:lstStyle/>
          <a:p>
            <a:fld id="{6353E932-3CAB-4A44-949C-B861ADA9CDAE}" type="slidenum">
              <a:rPr lang="en-US" smtClean="0"/>
              <a:t>36</a:t>
            </a:fld>
            <a:endParaRPr lang="en-US"/>
          </a:p>
        </p:txBody>
      </p:sp>
    </p:spTree>
    <p:extLst>
      <p:ext uri="{BB962C8B-B14F-4D97-AF65-F5344CB8AC3E}">
        <p14:creationId xmlns:p14="http://schemas.microsoft.com/office/powerpoint/2010/main" val="1285257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dirty="0">
                <a:solidFill>
                  <a:srgbClr val="444444"/>
                </a:solidFill>
                <a:effectLst/>
                <a:highlight>
                  <a:srgbClr val="FFFFFF"/>
                </a:highlight>
                <a:latin typeface="Open Sans" panose="020B0606030504020204" pitchFamily="34" charset="0"/>
              </a:rPr>
              <a:t>The missing piece for our lung cancer screening program was an effective way of identifying patients who meet eligibility. With the fragmented data in the EHR,, we needed a way to query patients on their smoking history.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u="none" strike="noStrike" dirty="0">
              <a:solidFill>
                <a:srgbClr val="444444"/>
              </a:solidFill>
              <a:effectLst/>
              <a:highlight>
                <a:srgbClr val="FFFFFF"/>
              </a:highligh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dirty="0" err="1">
                <a:solidFill>
                  <a:srgbClr val="444444"/>
                </a:solidFill>
                <a:effectLst/>
                <a:highlight>
                  <a:srgbClr val="FFFFFF"/>
                </a:highlight>
                <a:latin typeface="Open Sans" panose="020B0606030504020204" pitchFamily="34" charset="0"/>
              </a:rPr>
              <a:t>CancerIQ's</a:t>
            </a:r>
            <a:r>
              <a:rPr lang="en-US" b="1" i="0" u="none" strike="noStrike" dirty="0">
                <a:solidFill>
                  <a:srgbClr val="444444"/>
                </a:solidFill>
                <a:effectLst/>
                <a:highlight>
                  <a:srgbClr val="FFFFFF"/>
                </a:highlight>
                <a:latin typeface="Open Sans" panose="020B0606030504020204" pitchFamily="34" charset="0"/>
              </a:rPr>
              <a:t> software and service gave us a more precise approach to screening and risk-reduction. With most healthcare systems, it is a one-size-fits-all approach to cancer prevention and early detection and screening. But utilizing </a:t>
            </a:r>
            <a:r>
              <a:rPr lang="en-US" b="0" i="0" dirty="0">
                <a:solidFill>
                  <a:srgbClr val="333333"/>
                </a:solidFill>
                <a:effectLst/>
                <a:highlight>
                  <a:srgbClr val="FFFFFF"/>
                </a:highlight>
                <a:latin typeface="Georgia" panose="02040502050405020303" pitchFamily="18" charset="0"/>
              </a:rPr>
              <a:t>a patient’s family history, genetic profile, lifestyle and a host of other health factors, precision health enables us to create more effective prevention pathways for each patient. The EHR, while a powerful tool in its own right, is not enough. It can give us this information in bits and pieces, but </a:t>
            </a:r>
            <a:r>
              <a:rPr lang="en-US" b="0" i="0" dirty="0" err="1">
                <a:solidFill>
                  <a:srgbClr val="333333"/>
                </a:solidFill>
                <a:effectLst/>
                <a:highlight>
                  <a:srgbClr val="FFFFFF"/>
                </a:highlight>
                <a:latin typeface="Georgia" panose="02040502050405020303" pitchFamily="18" charset="0"/>
              </a:rPr>
              <a:t>CancerIQ</a:t>
            </a:r>
            <a:r>
              <a:rPr lang="en-US" b="0" i="0" dirty="0">
                <a:solidFill>
                  <a:srgbClr val="333333"/>
                </a:solidFill>
                <a:effectLst/>
                <a:highlight>
                  <a:srgbClr val="FFFFFF"/>
                </a:highlight>
                <a:latin typeface="Georgia" panose="02040502050405020303" pitchFamily="18" charset="0"/>
              </a:rPr>
              <a:t> enhances the clinical guidance tools, takes out the guess work of meeting eligibility for the most up to date evidence based guidelines and helps risk stratify patients for cancer.</a:t>
            </a:r>
            <a:endParaRPr lang="en-US" dirty="0"/>
          </a:p>
        </p:txBody>
      </p:sp>
      <p:sp>
        <p:nvSpPr>
          <p:cNvPr id="4" name="Slide Number Placeholder 3"/>
          <p:cNvSpPr>
            <a:spLocks noGrp="1"/>
          </p:cNvSpPr>
          <p:nvPr>
            <p:ph type="sldNum" sz="quarter" idx="5"/>
          </p:nvPr>
        </p:nvSpPr>
        <p:spPr/>
        <p:txBody>
          <a:bodyPr/>
          <a:lstStyle/>
          <a:p>
            <a:fld id="{6353E932-3CAB-4A44-949C-B861ADA9CDAE}" type="slidenum">
              <a:rPr lang="en-US" smtClean="0"/>
              <a:t>37</a:t>
            </a:fld>
            <a:endParaRPr lang="en-US"/>
          </a:p>
        </p:txBody>
      </p:sp>
    </p:spTree>
    <p:extLst>
      <p:ext uri="{BB962C8B-B14F-4D97-AF65-F5344CB8AC3E}">
        <p14:creationId xmlns:p14="http://schemas.microsoft.com/office/powerpoint/2010/main" val="11721447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53E932-3CAB-4A44-949C-B861ADA9CDA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0972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dirty="0"/>
              <a:t>We wanted to send targeted messages through patient portals about the importance of lung cancer screening.</a:t>
            </a:r>
          </a:p>
          <a:p>
            <a:pPr>
              <a:buFont typeface="Arial" panose="020B0604020202020204" pitchFamily="34" charset="0"/>
              <a:buNone/>
            </a:pPr>
            <a:r>
              <a:rPr lang="en-US" dirty="0"/>
              <a:t>Use data from electronic health records (EHRs) to identify eligible patients and tailor messages to their specific risk factors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53E932-3CAB-4A44-949C-B861ADA9CDA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4076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 believe that using multiple channels to disseminate information, including talking about lung cancer screening or any other cancer screening during regular, routine visits is great, but when you add in brochures, posters, and digital media, and targeted portal messages, it brings more awareness and increases adherence to screenings.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questionnaire that they were asked to fill out takes approximately 3-5 minutes. We will run through this quick demo to show how easy it is. </a:t>
            </a:r>
          </a:p>
          <a:p>
            <a:pPr>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53E932-3CAB-4A44-949C-B861ADA9CDA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49131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being proactive, many engaged patients were not be aware that lung cancer screening is an option. Lack of awareness about eligibility criteria and the benefits of early detection were the barrier and we changed that with this targeted messaging.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53E932-3CAB-4A44-949C-B861ADA9CDA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4515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we didn’t do an EHR integration right away with </a:t>
            </a:r>
            <a:r>
              <a:rPr lang="en-US" dirty="0" err="1"/>
              <a:t>CancerIQ</a:t>
            </a:r>
            <a:r>
              <a:rPr lang="en-US" dirty="0"/>
              <a:t>, we had to meet legal/compliance standards and make sure all patient information got back into EPIC. Any time one of our patients filled out the screener, we copied it straight into a note in their chart and updated all the smoking and family history questions within EPIC as well. This seemed like double work but we wanted all the information condensed into one system for anyone working with the patient to utilize.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53E932-3CAB-4A44-949C-B861ADA9CDA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78989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53E932-3CAB-4A44-949C-B861ADA9CDA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66039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2C4A6B5-0278-3140-AD25-FC71FC07A4F6}"/>
              </a:ext>
            </a:extLst>
          </p:cNvPr>
          <p:cNvSpPr>
            <a:spLocks noGrp="1"/>
          </p:cNvSpPr>
          <p:nvPr>
            <p:ph type="body" idx="1"/>
          </p:nvPr>
        </p:nvSpPr>
        <p:spPr/>
        <p:txBody>
          <a:bodyPr/>
          <a:lstStyle/>
          <a:p>
            <a:r>
              <a:rPr lang="en-US" dirty="0"/>
              <a:t>Clinical </a:t>
            </a:r>
            <a:r>
              <a:rPr lang="en-US" dirty="0" err="1"/>
              <a:t>barriersJaimie</a:t>
            </a:r>
            <a:r>
              <a:rPr lang="en-US" dirty="0"/>
              <a:t> Elizabeth</a:t>
            </a:r>
          </a:p>
          <a:p>
            <a:endParaRPr lang="en-US" dirty="0"/>
          </a:p>
          <a:p>
            <a:r>
              <a:rPr lang="en-US" dirty="0"/>
              <a:t>55 Y.O.</a:t>
            </a:r>
            <a:br>
              <a:rPr lang="en-US" dirty="0"/>
            </a:br>
            <a:r>
              <a:rPr lang="en-US" dirty="0"/>
              <a:t>Pack Year History 40 (2 packs/day for 20 years)</a:t>
            </a:r>
            <a:br>
              <a:rPr lang="en-US" dirty="0"/>
            </a:br>
            <a:br>
              <a:rPr lang="en-US" dirty="0"/>
            </a:br>
            <a:r>
              <a:rPr lang="en-US" dirty="0"/>
              <a:t>Took CIQ Risk assessment</a:t>
            </a:r>
            <a:br>
              <a:rPr lang="en-US" dirty="0"/>
            </a:br>
            <a:endParaRPr lang="en-US" dirty="0"/>
          </a:p>
          <a:p>
            <a:r>
              <a:rPr lang="en-US" dirty="0"/>
              <a:t>Underwent lung cancer screening in Sept. 2023</a:t>
            </a:r>
          </a:p>
          <a:p>
            <a:r>
              <a:rPr lang="en-US" dirty="0"/>
              <a:t>Came back as a </a:t>
            </a:r>
            <a:r>
              <a:rPr lang="en-US" dirty="0" err="1"/>
              <a:t>Lungrads</a:t>
            </a:r>
            <a:r>
              <a:rPr lang="en-US" dirty="0"/>
              <a:t> 4A</a:t>
            </a:r>
          </a:p>
          <a:p>
            <a:br>
              <a:rPr lang="en-US" dirty="0"/>
            </a:br>
            <a:r>
              <a:rPr lang="en-US" dirty="0"/>
              <a:t>Referred to thoracic, PFTs, PET, CT ion</a:t>
            </a:r>
          </a:p>
          <a:p>
            <a:endParaRPr lang="en-US" dirty="0"/>
          </a:p>
          <a:p>
            <a:r>
              <a:rPr lang="en-US" dirty="0"/>
              <a:t>Surgery showed that she had stage 1A lung cancer</a:t>
            </a:r>
          </a:p>
          <a:p>
            <a:endParaRPr lang="en-US" dirty="0"/>
          </a:p>
          <a:p>
            <a:r>
              <a:rPr lang="en-US" dirty="0"/>
              <a:t>PCP had never screened, should have been getting lung cancer screening </a:t>
            </a:r>
            <a:br>
              <a:rPr lang="en-US" dirty="0"/>
            </a:br>
            <a:br>
              <a:rPr lang="en-US" dirty="0"/>
            </a:br>
            <a:r>
              <a:rPr lang="en-US" dirty="0"/>
              <a:t>She’s doing great! Very thankful, spokesperson </a:t>
            </a:r>
            <a:br>
              <a:rPr lang="en-US" dirty="0"/>
            </a:br>
            <a:br>
              <a:rPr lang="en-US" dirty="0"/>
            </a:br>
            <a:r>
              <a:rPr lang="en-US" dirty="0"/>
              <a:t>Almost a year out, 6 months from surgery (robotic assisted right VATS with middle lobectomy), surveillance</a:t>
            </a:r>
          </a:p>
          <a:p>
            <a:endParaRPr lang="en-US" dirty="0"/>
          </a:p>
        </p:txBody>
      </p:sp>
    </p:spTree>
    <p:extLst>
      <p:ext uri="{BB962C8B-B14F-4D97-AF65-F5344CB8AC3E}">
        <p14:creationId xmlns:p14="http://schemas.microsoft.com/office/powerpoint/2010/main" val="353359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70470-91D4-112F-D347-3A41FAB09A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BA136D-1625-795A-BE0B-148B6EBB62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7A28C1-113A-8AD6-4F67-B6CDC01415CA}"/>
              </a:ext>
            </a:extLst>
          </p:cNvPr>
          <p:cNvSpPr>
            <a:spLocks noGrp="1"/>
          </p:cNvSpPr>
          <p:nvPr>
            <p:ph type="body" idx="1"/>
          </p:nvPr>
        </p:nvSpPr>
        <p:spPr/>
        <p:txBody>
          <a:bodyPr/>
          <a:lstStyle/>
          <a:p>
            <a:pPr marL="174708" indent="-174708">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543F7C56-76B9-D1BE-30AB-85106AFAF801}"/>
              </a:ext>
            </a:extLst>
          </p:cNvPr>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46483C04-14B9-4A73-A1F4-56A22CA59B2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30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2C4A6B5-0278-3140-AD25-FC71FC07A4F6}"/>
              </a:ext>
            </a:extLst>
          </p:cNvPr>
          <p:cNvSpPr>
            <a:spLocks noGrp="1"/>
          </p:cNvSpPr>
          <p:nvPr>
            <p:ph type="body" idx="1"/>
          </p:nvPr>
        </p:nvSpPr>
        <p:spPr/>
        <p:txBody>
          <a:bodyPr/>
          <a:lstStyle/>
          <a:p>
            <a:r>
              <a:rPr lang="en-US" dirty="0"/>
              <a:t> </a:t>
            </a:r>
            <a:r>
              <a:rPr lang="en-US" dirty="0" err="1"/>
              <a:t>LuClinical</a:t>
            </a:r>
            <a:r>
              <a:rPr lang="en-US" dirty="0"/>
              <a:t> </a:t>
            </a:r>
            <a:r>
              <a:rPr lang="en-US" dirty="0" err="1"/>
              <a:t>barriersJaimie</a:t>
            </a:r>
            <a:r>
              <a:rPr lang="en-US" dirty="0"/>
              <a:t> Elizabeth</a:t>
            </a:r>
          </a:p>
          <a:p>
            <a:endParaRPr lang="en-US" dirty="0"/>
          </a:p>
          <a:p>
            <a:r>
              <a:rPr lang="en-US" dirty="0"/>
              <a:t>55 Y.O.</a:t>
            </a:r>
            <a:br>
              <a:rPr lang="en-US" dirty="0"/>
            </a:br>
            <a:r>
              <a:rPr lang="en-US" dirty="0"/>
              <a:t>Pack Year History 40 (2 packs/day for 20 years)</a:t>
            </a:r>
            <a:br>
              <a:rPr lang="en-US" dirty="0"/>
            </a:br>
            <a:br>
              <a:rPr lang="en-US" dirty="0"/>
            </a:br>
            <a:r>
              <a:rPr lang="en-US" dirty="0"/>
              <a:t>Took CIQ Risk assessment</a:t>
            </a:r>
            <a:br>
              <a:rPr lang="en-US" dirty="0"/>
            </a:br>
            <a:endParaRPr lang="en-US" dirty="0"/>
          </a:p>
          <a:p>
            <a:r>
              <a:rPr lang="en-US" dirty="0"/>
              <a:t>Underwent lung cancer screening in Sept. 2023</a:t>
            </a:r>
          </a:p>
          <a:p>
            <a:r>
              <a:rPr lang="en-US" dirty="0"/>
              <a:t>Came back as a </a:t>
            </a:r>
            <a:r>
              <a:rPr lang="en-US" dirty="0" err="1"/>
              <a:t>Lungrads</a:t>
            </a:r>
            <a:r>
              <a:rPr lang="en-US" dirty="0"/>
              <a:t> 4A</a:t>
            </a:r>
          </a:p>
          <a:p>
            <a:br>
              <a:rPr lang="en-US" dirty="0"/>
            </a:br>
            <a:r>
              <a:rPr lang="en-US" dirty="0"/>
              <a:t>Referred to thoracic, PFTs, PET, CT ion</a:t>
            </a:r>
          </a:p>
          <a:p>
            <a:endParaRPr lang="en-US" dirty="0"/>
          </a:p>
          <a:p>
            <a:r>
              <a:rPr lang="en-US" dirty="0"/>
              <a:t>Surgery showed that she had stage 1A lung cancer</a:t>
            </a:r>
          </a:p>
          <a:p>
            <a:endParaRPr lang="en-US" dirty="0"/>
          </a:p>
          <a:p>
            <a:r>
              <a:rPr lang="en-US" dirty="0"/>
              <a:t>PCP had never screened, should have been getting lung cancer screening </a:t>
            </a:r>
            <a:br>
              <a:rPr lang="en-US" dirty="0"/>
            </a:br>
            <a:br>
              <a:rPr lang="en-US" dirty="0"/>
            </a:br>
            <a:r>
              <a:rPr lang="en-US" dirty="0"/>
              <a:t>She’s doing great! Very thankful, spokesperson </a:t>
            </a:r>
            <a:br>
              <a:rPr lang="en-US" dirty="0"/>
            </a:br>
            <a:br>
              <a:rPr lang="en-US" dirty="0"/>
            </a:br>
            <a:r>
              <a:rPr lang="en-US" dirty="0"/>
              <a:t>Almost a year out, 6 months from surgery (robotic assisted right VATS with middle lobectomy), surveillance</a:t>
            </a:r>
          </a:p>
          <a:p>
            <a:endParaRPr lang="en-US" dirty="0"/>
          </a:p>
        </p:txBody>
      </p:sp>
    </p:spTree>
    <p:extLst>
      <p:ext uri="{BB962C8B-B14F-4D97-AF65-F5344CB8AC3E}">
        <p14:creationId xmlns:p14="http://schemas.microsoft.com/office/powerpoint/2010/main" val="8314957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2C4A6B5-0278-3140-AD25-FC71FC07A4F6}"/>
              </a:ext>
            </a:extLst>
          </p:cNvPr>
          <p:cNvSpPr>
            <a:spLocks noGrp="1"/>
          </p:cNvSpPr>
          <p:nvPr>
            <p:ph type="body" idx="1"/>
          </p:nvPr>
        </p:nvSpPr>
        <p:spPr/>
        <p:txBody>
          <a:bodyPr/>
          <a:lstStyle/>
          <a:p>
            <a:r>
              <a:rPr lang="en-US" dirty="0"/>
              <a:t> </a:t>
            </a:r>
            <a:r>
              <a:rPr lang="en-US" dirty="0" err="1"/>
              <a:t>LuClinical</a:t>
            </a:r>
            <a:r>
              <a:rPr lang="en-US" dirty="0"/>
              <a:t> </a:t>
            </a:r>
            <a:r>
              <a:rPr lang="en-US" dirty="0" err="1"/>
              <a:t>barriersJaimie</a:t>
            </a:r>
            <a:r>
              <a:rPr lang="en-US" dirty="0"/>
              <a:t> Elizabeth</a:t>
            </a:r>
          </a:p>
          <a:p>
            <a:endParaRPr lang="en-US" dirty="0"/>
          </a:p>
          <a:p>
            <a:r>
              <a:rPr lang="en-US" dirty="0"/>
              <a:t>55 Y.O.</a:t>
            </a:r>
            <a:br>
              <a:rPr lang="en-US" dirty="0"/>
            </a:br>
            <a:r>
              <a:rPr lang="en-US" dirty="0"/>
              <a:t>Pack Year History 40 (2 packs/day for 20 years)</a:t>
            </a:r>
            <a:br>
              <a:rPr lang="en-US" dirty="0"/>
            </a:br>
            <a:br>
              <a:rPr lang="en-US" dirty="0"/>
            </a:br>
            <a:r>
              <a:rPr lang="en-US" dirty="0"/>
              <a:t>Took CIQ Risk assessment</a:t>
            </a:r>
            <a:br>
              <a:rPr lang="en-US" dirty="0"/>
            </a:br>
            <a:endParaRPr lang="en-US" dirty="0"/>
          </a:p>
          <a:p>
            <a:r>
              <a:rPr lang="en-US" dirty="0"/>
              <a:t>Underwent lung cancer screening in Sept. 2023</a:t>
            </a:r>
          </a:p>
          <a:p>
            <a:r>
              <a:rPr lang="en-US" dirty="0"/>
              <a:t>Came back as a </a:t>
            </a:r>
            <a:r>
              <a:rPr lang="en-US" dirty="0" err="1"/>
              <a:t>Lungrads</a:t>
            </a:r>
            <a:r>
              <a:rPr lang="en-US" dirty="0"/>
              <a:t> 4A</a:t>
            </a:r>
          </a:p>
          <a:p>
            <a:br>
              <a:rPr lang="en-US" dirty="0"/>
            </a:br>
            <a:r>
              <a:rPr lang="en-US" dirty="0"/>
              <a:t>Referred to thoracic, PFTs, PET, CT ion</a:t>
            </a:r>
          </a:p>
          <a:p>
            <a:endParaRPr lang="en-US" dirty="0"/>
          </a:p>
          <a:p>
            <a:r>
              <a:rPr lang="en-US" dirty="0"/>
              <a:t>Surgery showed that she had stage 1A lung cancer</a:t>
            </a:r>
          </a:p>
          <a:p>
            <a:endParaRPr lang="en-US" dirty="0"/>
          </a:p>
          <a:p>
            <a:r>
              <a:rPr lang="en-US" dirty="0"/>
              <a:t>PCP had never screened, should have been getting lung cancer screening </a:t>
            </a:r>
            <a:br>
              <a:rPr lang="en-US" dirty="0"/>
            </a:br>
            <a:br>
              <a:rPr lang="en-US" dirty="0"/>
            </a:br>
            <a:r>
              <a:rPr lang="en-US" dirty="0"/>
              <a:t>She’s doing great! Very thankful, spokesperson </a:t>
            </a:r>
            <a:br>
              <a:rPr lang="en-US" dirty="0"/>
            </a:br>
            <a:br>
              <a:rPr lang="en-US" dirty="0"/>
            </a:br>
            <a:r>
              <a:rPr lang="en-US" dirty="0"/>
              <a:t>Almost a year out, 6 months from surgery (robotic assisted right VATS with middle lobectomy), surveillance</a:t>
            </a:r>
          </a:p>
          <a:p>
            <a:endParaRPr lang="en-US" dirty="0"/>
          </a:p>
        </p:txBody>
      </p:sp>
    </p:spTree>
    <p:extLst>
      <p:ext uri="{BB962C8B-B14F-4D97-AF65-F5344CB8AC3E}">
        <p14:creationId xmlns:p14="http://schemas.microsoft.com/office/powerpoint/2010/main" val="21702605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53E932-3CAB-4A44-949C-B861ADA9CDA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838155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53E932-3CAB-4A44-949C-B861ADA9CDA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16521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60FA04-B63E-4024-9B0E-1594DDC8D443}" type="slidenum">
              <a:rPr lang="en-US" smtClean="0"/>
              <a:t>52</a:t>
            </a:fld>
            <a:endParaRPr lang="en-US"/>
          </a:p>
        </p:txBody>
      </p:sp>
    </p:spTree>
    <p:extLst>
      <p:ext uri="{BB962C8B-B14F-4D97-AF65-F5344CB8AC3E}">
        <p14:creationId xmlns:p14="http://schemas.microsoft.com/office/powerpoint/2010/main" val="2784219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C71AA-176C-8B54-765D-7770A89C6E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11E223-7198-5B7C-A2C8-2947A3EEFE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68C7D0-0B14-69DE-4996-7CF95BD51A20}"/>
              </a:ext>
            </a:extLst>
          </p:cNvPr>
          <p:cNvSpPr>
            <a:spLocks noGrp="1"/>
          </p:cNvSpPr>
          <p:nvPr>
            <p:ph type="body" idx="1"/>
          </p:nvPr>
        </p:nvSpPr>
        <p:spPr/>
        <p:txBody>
          <a:bodyPr/>
          <a:lstStyle/>
          <a:p>
            <a:pPr marL="174708" indent="-174708">
              <a:buFont typeface="Arial" panose="020B0604020202020204" pitchFamily="34" charset="0"/>
              <a:buChar char="•"/>
            </a:pPr>
            <a:r>
              <a:rPr lang="en-US"/>
              <a:t>This slide shows mortality data. </a:t>
            </a:r>
          </a:p>
          <a:p>
            <a:pPr marL="174708" indent="-174708">
              <a:buFont typeface="Arial" panose="020B0604020202020204" pitchFamily="34" charset="0"/>
              <a:buChar char="•"/>
            </a:pPr>
            <a:r>
              <a:rPr lang="en-US"/>
              <a:t>Colorectal, pancreatic, leukemia, CNS, esophagus, and kidney age-adjusted mortality rates are higher in Nebraska. </a:t>
            </a:r>
          </a:p>
          <a:p>
            <a:pPr marL="174708" indent="-174708">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082C10A9-D0ED-D464-6A77-0A702671301F}"/>
              </a:ext>
            </a:extLst>
          </p:cNvPr>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46483C04-14B9-4A73-A1F4-56A22CA59B2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4260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3409F-3301-1A61-97C4-4D1215709D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1AA06B-CA7E-0F33-6132-E845BDF7A3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8413EC-3B52-5B4A-0A7A-FE7B6AE90C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67A01F-4936-4DBA-F172-BBCA4B7C8ABF}"/>
              </a:ext>
            </a:extLst>
          </p:cNvPr>
          <p:cNvSpPr>
            <a:spLocks noGrp="1"/>
          </p:cNvSpPr>
          <p:nvPr>
            <p:ph type="sldNum" sz="quarter" idx="5"/>
          </p:nvPr>
        </p:nvSpPr>
        <p:spPr/>
        <p:txBody>
          <a:bodyPr/>
          <a:lstStyle/>
          <a:p>
            <a:fld id="{02CE3710-EA26-4FD9-A569-F68BFA2634A8}" type="slidenum">
              <a:rPr lang="en-US" smtClean="0"/>
              <a:t>9</a:t>
            </a:fld>
            <a:endParaRPr lang="en-US"/>
          </a:p>
        </p:txBody>
      </p:sp>
    </p:spTree>
    <p:extLst>
      <p:ext uri="{BB962C8B-B14F-4D97-AF65-F5344CB8AC3E}">
        <p14:creationId xmlns:p14="http://schemas.microsoft.com/office/powerpoint/2010/main" val="1708672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DC755-CD2B-96CD-72ED-642398ED84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47494B-BA8C-06F5-233B-3D0EC0556B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00EAAC-5EA5-BCEE-9BF7-ADCAB143A3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4C5140-B7F1-76DB-120F-59D3314326CF}"/>
              </a:ext>
            </a:extLst>
          </p:cNvPr>
          <p:cNvSpPr>
            <a:spLocks noGrp="1"/>
          </p:cNvSpPr>
          <p:nvPr>
            <p:ph type="sldNum" sz="quarter" idx="5"/>
          </p:nvPr>
        </p:nvSpPr>
        <p:spPr/>
        <p:txBody>
          <a:bodyPr/>
          <a:lstStyle/>
          <a:p>
            <a:fld id="{02CE3710-EA26-4FD9-A569-F68BFA2634A8}" type="slidenum">
              <a:rPr lang="en-US" smtClean="0"/>
              <a:t>10</a:t>
            </a:fld>
            <a:endParaRPr lang="en-US"/>
          </a:p>
        </p:txBody>
      </p:sp>
    </p:spTree>
    <p:extLst>
      <p:ext uri="{BB962C8B-B14F-4D97-AF65-F5344CB8AC3E}">
        <p14:creationId xmlns:p14="http://schemas.microsoft.com/office/powerpoint/2010/main" val="4133532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CE3710-EA26-4FD9-A569-F68BFA2634A8}" type="slidenum">
              <a:rPr lang="en-US" smtClean="0"/>
              <a:t>11</a:t>
            </a:fld>
            <a:endParaRPr lang="en-US"/>
          </a:p>
        </p:txBody>
      </p:sp>
    </p:spTree>
    <p:extLst>
      <p:ext uri="{BB962C8B-B14F-4D97-AF65-F5344CB8AC3E}">
        <p14:creationId xmlns:p14="http://schemas.microsoft.com/office/powerpoint/2010/main" val="3041692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60FA04-B63E-4024-9B0E-1594DDC8D443}" type="slidenum">
              <a:rPr lang="en-US" smtClean="0"/>
              <a:t>12</a:t>
            </a:fld>
            <a:endParaRPr lang="en-US"/>
          </a:p>
        </p:txBody>
      </p:sp>
    </p:spTree>
    <p:extLst>
      <p:ext uri="{BB962C8B-B14F-4D97-AF65-F5344CB8AC3E}">
        <p14:creationId xmlns:p14="http://schemas.microsoft.com/office/powerpoint/2010/main" val="2040443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CE3710-EA26-4FD9-A569-F68BFA2634A8}" type="slidenum">
              <a:rPr lang="en-US" smtClean="0"/>
              <a:t>17</a:t>
            </a:fld>
            <a:endParaRPr lang="en-US"/>
          </a:p>
        </p:txBody>
      </p:sp>
    </p:spTree>
    <p:extLst>
      <p:ext uri="{BB962C8B-B14F-4D97-AF65-F5344CB8AC3E}">
        <p14:creationId xmlns:p14="http://schemas.microsoft.com/office/powerpoint/2010/main" val="15432877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5017" y="891637"/>
            <a:ext cx="9451091" cy="1872612"/>
          </a:xfrm>
        </p:spPr>
        <p:txBody>
          <a:bodyPr anchor="b">
            <a:noAutofit/>
          </a:bodyPr>
          <a:lstStyle>
            <a:lvl1pPr algn="l">
              <a:lnSpc>
                <a:spcPct val="80000"/>
              </a:lnSpc>
              <a:defRPr sz="6400" b="1" i="0" baseline="0">
                <a:solidFill>
                  <a:schemeClr val="bg1"/>
                </a:solidFill>
                <a:latin typeface="Arial-BoldMT"/>
                <a:cs typeface="Arial-BoldMT"/>
              </a:defRPr>
            </a:lvl1pPr>
          </a:lstStyle>
          <a:p>
            <a:r>
              <a:rPr lang="en-US"/>
              <a:t>Title goes here</a:t>
            </a:r>
          </a:p>
        </p:txBody>
      </p:sp>
      <p:sp>
        <p:nvSpPr>
          <p:cNvPr id="3" name="Subtitle 2"/>
          <p:cNvSpPr>
            <a:spLocks noGrp="1"/>
          </p:cNvSpPr>
          <p:nvPr>
            <p:ph type="subTitle" idx="1" hasCustomPrompt="1"/>
          </p:nvPr>
        </p:nvSpPr>
        <p:spPr>
          <a:xfrm>
            <a:off x="605017" y="3166633"/>
            <a:ext cx="9451091" cy="1721780"/>
          </a:xfrm>
        </p:spPr>
        <p:txBody>
          <a:bodyPr>
            <a:normAutofit/>
          </a:bodyPr>
          <a:lstStyle>
            <a:lvl1pPr marL="0" indent="0" algn="l">
              <a:buNone/>
              <a:defRPr sz="3733" b="0" i="0" baseline="0">
                <a:solidFill>
                  <a:srgbClr val="FDB713"/>
                </a:solidFill>
                <a:latin typeface="+mn-lt"/>
                <a:cs typeface="Arial-BoldM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Speaker Name</a:t>
            </a:r>
          </a:p>
          <a:p>
            <a:r>
              <a:rPr lang="en-US"/>
              <a:t>College or Department</a:t>
            </a:r>
          </a:p>
        </p:txBody>
      </p:sp>
      <p:pic>
        <p:nvPicPr>
          <p:cNvPr id="6" name="Picture 5" descr="A red and green background with white text&#10;&#10;AI-generated content may be incorrect.">
            <a:extLst>
              <a:ext uri="{FF2B5EF4-FFF2-40B4-BE49-F238E27FC236}">
                <a16:creationId xmlns:a16="http://schemas.microsoft.com/office/drawing/2014/main" id="{FEB7F424-D1B5-90EA-819E-3A422C1E147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69072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1584E-6D1E-E4FD-F43C-F9AC366826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36479F-A0F9-4ECB-4427-2FCB9485E3FD}"/>
              </a:ext>
            </a:extLst>
          </p:cNvPr>
          <p:cNvSpPr>
            <a:spLocks noGrp="1"/>
          </p:cNvSpPr>
          <p:nvPr>
            <p:ph type="dt" sz="half" idx="10"/>
          </p:nvPr>
        </p:nvSpPr>
        <p:spPr/>
        <p:txBody>
          <a:bodyPr/>
          <a:lstStyle/>
          <a:p>
            <a:fld id="{F54CD4C6-D663-4628-9695-0E763E62532B}" type="datetimeFigureOut">
              <a:rPr lang="en-US" smtClean="0"/>
              <a:t>11/17/2025</a:t>
            </a:fld>
            <a:endParaRPr lang="en-US"/>
          </a:p>
        </p:txBody>
      </p:sp>
      <p:sp>
        <p:nvSpPr>
          <p:cNvPr id="4" name="Footer Placeholder 3">
            <a:extLst>
              <a:ext uri="{FF2B5EF4-FFF2-40B4-BE49-F238E27FC236}">
                <a16:creationId xmlns:a16="http://schemas.microsoft.com/office/drawing/2014/main" id="{4961E639-8542-A049-DBCC-E08B68D526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E3C727-F118-61E6-7B53-FA08639014B1}"/>
              </a:ext>
            </a:extLst>
          </p:cNvPr>
          <p:cNvSpPr>
            <a:spLocks noGrp="1"/>
          </p:cNvSpPr>
          <p:nvPr>
            <p:ph type="sldNum" sz="quarter" idx="12"/>
          </p:nvPr>
        </p:nvSpPr>
        <p:spPr/>
        <p:txBody>
          <a:bodyPr/>
          <a:lstStyle/>
          <a:p>
            <a:fld id="{DEB95767-2962-423A-97B1-DD86F75662C6}" type="slidenum">
              <a:rPr lang="en-US" smtClean="0"/>
              <a:t>‹#›</a:t>
            </a:fld>
            <a:endParaRPr lang="en-US"/>
          </a:p>
        </p:txBody>
      </p:sp>
    </p:spTree>
    <p:extLst>
      <p:ext uri="{BB962C8B-B14F-4D97-AF65-F5344CB8AC3E}">
        <p14:creationId xmlns:p14="http://schemas.microsoft.com/office/powerpoint/2010/main" val="2856413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1CAEE-CA70-EE37-30CF-C4F15B1656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0638D2-C31B-8DA9-34F5-33573A7BBFC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ED20F1-363A-3345-BA0C-E2E70D869C34}"/>
              </a:ext>
            </a:extLst>
          </p:cNvPr>
          <p:cNvSpPr>
            <a:spLocks noGrp="1"/>
          </p:cNvSpPr>
          <p:nvPr>
            <p:ph type="dt" sz="half" idx="10"/>
          </p:nvPr>
        </p:nvSpPr>
        <p:spPr/>
        <p:txBody>
          <a:bodyPr/>
          <a:lstStyle/>
          <a:p>
            <a:fld id="{F54CD4C6-D663-4628-9695-0E763E62532B}" type="datetimeFigureOut">
              <a:rPr lang="en-US" smtClean="0"/>
              <a:t>11/17/2025</a:t>
            </a:fld>
            <a:endParaRPr lang="en-US"/>
          </a:p>
        </p:txBody>
      </p:sp>
      <p:sp>
        <p:nvSpPr>
          <p:cNvPr id="5" name="Footer Placeholder 4">
            <a:extLst>
              <a:ext uri="{FF2B5EF4-FFF2-40B4-BE49-F238E27FC236}">
                <a16:creationId xmlns:a16="http://schemas.microsoft.com/office/drawing/2014/main" id="{241DC89A-3EAD-D764-1508-99EE5A5E66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B79966-0323-580E-839E-73B8CD3A81CA}"/>
              </a:ext>
            </a:extLst>
          </p:cNvPr>
          <p:cNvSpPr>
            <a:spLocks noGrp="1"/>
          </p:cNvSpPr>
          <p:nvPr>
            <p:ph type="sldNum" sz="quarter" idx="12"/>
          </p:nvPr>
        </p:nvSpPr>
        <p:spPr/>
        <p:txBody>
          <a:bodyPr/>
          <a:lstStyle/>
          <a:p>
            <a:fld id="{DEB95767-2962-423A-97B1-DD86F75662C6}" type="slidenum">
              <a:rPr lang="en-US" smtClean="0"/>
              <a:t>‹#›</a:t>
            </a:fld>
            <a:endParaRPr lang="en-US"/>
          </a:p>
        </p:txBody>
      </p:sp>
    </p:spTree>
    <p:extLst>
      <p:ext uri="{BB962C8B-B14F-4D97-AF65-F5344CB8AC3E}">
        <p14:creationId xmlns:p14="http://schemas.microsoft.com/office/powerpoint/2010/main" val="2993147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6"/>
        <p:cNvGrpSpPr/>
        <p:nvPr/>
      </p:nvGrpSpPr>
      <p:grpSpPr>
        <a:xfrm>
          <a:off x="0" y="0"/>
          <a:ext cx="0" cy="0"/>
          <a:chOff x="0" y="0"/>
          <a:chExt cx="0" cy="0"/>
        </a:xfrm>
      </p:grpSpPr>
      <p:sp>
        <p:nvSpPr>
          <p:cNvPr id="47" name="Google Shape;47;p60"/>
          <p:cNvSpPr txBox="1">
            <a:spLocks noGrp="1"/>
          </p:cNvSpPr>
          <p:nvPr>
            <p:ph type="title"/>
          </p:nvPr>
        </p:nvSpPr>
        <p:spPr>
          <a:xfrm>
            <a:off x="347870" y="457200"/>
            <a:ext cx="4424155"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47487A"/>
              </a:buClr>
              <a:buSzPts val="3200"/>
              <a:buFont typeface="EB Garamond"/>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60"/>
          <p:cNvSpPr>
            <a:spLocks noGrp="1"/>
          </p:cNvSpPr>
          <p:nvPr>
            <p:ph type="pic" idx="2"/>
          </p:nvPr>
        </p:nvSpPr>
        <p:spPr>
          <a:xfrm>
            <a:off x="5183188" y="457201"/>
            <a:ext cx="6660942" cy="5476460"/>
          </a:xfrm>
          <a:prstGeom prst="rect">
            <a:avLst/>
          </a:prstGeom>
          <a:noFill/>
          <a:ln>
            <a:noFill/>
          </a:ln>
        </p:spPr>
        <p:txBody>
          <a:bodyPr/>
          <a:lstStyle/>
          <a:p>
            <a:endParaRPr lang="en-US"/>
          </a:p>
        </p:txBody>
      </p:sp>
      <p:sp>
        <p:nvSpPr>
          <p:cNvPr id="49" name="Google Shape;49;p60"/>
          <p:cNvSpPr txBox="1">
            <a:spLocks noGrp="1"/>
          </p:cNvSpPr>
          <p:nvPr>
            <p:ph type="body" idx="1"/>
          </p:nvPr>
        </p:nvSpPr>
        <p:spPr>
          <a:xfrm>
            <a:off x="347870" y="2057399"/>
            <a:ext cx="4424155" cy="387626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4084713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456040" y="229198"/>
            <a:ext cx="10516760" cy="1229801"/>
          </a:xfrm>
        </p:spPr>
        <p:txBody>
          <a:bodyPr tIns="0" bIns="0"/>
          <a:lstStyle>
            <a:lvl1pPr>
              <a:defRPr sz="4800">
                <a:solidFill>
                  <a:srgbClr val="AD122A"/>
                </a:solidFill>
              </a:defRPr>
            </a:lvl1pPr>
          </a:lstStyle>
          <a:p>
            <a:r>
              <a:rPr lang="en-US"/>
              <a:t>Click to edit Master title style</a:t>
            </a:r>
          </a:p>
        </p:txBody>
      </p:sp>
      <p:sp>
        <p:nvSpPr>
          <p:cNvPr id="3" name="Content Placeholder 2"/>
          <p:cNvSpPr>
            <a:spLocks noGrp="1"/>
          </p:cNvSpPr>
          <p:nvPr>
            <p:ph idx="1"/>
          </p:nvPr>
        </p:nvSpPr>
        <p:spPr>
          <a:xfrm>
            <a:off x="456039" y="1607424"/>
            <a:ext cx="11279923" cy="4953033"/>
          </a:xfrm>
        </p:spPr>
        <p:txBody>
          <a:bodyPr/>
          <a:lstStyle>
            <a:lvl1pPr>
              <a:lnSpc>
                <a:spcPct val="90000"/>
              </a:lnSpc>
              <a:defRPr/>
            </a:lvl1pPr>
            <a:lvl2pPr>
              <a:lnSpc>
                <a:spcPct val="90000"/>
              </a:lnSpc>
              <a:defRPr sz="3200">
                <a:latin typeface="Arial"/>
                <a:cs typeface="Arial"/>
              </a:defRPr>
            </a:lvl2pPr>
            <a:lvl3pPr>
              <a:lnSpc>
                <a:spcPct val="90000"/>
              </a:lnSpc>
              <a:defRPr sz="3200"/>
            </a:lvl3pPr>
            <a:lvl4pPr>
              <a:lnSpc>
                <a:spcPct val="90000"/>
              </a:lnSpc>
              <a:defRPr sz="2667"/>
            </a:lvl4pPr>
            <a:lvl5pPr>
              <a:lnSpc>
                <a:spcPct val="90000"/>
              </a:lnSpc>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7469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6037" y="1619037"/>
            <a:ext cx="5502140" cy="4941420"/>
          </a:xfrm>
        </p:spPr>
        <p:txBody>
          <a:bodyPr anchor="t">
            <a:normAutofit/>
          </a:bodyPr>
          <a:lstStyle>
            <a:lvl1pPr marL="0" indent="0">
              <a:buNone/>
              <a:defRPr sz="3200" b="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5" name="Text Placeholder 2"/>
          <p:cNvSpPr>
            <a:spLocks noGrp="1"/>
          </p:cNvSpPr>
          <p:nvPr>
            <p:ph type="body" idx="14"/>
          </p:nvPr>
        </p:nvSpPr>
        <p:spPr>
          <a:xfrm>
            <a:off x="6239794" y="1619037"/>
            <a:ext cx="5496164" cy="4941419"/>
          </a:xfrm>
        </p:spPr>
        <p:txBody>
          <a:bodyPr anchor="t">
            <a:normAutofit/>
          </a:bodyPr>
          <a:lstStyle>
            <a:lvl1pPr marL="0" indent="0">
              <a:buNone/>
              <a:defRPr sz="3200" b="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6" name="Title 1"/>
          <p:cNvSpPr>
            <a:spLocks noGrp="1"/>
          </p:cNvSpPr>
          <p:nvPr>
            <p:ph type="title"/>
          </p:nvPr>
        </p:nvSpPr>
        <p:spPr>
          <a:xfrm>
            <a:off x="456040" y="230565"/>
            <a:ext cx="10516760" cy="1229801"/>
          </a:xfrm>
        </p:spPr>
        <p:txBody>
          <a:bodyPr tIns="0" bIns="0"/>
          <a:lstStyle>
            <a:lvl1pPr>
              <a:defRPr sz="4800">
                <a:solidFill>
                  <a:srgbClr val="AD122A"/>
                </a:solidFill>
              </a:defRPr>
            </a:lvl1pPr>
          </a:lstStyle>
          <a:p>
            <a:r>
              <a:rPr lang="en-US"/>
              <a:t>Click to edit Master title style</a:t>
            </a:r>
          </a:p>
        </p:txBody>
      </p:sp>
    </p:spTree>
    <p:extLst>
      <p:ext uri="{BB962C8B-B14F-4D97-AF65-F5344CB8AC3E}">
        <p14:creationId xmlns:p14="http://schemas.microsoft.com/office/powerpoint/2010/main" val="2674315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w/ Image">
    <p:spTree>
      <p:nvGrpSpPr>
        <p:cNvPr id="1" name=""/>
        <p:cNvGrpSpPr/>
        <p:nvPr/>
      </p:nvGrpSpPr>
      <p:grpSpPr>
        <a:xfrm>
          <a:off x="0" y="0"/>
          <a:ext cx="0" cy="0"/>
          <a:chOff x="0" y="0"/>
          <a:chExt cx="0" cy="0"/>
        </a:xfrm>
      </p:grpSpPr>
      <p:sp>
        <p:nvSpPr>
          <p:cNvPr id="2" name="Title 1"/>
          <p:cNvSpPr>
            <a:spLocks noGrp="1"/>
          </p:cNvSpPr>
          <p:nvPr>
            <p:ph type="title"/>
          </p:nvPr>
        </p:nvSpPr>
        <p:spPr>
          <a:xfrm>
            <a:off x="456037" y="227835"/>
            <a:ext cx="10516763" cy="1229803"/>
          </a:xfrm>
        </p:spPr>
        <p:txBody>
          <a:bodyPr/>
          <a:lstStyle>
            <a:lvl1pPr>
              <a:defRPr>
                <a:solidFill>
                  <a:srgbClr val="AD122A"/>
                </a:solidFill>
              </a:defRPr>
            </a:lvl1pPr>
          </a:lstStyle>
          <a:p>
            <a:r>
              <a:rPr lang="en-US"/>
              <a:t>Click to edit Master title style</a:t>
            </a:r>
          </a:p>
        </p:txBody>
      </p:sp>
      <p:sp>
        <p:nvSpPr>
          <p:cNvPr id="3" name="Text Placeholder 2"/>
          <p:cNvSpPr>
            <a:spLocks noGrp="1"/>
          </p:cNvSpPr>
          <p:nvPr>
            <p:ph type="body" idx="1"/>
          </p:nvPr>
        </p:nvSpPr>
        <p:spPr>
          <a:xfrm>
            <a:off x="456037" y="1619038"/>
            <a:ext cx="4261737" cy="4918197"/>
          </a:xfrm>
        </p:spPr>
        <p:txBody>
          <a:bodyPr anchor="t">
            <a:normAutofit/>
          </a:bodyPr>
          <a:lstStyle>
            <a:lvl1pPr marL="0" indent="0">
              <a:buNone/>
              <a:defRPr sz="3200" b="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5" name="Picture Placeholder 4"/>
          <p:cNvSpPr>
            <a:spLocks noGrp="1"/>
          </p:cNvSpPr>
          <p:nvPr>
            <p:ph type="pic" sz="quarter" idx="10"/>
          </p:nvPr>
        </p:nvSpPr>
        <p:spPr>
          <a:xfrm>
            <a:off x="5025224" y="1630559"/>
            <a:ext cx="6711693" cy="4906676"/>
          </a:xfrm>
        </p:spPr>
        <p:txBody>
          <a:bodyPr/>
          <a:lstStyle/>
          <a:p>
            <a:endParaRPr lang="en-US"/>
          </a:p>
        </p:txBody>
      </p:sp>
    </p:spTree>
    <p:extLst>
      <p:ext uri="{BB962C8B-B14F-4D97-AF65-F5344CB8AC3E}">
        <p14:creationId xmlns:p14="http://schemas.microsoft.com/office/powerpoint/2010/main" val="1511920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w/ Subhea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6037" y="2348539"/>
            <a:ext cx="11279923" cy="4188696"/>
          </a:xfrm>
        </p:spPr>
        <p:txBody>
          <a:bodyPr anchor="t">
            <a:normAutofit/>
          </a:bodyPr>
          <a:lstStyle>
            <a:lvl1pPr marL="0" indent="0">
              <a:buNone/>
              <a:defRPr sz="3200" b="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5" name="Title 1"/>
          <p:cNvSpPr>
            <a:spLocks noGrp="1"/>
          </p:cNvSpPr>
          <p:nvPr>
            <p:ph type="title"/>
          </p:nvPr>
        </p:nvSpPr>
        <p:spPr>
          <a:xfrm>
            <a:off x="456040" y="217589"/>
            <a:ext cx="10516760" cy="1229801"/>
          </a:xfrm>
        </p:spPr>
        <p:txBody>
          <a:bodyPr tIns="0" bIns="0"/>
          <a:lstStyle>
            <a:lvl1pPr>
              <a:defRPr sz="4800">
                <a:solidFill>
                  <a:srgbClr val="AD122A"/>
                </a:solidFill>
              </a:defRPr>
            </a:lvl1pPr>
          </a:lstStyle>
          <a:p>
            <a:r>
              <a:rPr lang="en-US"/>
              <a:t>Click to edit Master title style</a:t>
            </a:r>
          </a:p>
        </p:txBody>
      </p:sp>
      <p:sp>
        <p:nvSpPr>
          <p:cNvPr id="4" name="Text Placeholder 3"/>
          <p:cNvSpPr>
            <a:spLocks noGrp="1"/>
          </p:cNvSpPr>
          <p:nvPr>
            <p:ph type="body" sz="quarter" idx="10"/>
          </p:nvPr>
        </p:nvSpPr>
        <p:spPr>
          <a:xfrm>
            <a:off x="455080" y="1579218"/>
            <a:ext cx="11280880" cy="642101"/>
          </a:xfrm>
        </p:spPr>
        <p:txBody>
          <a:bodyPr anchor="ctr"/>
          <a:lstStyle>
            <a:lvl1pPr>
              <a:defRPr b="1">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386785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5017" y="2130753"/>
            <a:ext cx="10981967" cy="1609107"/>
          </a:xfrm>
        </p:spPr>
        <p:txBody>
          <a:bodyPr/>
          <a:lstStyle>
            <a:lvl1pPr algn="ctr">
              <a:defRPr baseline="0">
                <a:solidFill>
                  <a:srgbClr val="AD122A"/>
                </a:solidFill>
              </a:defRPr>
            </a:lvl1pPr>
          </a:lstStyle>
          <a:p>
            <a:r>
              <a:rPr lang="en-US"/>
              <a:t>Subhead/ </a:t>
            </a:r>
            <a:br>
              <a:rPr lang="en-US"/>
            </a:br>
            <a:r>
              <a:rPr lang="en-US"/>
              <a:t>Section Header</a:t>
            </a:r>
          </a:p>
        </p:txBody>
      </p:sp>
    </p:spTree>
    <p:extLst>
      <p:ext uri="{BB962C8B-B14F-4D97-AF65-F5344CB8AC3E}">
        <p14:creationId xmlns:p14="http://schemas.microsoft.com/office/powerpoint/2010/main" val="1786378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d Slide A">
    <p:spTree>
      <p:nvGrpSpPr>
        <p:cNvPr id="1" name=""/>
        <p:cNvGrpSpPr/>
        <p:nvPr/>
      </p:nvGrpSpPr>
      <p:grpSpPr>
        <a:xfrm>
          <a:off x="0" y="0"/>
          <a:ext cx="0" cy="0"/>
          <a:chOff x="0" y="0"/>
          <a:chExt cx="0" cy="0"/>
        </a:xfrm>
      </p:grpSpPr>
      <p:pic>
        <p:nvPicPr>
          <p:cNvPr id="3" name="Picture 2" descr="A building with a sign on it&#10;&#10;AI-generated content may be incorrect.">
            <a:extLst>
              <a:ext uri="{FF2B5EF4-FFF2-40B4-BE49-F238E27FC236}">
                <a16:creationId xmlns:a16="http://schemas.microsoft.com/office/drawing/2014/main" id="{19283510-B6FA-9319-6AA3-F9F6258FAB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04773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d Slide B">
    <p:spTree>
      <p:nvGrpSpPr>
        <p:cNvPr id="1" name=""/>
        <p:cNvGrpSpPr/>
        <p:nvPr/>
      </p:nvGrpSpPr>
      <p:grpSpPr>
        <a:xfrm>
          <a:off x="0" y="0"/>
          <a:ext cx="0" cy="0"/>
          <a:chOff x="0" y="0"/>
          <a:chExt cx="0" cy="0"/>
        </a:xfrm>
      </p:grpSpPr>
      <p:pic>
        <p:nvPicPr>
          <p:cNvPr id="4" name="Picture 3" descr="A large building with many windows&#10;&#10;AI-generated content may be incorrect.">
            <a:extLst>
              <a:ext uri="{FF2B5EF4-FFF2-40B4-BE49-F238E27FC236}">
                <a16:creationId xmlns:a16="http://schemas.microsoft.com/office/drawing/2014/main" id="{F9423545-E711-8D9D-A478-41AA6EEFFEA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13362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1C9D-CAC4-00FF-D2D9-859301E669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983EBF-B8D5-2E62-B926-9C48D3896E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A28A4A-0E2B-2C76-3AA6-57A1348F3163}"/>
              </a:ext>
            </a:extLst>
          </p:cNvPr>
          <p:cNvSpPr>
            <a:spLocks noGrp="1"/>
          </p:cNvSpPr>
          <p:nvPr>
            <p:ph type="dt" sz="half" idx="10"/>
          </p:nvPr>
        </p:nvSpPr>
        <p:spPr/>
        <p:txBody>
          <a:bodyPr/>
          <a:lstStyle/>
          <a:p>
            <a:pPr defTabSz="609585"/>
            <a:fld id="{DB6F518A-8319-4C71-BDA4-EAF5C98B5825}" type="datetimeFigureOut">
              <a:rPr lang="en-US" sz="2400" smtClean="0">
                <a:solidFill>
                  <a:srgbClr val="000000"/>
                </a:solidFill>
              </a:rPr>
              <a:pPr defTabSz="609585"/>
              <a:t>11/17/2025</a:t>
            </a:fld>
            <a:endParaRPr lang="en-US" sz="2400">
              <a:solidFill>
                <a:srgbClr val="000000"/>
              </a:solidFill>
            </a:endParaRPr>
          </a:p>
        </p:txBody>
      </p:sp>
      <p:sp>
        <p:nvSpPr>
          <p:cNvPr id="5" name="Footer Placeholder 4">
            <a:extLst>
              <a:ext uri="{FF2B5EF4-FFF2-40B4-BE49-F238E27FC236}">
                <a16:creationId xmlns:a16="http://schemas.microsoft.com/office/drawing/2014/main" id="{10E96A81-FFFE-44F8-0771-B33CA36A233B}"/>
              </a:ext>
            </a:extLst>
          </p:cNvPr>
          <p:cNvSpPr>
            <a:spLocks noGrp="1"/>
          </p:cNvSpPr>
          <p:nvPr>
            <p:ph type="ftr" sz="quarter" idx="11"/>
          </p:nvPr>
        </p:nvSpPr>
        <p:spPr/>
        <p:txBody>
          <a:bodyPr/>
          <a:lstStyle/>
          <a:p>
            <a:pPr defTabSz="609585"/>
            <a:endParaRPr lang="en-US" sz="2400">
              <a:solidFill>
                <a:srgbClr val="000000"/>
              </a:solidFill>
            </a:endParaRPr>
          </a:p>
        </p:txBody>
      </p:sp>
      <p:sp>
        <p:nvSpPr>
          <p:cNvPr id="6" name="Slide Number Placeholder 5">
            <a:extLst>
              <a:ext uri="{FF2B5EF4-FFF2-40B4-BE49-F238E27FC236}">
                <a16:creationId xmlns:a16="http://schemas.microsoft.com/office/drawing/2014/main" id="{1BD9028E-3188-9D11-64CF-34A622104183}"/>
              </a:ext>
            </a:extLst>
          </p:cNvPr>
          <p:cNvSpPr>
            <a:spLocks noGrp="1"/>
          </p:cNvSpPr>
          <p:nvPr>
            <p:ph type="sldNum" sz="quarter" idx="12"/>
          </p:nvPr>
        </p:nvSpPr>
        <p:spPr/>
        <p:txBody>
          <a:bodyPr/>
          <a:lstStyle/>
          <a:p>
            <a:pPr defTabSz="609585"/>
            <a:fld id="{3B40B6CC-78CA-472C-9F0D-D13670CCC0D8}" type="slidenum">
              <a:rPr lang="en-US" sz="2400" smtClean="0">
                <a:solidFill>
                  <a:srgbClr val="000000"/>
                </a:solidFill>
              </a:rPr>
              <a:pPr defTabSz="609585"/>
              <a:t>‹#›</a:t>
            </a:fld>
            <a:endParaRPr lang="en-US" sz="2400">
              <a:solidFill>
                <a:srgbClr val="000000"/>
              </a:solidFill>
            </a:endParaRPr>
          </a:p>
        </p:txBody>
      </p:sp>
    </p:spTree>
    <p:extLst>
      <p:ext uri="{BB962C8B-B14F-4D97-AF65-F5344CB8AC3E}">
        <p14:creationId xmlns:p14="http://schemas.microsoft.com/office/powerpoint/2010/main" val="4246362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20B12230-59B9-A24B-A44C-02DFFFF282D9}"/>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456037" y="205977"/>
            <a:ext cx="10516763" cy="1229803"/>
          </a:xfrm>
          <a:prstGeom prst="rect">
            <a:avLst/>
          </a:prstGeom>
        </p:spPr>
        <p:txBody>
          <a:bodyPr vert="horz" lIns="91440" tIns="0" rIns="91440" bIns="0" rtlCol="0" anchor="ctr">
            <a:noAutofit/>
          </a:bodyPr>
          <a:lstStyle/>
          <a:p>
            <a:r>
              <a:rPr lang="en-US"/>
              <a:t>Headline</a:t>
            </a:r>
          </a:p>
        </p:txBody>
      </p:sp>
      <p:sp>
        <p:nvSpPr>
          <p:cNvPr id="3" name="Text Placeholder 2"/>
          <p:cNvSpPr>
            <a:spLocks noGrp="1"/>
          </p:cNvSpPr>
          <p:nvPr>
            <p:ph type="body" idx="1"/>
          </p:nvPr>
        </p:nvSpPr>
        <p:spPr>
          <a:xfrm>
            <a:off x="456038" y="1570712"/>
            <a:ext cx="11279924" cy="4908465"/>
          </a:xfrm>
          <a:prstGeom prst="rect">
            <a:avLst/>
          </a:prstGeom>
        </p:spPr>
        <p:txBody>
          <a:bodyPr vert="horz" lIns="91440" tIns="45720" rIns="91440" bIns="45720" rtlCol="0">
            <a:normAutofit/>
          </a:bodyPr>
          <a:lstStyle/>
          <a:p>
            <a:pPr lvl="0"/>
            <a:r>
              <a:rPr lang="en-US"/>
              <a:t>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911697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3" r:id="rId9"/>
    <p:sldLayoutId id="2147483684" r:id="rId10"/>
    <p:sldLayoutId id="2147483685" r:id="rId11"/>
    <p:sldLayoutId id="2147483686" r:id="rId12"/>
  </p:sldLayoutIdLst>
  <p:txStyles>
    <p:titleStyle>
      <a:lvl1pPr algn="l" defTabSz="609585" rtl="0" eaLnBrk="1" latinLnBrk="0" hangingPunct="1">
        <a:lnSpc>
          <a:spcPct val="90000"/>
        </a:lnSpc>
        <a:spcBef>
          <a:spcPct val="0"/>
        </a:spcBef>
        <a:buNone/>
        <a:defRPr sz="4800" b="1" i="0" kern="1200" baseline="0">
          <a:solidFill>
            <a:srgbClr val="AD122A"/>
          </a:solidFill>
          <a:latin typeface="Arial"/>
          <a:ea typeface="+mj-ea"/>
          <a:cs typeface="Arial"/>
        </a:defRPr>
      </a:lvl1pPr>
    </p:titleStyle>
    <p:bodyStyle>
      <a:lvl1pPr marL="0" indent="0" algn="l" defTabSz="609585" rtl="0" eaLnBrk="1" latinLnBrk="0" hangingPunct="1">
        <a:lnSpc>
          <a:spcPct val="90000"/>
        </a:lnSpc>
        <a:spcBef>
          <a:spcPct val="20000"/>
        </a:spcBef>
        <a:buFontTx/>
        <a:buNone/>
        <a:defRPr sz="3200" kern="1200">
          <a:solidFill>
            <a:schemeClr val="tx1"/>
          </a:solidFill>
          <a:latin typeface="Arial"/>
          <a:ea typeface="+mn-ea"/>
          <a:cs typeface="Arial"/>
        </a:defRPr>
      </a:lvl1pPr>
      <a:lvl2pPr marL="611702" indent="-383108" algn="l" defTabSz="609585" rtl="0" eaLnBrk="1" latinLnBrk="0" hangingPunct="1">
        <a:spcBef>
          <a:spcPct val="20000"/>
        </a:spcBef>
        <a:buFont typeface="Wingdings" charset="2"/>
        <a:buChar char="§"/>
        <a:tabLst/>
        <a:defRPr sz="3200" kern="1200">
          <a:solidFill>
            <a:schemeClr val="tx1"/>
          </a:solidFill>
          <a:latin typeface="+mn-lt"/>
          <a:ea typeface="+mn-ea"/>
          <a:cs typeface="+mn-cs"/>
        </a:defRPr>
      </a:lvl2pPr>
      <a:lvl3pPr marL="996926" indent="-302676" algn="l" defTabSz="609585" rtl="0" eaLnBrk="1" latinLnBrk="0" hangingPunct="1">
        <a:lnSpc>
          <a:spcPct val="90000"/>
        </a:lnSpc>
        <a:spcBef>
          <a:spcPct val="20000"/>
        </a:spcBef>
        <a:buFont typeface="Arial"/>
        <a:buChar char="•"/>
        <a:tabLst/>
        <a:defRPr sz="3200" kern="1200">
          <a:solidFill>
            <a:schemeClr val="tx1"/>
          </a:solidFill>
          <a:latin typeface="Arial"/>
          <a:ea typeface="+mn-ea"/>
          <a:cs typeface="Arial"/>
        </a:defRPr>
      </a:lvl3pPr>
      <a:lvl4pPr marL="1454114" indent="-311143" algn="l" defTabSz="609585" rtl="0" eaLnBrk="1" latinLnBrk="0" hangingPunct="1">
        <a:lnSpc>
          <a:spcPct val="90000"/>
        </a:lnSpc>
        <a:spcBef>
          <a:spcPct val="20000"/>
        </a:spcBef>
        <a:buFont typeface="Arial"/>
        <a:buChar char="–"/>
        <a:tabLst/>
        <a:defRPr sz="2667" kern="1200">
          <a:solidFill>
            <a:schemeClr val="tx1"/>
          </a:solidFill>
          <a:latin typeface="Arial"/>
          <a:ea typeface="+mn-ea"/>
          <a:cs typeface="Arial"/>
        </a:defRPr>
      </a:lvl4pPr>
      <a:lvl5pPr marL="1828754" indent="-338658" algn="l" defTabSz="609585" rtl="0" eaLnBrk="1" latinLnBrk="0" hangingPunct="1">
        <a:lnSpc>
          <a:spcPct val="90000"/>
        </a:lnSpc>
        <a:spcBef>
          <a:spcPct val="20000"/>
        </a:spcBef>
        <a:buFont typeface="Arial"/>
        <a:buChar char="»"/>
        <a:tabLst/>
        <a:defRPr sz="26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svg"/><Relationship Id="rId18" Type="http://schemas.openxmlformats.org/officeDocument/2006/relationships/image" Target="../media/image44.png"/><Relationship Id="rId3" Type="http://schemas.openxmlformats.org/officeDocument/2006/relationships/image" Target="../media/image29.PNG"/><Relationship Id="rId21" Type="http://schemas.openxmlformats.org/officeDocument/2006/relationships/image" Target="../media/image47.sv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svg"/><Relationship Id="rId2" Type="http://schemas.openxmlformats.org/officeDocument/2006/relationships/notesSlide" Target="../notesSlides/notesSlide17.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9.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41.svg"/><Relationship Id="rId10" Type="http://schemas.openxmlformats.org/officeDocument/2006/relationships/image" Target="../media/image36.png"/><Relationship Id="rId19" Type="http://schemas.openxmlformats.org/officeDocument/2006/relationships/image" Target="../media/image45.sv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48.jpeg"/><Relationship Id="rId4" Type="http://schemas.openxmlformats.org/officeDocument/2006/relationships/image" Target="../media/image34.svg"/></Relationships>
</file>

<file path=ppt/slides/_rels/slide34.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34.svg"/><Relationship Id="rId4" Type="http://schemas.openxmlformats.org/officeDocument/2006/relationships/image" Target="../media/image50.svg"/><Relationship Id="rId9"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55.GIF"/></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34.svg"/></Relationships>
</file>

<file path=ppt/slides/_rels/slide39.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image" Target="../media/image60.png"/><Relationship Id="rId7" Type="http://schemas.openxmlformats.org/officeDocument/2006/relationships/diagramData" Target="../diagrams/data5.xml"/><Relationship Id="rId12"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63.png"/><Relationship Id="rId11" Type="http://schemas.microsoft.com/office/2007/relationships/diagramDrawing" Target="../diagrams/drawing5.xml"/><Relationship Id="rId5" Type="http://schemas.openxmlformats.org/officeDocument/2006/relationships/image" Target="../media/image62.png"/><Relationship Id="rId10" Type="http://schemas.openxmlformats.org/officeDocument/2006/relationships/diagramColors" Target="../diagrams/colors5.xml"/><Relationship Id="rId4" Type="http://schemas.openxmlformats.org/officeDocument/2006/relationships/image" Target="../media/image61.png"/><Relationship Id="rId9"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66.png"/><Relationship Id="rId3" Type="http://schemas.openxmlformats.org/officeDocument/2006/relationships/slideLayout" Target="../slideLayouts/slideLayout9.xml"/><Relationship Id="rId7" Type="http://schemas.openxmlformats.org/officeDocument/2006/relationships/image" Target="../media/image65.png"/><Relationship Id="rId12" Type="http://schemas.microsoft.com/office/2007/relationships/diagramDrawing" Target="../diagrams/drawing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1.png"/><Relationship Id="rId11" Type="http://schemas.openxmlformats.org/officeDocument/2006/relationships/diagramColors" Target="../diagrams/colors6.xml"/><Relationship Id="rId5" Type="http://schemas.openxmlformats.org/officeDocument/2006/relationships/image" Target="../media/image60.png"/><Relationship Id="rId10" Type="http://schemas.openxmlformats.org/officeDocument/2006/relationships/diagramQuickStyle" Target="../diagrams/quickStyle6.xml"/><Relationship Id="rId4" Type="http://schemas.openxmlformats.org/officeDocument/2006/relationships/notesSlide" Target="../notesSlides/notesSlide25.xml"/><Relationship Id="rId9" Type="http://schemas.openxmlformats.org/officeDocument/2006/relationships/diagramLayout" Target="../diagrams/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diagramColors" Target="../diagrams/colors7.xml"/><Relationship Id="rId3" Type="http://schemas.openxmlformats.org/officeDocument/2006/relationships/image" Target="../media/image67.png"/><Relationship Id="rId7" Type="http://schemas.openxmlformats.org/officeDocument/2006/relationships/image" Target="../media/image65.png"/><Relationship Id="rId12" Type="http://schemas.openxmlformats.org/officeDocument/2006/relationships/diagramQuickStyle" Target="../diagrams/quickStyle7.xml"/><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microsoft.com/office/2007/relationships/hdphoto" Target="../media/hdphoto2.wdp"/><Relationship Id="rId11" Type="http://schemas.openxmlformats.org/officeDocument/2006/relationships/diagramLayout" Target="../diagrams/layout7.xml"/><Relationship Id="rId5" Type="http://schemas.openxmlformats.org/officeDocument/2006/relationships/image" Target="../media/image68.png"/><Relationship Id="rId10" Type="http://schemas.openxmlformats.org/officeDocument/2006/relationships/diagramData" Target="../diagrams/data7.xml"/><Relationship Id="rId4" Type="http://schemas.microsoft.com/office/2007/relationships/hdphoto" Target="../media/hdphoto1.wdp"/><Relationship Id="rId9" Type="http://schemas.openxmlformats.org/officeDocument/2006/relationships/image" Target="../media/image64.png"/><Relationship Id="rId14" Type="http://schemas.microsoft.com/office/2007/relationships/diagramDrawing" Target="../diagrams/drawing7.xml"/></Relationships>
</file>

<file path=ppt/slides/_rels/slide42.xml.rels><?xml version="1.0" encoding="UTF-8" standalone="yes"?>
<Relationships xmlns="http://schemas.openxmlformats.org/package/2006/relationships"><Relationship Id="rId8" Type="http://schemas.openxmlformats.org/officeDocument/2006/relationships/diagramLayout" Target="../diagrams/layout8.xml"/><Relationship Id="rId13"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diagramData" Target="../diagrams/data8.xml"/><Relationship Id="rId12"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microsoft.com/office/2007/relationships/hdphoto" Target="../media/hdphoto2.wdp"/><Relationship Id="rId11" Type="http://schemas.microsoft.com/office/2007/relationships/diagramDrawing" Target="../diagrams/drawing8.xml"/><Relationship Id="rId5" Type="http://schemas.openxmlformats.org/officeDocument/2006/relationships/image" Target="../media/image68.png"/><Relationship Id="rId15" Type="http://schemas.openxmlformats.org/officeDocument/2006/relationships/image" Target="../media/image64.png"/><Relationship Id="rId10" Type="http://schemas.openxmlformats.org/officeDocument/2006/relationships/diagramColors" Target="../diagrams/colors8.xml"/><Relationship Id="rId4" Type="http://schemas.microsoft.com/office/2007/relationships/hdphoto" Target="../media/hdphoto1.wdp"/><Relationship Id="rId9" Type="http://schemas.openxmlformats.org/officeDocument/2006/relationships/diagramQuickStyle" Target="../diagrams/quickStyle8.xml"/><Relationship Id="rId14" Type="http://schemas.openxmlformats.org/officeDocument/2006/relationships/image" Target="../media/image72.svg"/></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68.png"/><Relationship Id="rId7" Type="http://schemas.openxmlformats.org/officeDocument/2006/relationships/diagramQuickStyle" Target="../diagrams/quickStyle9.xml"/><Relationship Id="rId2" Type="http://schemas.openxmlformats.org/officeDocument/2006/relationships/image" Target="../media/image73.png"/><Relationship Id="rId1" Type="http://schemas.openxmlformats.org/officeDocument/2006/relationships/slideLayout" Target="../slideLayouts/slideLayout9.xml"/><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59.png"/><Relationship Id="rId4" Type="http://schemas.microsoft.com/office/2007/relationships/hdphoto" Target="../media/hdphoto3.wdp"/><Relationship Id="rId9" Type="http://schemas.microsoft.com/office/2007/relationships/diagramDrawing" Target="../diagrams/drawing9.xml"/></Relationships>
</file>

<file path=ppt/slides/_rels/slide44.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74.png"/><Relationship Id="rId7" Type="http://schemas.openxmlformats.org/officeDocument/2006/relationships/diagramColors" Target="../diagrams/colors10.xml"/><Relationship Id="rId12" Type="http://schemas.openxmlformats.org/officeDocument/2006/relationships/image" Target="../media/image77.png"/><Relationship Id="rId2" Type="http://schemas.openxmlformats.org/officeDocument/2006/relationships/image" Target="../media/image73.png"/><Relationship Id="rId1" Type="http://schemas.openxmlformats.org/officeDocument/2006/relationships/slideLayout" Target="../slideLayouts/slideLayout9.xml"/><Relationship Id="rId6" Type="http://schemas.openxmlformats.org/officeDocument/2006/relationships/diagramQuickStyle" Target="../diagrams/quickStyle10.xml"/><Relationship Id="rId11" Type="http://schemas.openxmlformats.org/officeDocument/2006/relationships/image" Target="../media/image76.png"/><Relationship Id="rId5" Type="http://schemas.openxmlformats.org/officeDocument/2006/relationships/diagramLayout" Target="../diagrams/layout10.xml"/><Relationship Id="rId10" Type="http://schemas.openxmlformats.org/officeDocument/2006/relationships/image" Target="../media/image75.png"/><Relationship Id="rId4" Type="http://schemas.openxmlformats.org/officeDocument/2006/relationships/diagramData" Target="../diagrams/data10.xml"/><Relationship Id="rId9" Type="http://schemas.openxmlformats.org/officeDocument/2006/relationships/image" Target="../media/image59.png"/></Relationships>
</file>

<file path=ppt/slides/_rels/slide45.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diagramLayout" Target="../diagrams/layout11.xml"/><Relationship Id="rId7" Type="http://schemas.openxmlformats.org/officeDocument/2006/relationships/image" Target="../media/image59.png"/><Relationship Id="rId12" Type="http://schemas.openxmlformats.org/officeDocument/2006/relationships/image" Target="../media/image82.png"/><Relationship Id="rId2" Type="http://schemas.openxmlformats.org/officeDocument/2006/relationships/diagramData" Target="../diagrams/data11.xml"/><Relationship Id="rId1" Type="http://schemas.openxmlformats.org/officeDocument/2006/relationships/slideLayout" Target="../slideLayouts/slideLayout9.xml"/><Relationship Id="rId6" Type="http://schemas.microsoft.com/office/2007/relationships/diagramDrawing" Target="../diagrams/drawing11.xml"/><Relationship Id="rId11" Type="http://schemas.openxmlformats.org/officeDocument/2006/relationships/image" Target="../media/image81.png"/><Relationship Id="rId5" Type="http://schemas.openxmlformats.org/officeDocument/2006/relationships/diagramColors" Target="../diagrams/colors11.xml"/><Relationship Id="rId10" Type="http://schemas.openxmlformats.org/officeDocument/2006/relationships/image" Target="../media/image80.png"/><Relationship Id="rId4" Type="http://schemas.openxmlformats.org/officeDocument/2006/relationships/diagramQuickStyle" Target="../diagrams/quickStyle11.xml"/><Relationship Id="rId9" Type="http://schemas.openxmlformats.org/officeDocument/2006/relationships/image" Target="../media/image79.png"/></Relationships>
</file>

<file path=ppt/slides/_rels/slide46.xml.rels><?xml version="1.0" encoding="UTF-8" standalone="yes"?>
<Relationships xmlns="http://schemas.openxmlformats.org/package/2006/relationships"><Relationship Id="rId8" Type="http://schemas.microsoft.com/office/2007/relationships/diagramDrawing" Target="../diagrams/drawing12.xml"/><Relationship Id="rId13" Type="http://schemas.openxmlformats.org/officeDocument/2006/relationships/image" Target="../media/image88.png"/><Relationship Id="rId3" Type="http://schemas.openxmlformats.org/officeDocument/2006/relationships/image" Target="../media/image59.png"/><Relationship Id="rId7" Type="http://schemas.openxmlformats.org/officeDocument/2006/relationships/diagramColors" Target="../diagrams/colors12.xml"/><Relationship Id="rId12"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diagramQuickStyle" Target="../diagrams/quickStyle12.xml"/><Relationship Id="rId11" Type="http://schemas.openxmlformats.org/officeDocument/2006/relationships/image" Target="../media/image86.png"/><Relationship Id="rId5" Type="http://schemas.openxmlformats.org/officeDocument/2006/relationships/diagramLayout" Target="../diagrams/layout12.xml"/><Relationship Id="rId10" Type="http://schemas.openxmlformats.org/officeDocument/2006/relationships/image" Target="../media/image85.png"/><Relationship Id="rId4" Type="http://schemas.openxmlformats.org/officeDocument/2006/relationships/diagramData" Target="../diagrams/data12.xml"/><Relationship Id="rId9" Type="http://schemas.openxmlformats.org/officeDocument/2006/relationships/image" Target="../media/image84.png"/><Relationship Id="rId14" Type="http://schemas.openxmlformats.org/officeDocument/2006/relationships/image" Target="../media/image89.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91.jpeg"/><Relationship Id="rId5" Type="http://schemas.openxmlformats.org/officeDocument/2006/relationships/image" Target="../media/image84.png"/><Relationship Id="rId4" Type="http://schemas.openxmlformats.org/officeDocument/2006/relationships/image" Target="../media/image90.jpe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90.jpeg"/><Relationship Id="rId5" Type="http://schemas.openxmlformats.org/officeDocument/2006/relationships/image" Target="../media/image91.jpeg"/><Relationship Id="rId4" Type="http://schemas.openxmlformats.org/officeDocument/2006/relationships/image" Target="../media/image92.jpeg"/></Relationships>
</file>

<file path=ppt/slides/_rels/slide49.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59.png"/><Relationship Id="rId7" Type="http://schemas.openxmlformats.org/officeDocument/2006/relationships/image" Target="../media/image91.jpe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92.jpeg"/><Relationship Id="rId5" Type="http://schemas.openxmlformats.org/officeDocument/2006/relationships/chart" Target="../charts/chart8.xml"/><Relationship Id="rId4" Type="http://schemas.openxmlformats.org/officeDocument/2006/relationships/image" Target="../media/image93.jpeg"/><Relationship Id="rId9" Type="http://schemas.openxmlformats.org/officeDocument/2006/relationships/image" Target="../media/image84.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97.emf"/><Relationship Id="rId5" Type="http://schemas.openxmlformats.org/officeDocument/2006/relationships/image" Target="../media/image96.emf"/><Relationship Id="rId4" Type="http://schemas.openxmlformats.org/officeDocument/2006/relationships/image" Target="../media/image95.emf"/></Relationships>
</file>

<file path=ppt/slides/_rels/slide5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FC683-6101-4C25-CE46-193FA3A5E0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729CBD-B34A-10D7-7021-30D0428597BB}"/>
              </a:ext>
            </a:extLst>
          </p:cNvPr>
          <p:cNvSpPr>
            <a:spLocks noGrp="1"/>
          </p:cNvSpPr>
          <p:nvPr>
            <p:ph type="ctrTitle"/>
          </p:nvPr>
        </p:nvSpPr>
        <p:spPr>
          <a:xfrm>
            <a:off x="505865" y="2401677"/>
            <a:ext cx="9451091" cy="2627260"/>
          </a:xfrm>
        </p:spPr>
        <p:txBody>
          <a:bodyPr/>
          <a:lstStyle/>
          <a:p>
            <a:r>
              <a:rPr lang="en-US" sz="5400" dirty="0"/>
              <a:t>From Data to Detection: Personalizing Cancer Screening in Nebraska with Risk Tools and EHR Workflows</a:t>
            </a:r>
            <a:br>
              <a:rPr lang="en-US" dirty="0"/>
            </a:br>
            <a:br>
              <a:rPr lang="en-US" dirty="0"/>
            </a:br>
            <a:endParaRPr lang="en-US" sz="3600" b="0" i="1" dirty="0">
              <a:latin typeface="Aptos" panose="020B0004020202020204" pitchFamily="34" charset="0"/>
            </a:endParaRPr>
          </a:p>
        </p:txBody>
      </p:sp>
      <p:sp>
        <p:nvSpPr>
          <p:cNvPr id="3" name="Subtitle 2">
            <a:extLst>
              <a:ext uri="{FF2B5EF4-FFF2-40B4-BE49-F238E27FC236}">
                <a16:creationId xmlns:a16="http://schemas.microsoft.com/office/drawing/2014/main" id="{FFD38D03-5E40-2DC3-636E-BD69B2E61170}"/>
              </a:ext>
            </a:extLst>
          </p:cNvPr>
          <p:cNvSpPr>
            <a:spLocks noGrp="1"/>
          </p:cNvSpPr>
          <p:nvPr>
            <p:ph type="subTitle" idx="1"/>
          </p:nvPr>
        </p:nvSpPr>
        <p:spPr>
          <a:xfrm>
            <a:off x="605017" y="4099726"/>
            <a:ext cx="10981966" cy="1585965"/>
          </a:xfrm>
        </p:spPr>
        <p:txBody>
          <a:bodyPr>
            <a:normAutofit/>
          </a:bodyPr>
          <a:lstStyle/>
          <a:p>
            <a:r>
              <a:rPr lang="en-US" sz="2400" dirty="0">
                <a:solidFill>
                  <a:srgbClr val="FF9300"/>
                </a:solidFill>
                <a:latin typeface="Aptos Display" panose="020B0004020202020204" pitchFamily="34" charset="0"/>
              </a:rPr>
              <a:t>Rachael Schmidt, DNP, APRN, AOCNP</a:t>
            </a:r>
          </a:p>
          <a:p>
            <a:r>
              <a:rPr lang="en-US" sz="2400" dirty="0">
                <a:solidFill>
                  <a:srgbClr val="FF9300"/>
                </a:solidFill>
                <a:latin typeface="Aptos Display" panose="020B0004020202020204" pitchFamily="34" charset="0"/>
              </a:rPr>
              <a:t>Program Director, Cancer Risk &amp; Prevention / Cancer Survivorship, Nebraska Medicine </a:t>
            </a:r>
          </a:p>
          <a:p>
            <a:r>
              <a:rPr lang="en-US" sz="2400" dirty="0">
                <a:solidFill>
                  <a:srgbClr val="FF9300"/>
                </a:solidFill>
                <a:latin typeface="Aptos Display" panose="020B0004020202020204" pitchFamily="34" charset="0"/>
              </a:rPr>
              <a:t>Assistant Director, Health Promotion &amp; Screening, Fred &amp; Pamela Buffett Cancer Center</a:t>
            </a:r>
          </a:p>
        </p:txBody>
      </p:sp>
    </p:spTree>
    <p:extLst>
      <p:ext uri="{BB962C8B-B14F-4D97-AF65-F5344CB8AC3E}">
        <p14:creationId xmlns:p14="http://schemas.microsoft.com/office/powerpoint/2010/main" val="937218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0A595-F031-572E-47A3-7C1683E6A9D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FB47C2E-3908-0A03-826C-19C5CBA074A4}"/>
              </a:ext>
            </a:extLst>
          </p:cNvPr>
          <p:cNvSpPr txBox="1">
            <a:spLocks/>
          </p:cNvSpPr>
          <p:nvPr/>
        </p:nvSpPr>
        <p:spPr>
          <a:xfrm>
            <a:off x="0" y="0"/>
            <a:ext cx="12192000" cy="723438"/>
          </a:xfrm>
          <a:prstGeom prst="rect">
            <a:avLst/>
          </a:prstGeom>
          <a:solidFill>
            <a:srgbClr val="AD122A"/>
          </a:solidFill>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General Population Cancer Screenings</a:t>
            </a:r>
          </a:p>
        </p:txBody>
      </p:sp>
      <p:pic>
        <p:nvPicPr>
          <p:cNvPr id="3074" name="Picture 2">
            <a:extLst>
              <a:ext uri="{FF2B5EF4-FFF2-40B4-BE49-F238E27FC236}">
                <a16:creationId xmlns:a16="http://schemas.microsoft.com/office/drawing/2014/main" id="{0555C1B4-45EB-E9B4-6936-66D0B5B084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294" t="2778" r="6742" b="4672"/>
          <a:stretch>
            <a:fillRect/>
          </a:stretch>
        </p:blipFill>
        <p:spPr bwMode="auto">
          <a:xfrm>
            <a:off x="4157030" y="1145756"/>
            <a:ext cx="3877939" cy="501993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24C55CE-A0DC-45BC-3B1F-9E9B991992D8}"/>
              </a:ext>
            </a:extLst>
          </p:cNvPr>
          <p:cNvSpPr txBox="1"/>
          <p:nvPr/>
        </p:nvSpPr>
        <p:spPr>
          <a:xfrm>
            <a:off x="638978" y="1961002"/>
            <a:ext cx="2688116" cy="707886"/>
          </a:xfrm>
          <a:prstGeom prst="rect">
            <a:avLst/>
          </a:prstGeom>
          <a:noFill/>
        </p:spPr>
        <p:txBody>
          <a:bodyPr wrap="square" rtlCol="0">
            <a:spAutoFit/>
          </a:bodyPr>
          <a:lstStyle/>
          <a:p>
            <a:r>
              <a:rPr lang="en-US" sz="4000" b="1" dirty="0"/>
              <a:t>Breast</a:t>
            </a:r>
          </a:p>
        </p:txBody>
      </p:sp>
      <p:sp>
        <p:nvSpPr>
          <p:cNvPr id="14" name="TextBox 13">
            <a:extLst>
              <a:ext uri="{FF2B5EF4-FFF2-40B4-BE49-F238E27FC236}">
                <a16:creationId xmlns:a16="http://schemas.microsoft.com/office/drawing/2014/main" id="{4161DB83-8CC5-D7E5-4699-A201C920325F}"/>
              </a:ext>
            </a:extLst>
          </p:cNvPr>
          <p:cNvSpPr txBox="1"/>
          <p:nvPr/>
        </p:nvSpPr>
        <p:spPr>
          <a:xfrm>
            <a:off x="638978" y="4371860"/>
            <a:ext cx="2688116" cy="707886"/>
          </a:xfrm>
          <a:prstGeom prst="rect">
            <a:avLst/>
          </a:prstGeom>
          <a:noFill/>
        </p:spPr>
        <p:txBody>
          <a:bodyPr wrap="square" rtlCol="0">
            <a:spAutoFit/>
          </a:bodyPr>
          <a:lstStyle/>
          <a:p>
            <a:r>
              <a:rPr lang="en-US" sz="4000" b="1" dirty="0"/>
              <a:t>Colon</a:t>
            </a:r>
          </a:p>
        </p:txBody>
      </p:sp>
      <p:sp>
        <p:nvSpPr>
          <p:cNvPr id="15" name="TextBox 14">
            <a:extLst>
              <a:ext uri="{FF2B5EF4-FFF2-40B4-BE49-F238E27FC236}">
                <a16:creationId xmlns:a16="http://schemas.microsoft.com/office/drawing/2014/main" id="{76322639-44E7-61D1-0989-EA8C758114C8}"/>
              </a:ext>
            </a:extLst>
          </p:cNvPr>
          <p:cNvSpPr txBox="1"/>
          <p:nvPr/>
        </p:nvSpPr>
        <p:spPr>
          <a:xfrm>
            <a:off x="9349647" y="1961002"/>
            <a:ext cx="2688116" cy="707886"/>
          </a:xfrm>
          <a:prstGeom prst="rect">
            <a:avLst/>
          </a:prstGeom>
          <a:noFill/>
        </p:spPr>
        <p:txBody>
          <a:bodyPr wrap="square" rtlCol="0">
            <a:spAutoFit/>
          </a:bodyPr>
          <a:lstStyle/>
          <a:p>
            <a:r>
              <a:rPr lang="en-US" sz="4000" b="1" dirty="0"/>
              <a:t>Lung</a:t>
            </a:r>
          </a:p>
        </p:txBody>
      </p:sp>
      <p:sp>
        <p:nvSpPr>
          <p:cNvPr id="16" name="TextBox 15">
            <a:extLst>
              <a:ext uri="{FF2B5EF4-FFF2-40B4-BE49-F238E27FC236}">
                <a16:creationId xmlns:a16="http://schemas.microsoft.com/office/drawing/2014/main" id="{953B3B71-3159-5289-C8D0-45A536011C0A}"/>
              </a:ext>
            </a:extLst>
          </p:cNvPr>
          <p:cNvSpPr txBox="1"/>
          <p:nvPr/>
        </p:nvSpPr>
        <p:spPr>
          <a:xfrm>
            <a:off x="9085242" y="4371860"/>
            <a:ext cx="2688116" cy="707886"/>
          </a:xfrm>
          <a:prstGeom prst="rect">
            <a:avLst/>
          </a:prstGeom>
          <a:noFill/>
        </p:spPr>
        <p:txBody>
          <a:bodyPr wrap="square" rtlCol="0">
            <a:spAutoFit/>
          </a:bodyPr>
          <a:lstStyle/>
          <a:p>
            <a:r>
              <a:rPr lang="en-US" sz="4000" b="1" dirty="0"/>
              <a:t>Prostate</a:t>
            </a:r>
          </a:p>
        </p:txBody>
      </p:sp>
    </p:spTree>
    <p:extLst>
      <p:ext uri="{BB962C8B-B14F-4D97-AF65-F5344CB8AC3E}">
        <p14:creationId xmlns:p14="http://schemas.microsoft.com/office/powerpoint/2010/main" val="3186952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E1504-6331-A382-8F5F-0DFD00AF4F9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63DDD1-6097-3215-F632-46D5D8D24986}"/>
              </a:ext>
            </a:extLst>
          </p:cNvPr>
          <p:cNvSpPr>
            <a:spLocks noGrp="1"/>
          </p:cNvSpPr>
          <p:nvPr>
            <p:ph idx="1"/>
          </p:nvPr>
        </p:nvSpPr>
        <p:spPr>
          <a:xfrm>
            <a:off x="330199" y="990600"/>
            <a:ext cx="5278121" cy="5588000"/>
          </a:xfrm>
        </p:spPr>
        <p:txBody>
          <a:bodyPr>
            <a:normAutofit/>
          </a:bodyPr>
          <a:lstStyle/>
          <a:p>
            <a:pPr marL="342900" indent="-342900">
              <a:lnSpc>
                <a:spcPct val="115000"/>
              </a:lnSpc>
              <a:buFont typeface="Symbol" panose="05050102010706020507" pitchFamily="18" charset="2"/>
              <a:buChar char=""/>
              <a:tabLst>
                <a:tab pos="228600" algn="l"/>
              </a:tabLst>
            </a:pPr>
            <a:r>
              <a:rPr lang="en-US" sz="2200" dirty="0">
                <a:effectLst/>
                <a:ea typeface="MS Mincho" panose="02020609040205080304" pitchFamily="49" charset="-128"/>
                <a:cs typeface="Times New Roman" panose="02020603050405020304" pitchFamily="18" charset="0"/>
              </a:rPr>
              <a:t>Prostate cancer is the most common cancer in men (after skin cancer).</a:t>
            </a:r>
          </a:p>
          <a:p>
            <a:pPr marL="342900" indent="-342900">
              <a:lnSpc>
                <a:spcPct val="115000"/>
              </a:lnSpc>
              <a:buFont typeface="Symbol" panose="05050102010706020507" pitchFamily="18" charset="2"/>
              <a:buChar char=""/>
              <a:tabLst>
                <a:tab pos="228600" algn="l"/>
              </a:tabLst>
            </a:pPr>
            <a:r>
              <a:rPr lang="en-US" sz="2200" dirty="0">
                <a:effectLst/>
                <a:ea typeface="MS Mincho" panose="02020609040205080304" pitchFamily="49" charset="-128"/>
                <a:cs typeface="Times New Roman" panose="02020603050405020304" pitchFamily="18" charset="0"/>
              </a:rPr>
              <a:t>Often has no symptoms in early stages.</a:t>
            </a:r>
          </a:p>
          <a:p>
            <a:pPr marL="342900" marR="0" lvl="0" indent="-342900">
              <a:lnSpc>
                <a:spcPct val="115000"/>
              </a:lnSpc>
              <a:buFont typeface="Symbol" panose="05050102010706020507" pitchFamily="18" charset="2"/>
              <a:buChar char=""/>
              <a:tabLst>
                <a:tab pos="228600" algn="l"/>
              </a:tabLst>
            </a:pPr>
            <a:r>
              <a:rPr lang="en-US" sz="2200" b="1" dirty="0">
                <a:effectLst/>
                <a:ea typeface="MS Mincho" panose="02020609040205080304" pitchFamily="49" charset="-128"/>
                <a:cs typeface="Times New Roman" panose="02020603050405020304" pitchFamily="18" charset="0"/>
              </a:rPr>
              <a:t>PSA blood test typically recommended starting at age 50—or earlier (age 45) for Black men or those with family history.</a:t>
            </a:r>
          </a:p>
          <a:p>
            <a:pPr marL="342900" marR="0" lvl="0" indent="-342900">
              <a:lnSpc>
                <a:spcPct val="115000"/>
              </a:lnSpc>
              <a:buFont typeface="Symbol" panose="05050102010706020507" pitchFamily="18" charset="2"/>
              <a:buChar char=""/>
              <a:tabLst>
                <a:tab pos="228600" algn="l"/>
              </a:tabLst>
            </a:pPr>
            <a:r>
              <a:rPr lang="en-US" sz="2200" dirty="0">
                <a:effectLst/>
                <a:ea typeface="MS Mincho" panose="02020609040205080304" pitchFamily="49" charset="-128"/>
                <a:cs typeface="Times New Roman" panose="02020603050405020304" pitchFamily="18" charset="0"/>
              </a:rPr>
              <a:t>Black men are more than twice as likely to die from prostate cancer.</a:t>
            </a:r>
          </a:p>
        </p:txBody>
      </p:sp>
      <p:sp>
        <p:nvSpPr>
          <p:cNvPr id="4" name="Title 1">
            <a:extLst>
              <a:ext uri="{FF2B5EF4-FFF2-40B4-BE49-F238E27FC236}">
                <a16:creationId xmlns:a16="http://schemas.microsoft.com/office/drawing/2014/main" id="{8ACD1B58-58DC-7238-98ED-147970E18ACC}"/>
              </a:ext>
            </a:extLst>
          </p:cNvPr>
          <p:cNvSpPr txBox="1">
            <a:spLocks/>
          </p:cNvSpPr>
          <p:nvPr/>
        </p:nvSpPr>
        <p:spPr>
          <a:xfrm>
            <a:off x="0" y="0"/>
            <a:ext cx="12192000" cy="723438"/>
          </a:xfrm>
          <a:prstGeom prst="rect">
            <a:avLst/>
          </a:prstGeom>
          <a:solidFill>
            <a:srgbClr val="AD122A"/>
          </a:solidFill>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Prostate Cancer Screening</a:t>
            </a:r>
          </a:p>
        </p:txBody>
      </p:sp>
      <p:pic>
        <p:nvPicPr>
          <p:cNvPr id="6146" name="Picture 2" descr="More Benefit With Taxane for Aggressive Metastatic Prostate Cancer ...">
            <a:extLst>
              <a:ext uri="{FF2B5EF4-FFF2-40B4-BE49-F238E27FC236}">
                <a16:creationId xmlns:a16="http://schemas.microsoft.com/office/drawing/2014/main" id="{954B275C-5BF3-9308-DD26-F712A699A0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5046" y="1645920"/>
            <a:ext cx="6296954"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71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60DAD7-47F0-1BD7-A256-FDB9A5FA9999}"/>
              </a:ext>
            </a:extLst>
          </p:cNvPr>
          <p:cNvPicPr>
            <a:picLocks noChangeAspect="1"/>
          </p:cNvPicPr>
          <p:nvPr/>
        </p:nvPicPr>
        <p:blipFill rotWithShape="1">
          <a:blip r:embed="rId3"/>
          <a:srcRect l="1557" t="27790" r="9721" b="14868"/>
          <a:stretch/>
        </p:blipFill>
        <p:spPr>
          <a:xfrm>
            <a:off x="1464961" y="1789093"/>
            <a:ext cx="9907889" cy="3602055"/>
          </a:xfrm>
          <a:prstGeom prst="rect">
            <a:avLst/>
          </a:prstGeom>
        </p:spPr>
      </p:pic>
      <p:sp>
        <p:nvSpPr>
          <p:cNvPr id="4" name="TextBox 3">
            <a:extLst>
              <a:ext uri="{FF2B5EF4-FFF2-40B4-BE49-F238E27FC236}">
                <a16:creationId xmlns:a16="http://schemas.microsoft.com/office/drawing/2014/main" id="{138CE9E8-0B7E-D2DA-438F-C7453A13FD64}"/>
              </a:ext>
            </a:extLst>
          </p:cNvPr>
          <p:cNvSpPr txBox="1"/>
          <p:nvPr/>
        </p:nvSpPr>
        <p:spPr>
          <a:xfrm>
            <a:off x="165519" y="5645127"/>
            <a:ext cx="3126946" cy="553998"/>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U.S. Average:  113.2 (113-113.4)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NE Average: 122.6 (119.8-125.6)*</a:t>
            </a:r>
          </a:p>
        </p:txBody>
      </p:sp>
      <p:sp>
        <p:nvSpPr>
          <p:cNvPr id="5" name="TextBox 4">
            <a:extLst>
              <a:ext uri="{FF2B5EF4-FFF2-40B4-BE49-F238E27FC236}">
                <a16:creationId xmlns:a16="http://schemas.microsoft.com/office/drawing/2014/main" id="{62E8A576-01FD-0F40-E2F0-86E118384AF0}"/>
              </a:ext>
            </a:extLst>
          </p:cNvPr>
          <p:cNvSpPr txBox="1"/>
          <p:nvPr/>
        </p:nvSpPr>
        <p:spPr>
          <a:xfrm>
            <a:off x="3174676" y="1112570"/>
            <a:ext cx="2140073" cy="55399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Boone County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227.1 (169.3-302.7)*</a:t>
            </a:r>
          </a:p>
        </p:txBody>
      </p:sp>
      <p:cxnSp>
        <p:nvCxnSpPr>
          <p:cNvPr id="6" name="Straight Arrow Connector 5">
            <a:extLst>
              <a:ext uri="{FF2B5EF4-FFF2-40B4-BE49-F238E27FC236}">
                <a16:creationId xmlns:a16="http://schemas.microsoft.com/office/drawing/2014/main" id="{58FD9268-E922-AF14-CDA8-A885375243EF}"/>
              </a:ext>
            </a:extLst>
          </p:cNvPr>
          <p:cNvCxnSpPr>
            <a:cxnSpLocks/>
          </p:cNvCxnSpPr>
          <p:nvPr/>
        </p:nvCxnSpPr>
        <p:spPr>
          <a:xfrm>
            <a:off x="4213819" y="1659233"/>
            <a:ext cx="2719559" cy="176810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42BE535-68B6-A68E-82B9-EE534CA2C71E}"/>
              </a:ext>
            </a:extLst>
          </p:cNvPr>
          <p:cNvSpPr txBox="1"/>
          <p:nvPr/>
        </p:nvSpPr>
        <p:spPr>
          <a:xfrm>
            <a:off x="691391" y="1118319"/>
            <a:ext cx="2140073" cy="55399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Greeley County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216.9 (127.5-355.6)*</a:t>
            </a:r>
          </a:p>
        </p:txBody>
      </p:sp>
      <p:cxnSp>
        <p:nvCxnSpPr>
          <p:cNvPr id="10" name="Straight Arrow Connector 9">
            <a:extLst>
              <a:ext uri="{FF2B5EF4-FFF2-40B4-BE49-F238E27FC236}">
                <a16:creationId xmlns:a16="http://schemas.microsoft.com/office/drawing/2014/main" id="{4B35F9EC-6532-39CD-7000-E1E77AA33F1E}"/>
              </a:ext>
            </a:extLst>
          </p:cNvPr>
          <p:cNvCxnSpPr>
            <a:cxnSpLocks/>
            <a:stCxn id="21" idx="1"/>
          </p:cNvCxnSpPr>
          <p:nvPr/>
        </p:nvCxnSpPr>
        <p:spPr>
          <a:xfrm flipH="1">
            <a:off x="7976963" y="2097994"/>
            <a:ext cx="1241978" cy="10891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54D4BD5-0F6A-4CE0-E252-DDC45CDAF2DB}"/>
              </a:ext>
            </a:extLst>
          </p:cNvPr>
          <p:cNvSpPr txBox="1"/>
          <p:nvPr/>
        </p:nvSpPr>
        <p:spPr>
          <a:xfrm>
            <a:off x="5650956" y="1111124"/>
            <a:ext cx="2130474" cy="55399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Antelope County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215.6 (159.1-288.4)*</a:t>
            </a:r>
          </a:p>
        </p:txBody>
      </p:sp>
      <p:cxnSp>
        <p:nvCxnSpPr>
          <p:cNvPr id="13" name="Straight Arrow Connector 12">
            <a:extLst>
              <a:ext uri="{FF2B5EF4-FFF2-40B4-BE49-F238E27FC236}">
                <a16:creationId xmlns:a16="http://schemas.microsoft.com/office/drawing/2014/main" id="{3CB45233-D9DD-B5B4-9AF8-186F5AC5ED6B}"/>
              </a:ext>
            </a:extLst>
          </p:cNvPr>
          <p:cNvCxnSpPr>
            <a:cxnSpLocks/>
            <a:stCxn id="12" idx="2"/>
          </p:cNvCxnSpPr>
          <p:nvPr/>
        </p:nvCxnSpPr>
        <p:spPr>
          <a:xfrm>
            <a:off x="6716193" y="1665122"/>
            <a:ext cx="262187" cy="126653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4A12FD0-2686-E51C-58CB-87009B190A7B}"/>
              </a:ext>
            </a:extLst>
          </p:cNvPr>
          <p:cNvSpPr txBox="1"/>
          <p:nvPr/>
        </p:nvSpPr>
        <p:spPr>
          <a:xfrm>
            <a:off x="6505644" y="5670219"/>
            <a:ext cx="2140073" cy="55399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Thayer County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182.8 (128.2-257.7)*</a:t>
            </a:r>
          </a:p>
        </p:txBody>
      </p:sp>
      <p:sp>
        <p:nvSpPr>
          <p:cNvPr id="16" name="TextBox 15">
            <a:extLst>
              <a:ext uri="{FF2B5EF4-FFF2-40B4-BE49-F238E27FC236}">
                <a16:creationId xmlns:a16="http://schemas.microsoft.com/office/drawing/2014/main" id="{7992AA93-44CF-D960-1529-E072B36A6A43}"/>
              </a:ext>
            </a:extLst>
          </p:cNvPr>
          <p:cNvSpPr txBox="1"/>
          <p:nvPr/>
        </p:nvSpPr>
        <p:spPr>
          <a:xfrm>
            <a:off x="9218567" y="1189830"/>
            <a:ext cx="2140073" cy="55399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Madison County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165.1 (141.5-191.7)*</a:t>
            </a:r>
          </a:p>
        </p:txBody>
      </p:sp>
      <p:cxnSp>
        <p:nvCxnSpPr>
          <p:cNvPr id="17" name="Straight Arrow Connector 16">
            <a:extLst>
              <a:ext uri="{FF2B5EF4-FFF2-40B4-BE49-F238E27FC236}">
                <a16:creationId xmlns:a16="http://schemas.microsoft.com/office/drawing/2014/main" id="{2600B8DA-E8E1-64B0-B95D-78A791EEE950}"/>
              </a:ext>
            </a:extLst>
          </p:cNvPr>
          <p:cNvCxnSpPr>
            <a:cxnSpLocks/>
          </p:cNvCxnSpPr>
          <p:nvPr/>
        </p:nvCxnSpPr>
        <p:spPr>
          <a:xfrm flipH="1" flipV="1">
            <a:off x="8620653" y="3761606"/>
            <a:ext cx="915710" cy="138412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0C510B1-66C5-1E9F-53EA-534C6ACCBA3A}"/>
              </a:ext>
            </a:extLst>
          </p:cNvPr>
          <p:cNvSpPr txBox="1"/>
          <p:nvPr/>
        </p:nvSpPr>
        <p:spPr>
          <a:xfrm>
            <a:off x="9218941" y="1820995"/>
            <a:ext cx="2140073" cy="55399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Cuming County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157.6 (118.6-207.4)*</a:t>
            </a:r>
          </a:p>
        </p:txBody>
      </p:sp>
      <p:cxnSp>
        <p:nvCxnSpPr>
          <p:cNvPr id="22" name="Straight Arrow Connector 21">
            <a:extLst>
              <a:ext uri="{FF2B5EF4-FFF2-40B4-BE49-F238E27FC236}">
                <a16:creationId xmlns:a16="http://schemas.microsoft.com/office/drawing/2014/main" id="{CB986E61-5B01-FFD9-256B-222E87593F17}"/>
              </a:ext>
            </a:extLst>
          </p:cNvPr>
          <p:cNvCxnSpPr>
            <a:cxnSpLocks/>
            <a:stCxn id="16" idx="1"/>
          </p:cNvCxnSpPr>
          <p:nvPr/>
        </p:nvCxnSpPr>
        <p:spPr>
          <a:xfrm flipH="1">
            <a:off x="7269585" y="1466829"/>
            <a:ext cx="1948982" cy="166361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E002504-26CB-8941-9AE7-1A08812672D7}"/>
              </a:ext>
            </a:extLst>
          </p:cNvPr>
          <p:cNvSpPr txBox="1"/>
          <p:nvPr/>
        </p:nvSpPr>
        <p:spPr>
          <a:xfrm>
            <a:off x="4108584" y="5677507"/>
            <a:ext cx="2140073" cy="55399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Hamilton County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156.4 (117.0-206.5)*</a:t>
            </a:r>
          </a:p>
        </p:txBody>
      </p:sp>
      <p:cxnSp>
        <p:nvCxnSpPr>
          <p:cNvPr id="25" name="Straight Arrow Connector 24">
            <a:extLst>
              <a:ext uri="{FF2B5EF4-FFF2-40B4-BE49-F238E27FC236}">
                <a16:creationId xmlns:a16="http://schemas.microsoft.com/office/drawing/2014/main" id="{777BD4CF-B84F-7A38-61E5-BDDCEE4330CE}"/>
              </a:ext>
            </a:extLst>
          </p:cNvPr>
          <p:cNvCxnSpPr>
            <a:cxnSpLocks/>
          </p:cNvCxnSpPr>
          <p:nvPr/>
        </p:nvCxnSpPr>
        <p:spPr>
          <a:xfrm flipV="1">
            <a:off x="5350072" y="4367463"/>
            <a:ext cx="1583306" cy="13100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A313390-0DF9-2FCB-5622-C350110ADA3F}"/>
              </a:ext>
            </a:extLst>
          </p:cNvPr>
          <p:cNvCxnSpPr>
            <a:cxnSpLocks/>
          </p:cNvCxnSpPr>
          <p:nvPr/>
        </p:nvCxnSpPr>
        <p:spPr>
          <a:xfrm flipH="1" flipV="1">
            <a:off x="7362482" y="5271991"/>
            <a:ext cx="133787" cy="37313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224A201-E625-9E5D-27A6-994042BD5E53}"/>
              </a:ext>
            </a:extLst>
          </p:cNvPr>
          <p:cNvSpPr txBox="1"/>
          <p:nvPr/>
        </p:nvSpPr>
        <p:spPr>
          <a:xfrm>
            <a:off x="1123011" y="4933730"/>
            <a:ext cx="2140073" cy="55399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Lincoln County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144.7 (123.7-168.5)*</a:t>
            </a:r>
          </a:p>
        </p:txBody>
      </p:sp>
      <p:cxnSp>
        <p:nvCxnSpPr>
          <p:cNvPr id="32" name="Straight Arrow Connector 31">
            <a:extLst>
              <a:ext uri="{FF2B5EF4-FFF2-40B4-BE49-F238E27FC236}">
                <a16:creationId xmlns:a16="http://schemas.microsoft.com/office/drawing/2014/main" id="{E73AEF76-2A28-1411-F142-8BF54BF825CB}"/>
              </a:ext>
            </a:extLst>
          </p:cNvPr>
          <p:cNvCxnSpPr>
            <a:cxnSpLocks/>
            <a:stCxn id="31" idx="0"/>
          </p:cNvCxnSpPr>
          <p:nvPr/>
        </p:nvCxnSpPr>
        <p:spPr>
          <a:xfrm flipV="1">
            <a:off x="2193048" y="4104328"/>
            <a:ext cx="2646705" cy="82940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4C8CB4BF-7CD1-6B96-EF35-01198FD1AEB8}"/>
              </a:ext>
            </a:extLst>
          </p:cNvPr>
          <p:cNvSpPr txBox="1"/>
          <p:nvPr/>
        </p:nvSpPr>
        <p:spPr>
          <a:xfrm>
            <a:off x="9565377" y="4877685"/>
            <a:ext cx="2140073" cy="55399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Douglas County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136.6 (130.5-142.9)*</a:t>
            </a:r>
          </a:p>
        </p:txBody>
      </p:sp>
      <p:cxnSp>
        <p:nvCxnSpPr>
          <p:cNvPr id="36" name="Straight Arrow Connector 35">
            <a:extLst>
              <a:ext uri="{FF2B5EF4-FFF2-40B4-BE49-F238E27FC236}">
                <a16:creationId xmlns:a16="http://schemas.microsoft.com/office/drawing/2014/main" id="{9CDBC2ED-52E6-3D5B-1880-E6D55EB0FD1A}"/>
              </a:ext>
            </a:extLst>
          </p:cNvPr>
          <p:cNvCxnSpPr>
            <a:cxnSpLocks/>
            <a:stCxn id="9" idx="2"/>
          </p:cNvCxnSpPr>
          <p:nvPr/>
        </p:nvCxnSpPr>
        <p:spPr>
          <a:xfrm>
            <a:off x="1761428" y="1672317"/>
            <a:ext cx="4742883" cy="188569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0896AEA-8A84-7941-46FB-8EC54DFB90AD}"/>
              </a:ext>
            </a:extLst>
          </p:cNvPr>
          <p:cNvSpPr txBox="1"/>
          <p:nvPr/>
        </p:nvSpPr>
        <p:spPr>
          <a:xfrm>
            <a:off x="9583298" y="5670219"/>
            <a:ext cx="2140073" cy="55399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Sarpy County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128.9 (118.4-140.4)*</a:t>
            </a:r>
          </a:p>
        </p:txBody>
      </p:sp>
      <p:cxnSp>
        <p:nvCxnSpPr>
          <p:cNvPr id="47" name="Straight Arrow Connector 46">
            <a:extLst>
              <a:ext uri="{FF2B5EF4-FFF2-40B4-BE49-F238E27FC236}">
                <a16:creationId xmlns:a16="http://schemas.microsoft.com/office/drawing/2014/main" id="{35F2E30D-F80D-AF71-4A89-49A06A9E2846}"/>
              </a:ext>
            </a:extLst>
          </p:cNvPr>
          <p:cNvCxnSpPr>
            <a:cxnSpLocks/>
          </p:cNvCxnSpPr>
          <p:nvPr/>
        </p:nvCxnSpPr>
        <p:spPr>
          <a:xfrm flipH="1" flipV="1">
            <a:off x="8620653" y="4199021"/>
            <a:ext cx="969788" cy="17026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C50B020-74A0-1760-3225-159547EF4B81}"/>
              </a:ext>
            </a:extLst>
          </p:cNvPr>
          <p:cNvSpPr txBox="1"/>
          <p:nvPr/>
        </p:nvSpPr>
        <p:spPr>
          <a:xfrm>
            <a:off x="60118" y="2085686"/>
            <a:ext cx="1638310" cy="2539960"/>
          </a:xfrm>
          <a:prstGeom prst="roundRect">
            <a:avLst/>
          </a:prstGeom>
          <a:solidFill>
            <a:schemeClr val="bg1">
              <a:lumMod val="95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n narrow"/>
                <a:ea typeface="+mn-ea"/>
                <a:cs typeface="+mn-cs"/>
              </a:rPr>
              <a:t>NE average rate is higher than US average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Arian narrow"/>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n narrow"/>
                <a:ea typeface="+mn-ea"/>
                <a:cs typeface="+mn-cs"/>
              </a:rPr>
              <a:t>8 rural and 2 urban NE counties have significantly higher rates than US average</a:t>
            </a:r>
          </a:p>
        </p:txBody>
      </p:sp>
      <p:sp>
        <p:nvSpPr>
          <p:cNvPr id="11" name="TextBox 10">
            <a:extLst>
              <a:ext uri="{FF2B5EF4-FFF2-40B4-BE49-F238E27FC236}">
                <a16:creationId xmlns:a16="http://schemas.microsoft.com/office/drawing/2014/main" id="{5A10F4C0-98ED-8843-1714-1E5575F2EDEF}"/>
              </a:ext>
            </a:extLst>
          </p:cNvPr>
          <p:cNvSpPr txBox="1"/>
          <p:nvPr/>
        </p:nvSpPr>
        <p:spPr>
          <a:xfrm>
            <a:off x="149547" y="6507412"/>
            <a:ext cx="2438488" cy="276999"/>
          </a:xfrm>
          <a:prstGeom prst="rect">
            <a:avLst/>
          </a:prstGeom>
          <a:noFill/>
          <a:ln>
            <a:noFill/>
          </a:ln>
        </p:spPr>
        <p:txBody>
          <a:bodyPr wrap="none" rtlCol="0">
            <a:spAutoFit/>
          </a:bodyPr>
          <a:lstStyle/>
          <a:p>
            <a:pPr marL="0" marR="0" lvl="0" indent="0" algn="l" defTabSz="40640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Source: NCI State Cancer Profile</a:t>
            </a:r>
          </a:p>
        </p:txBody>
      </p:sp>
      <p:sp>
        <p:nvSpPr>
          <p:cNvPr id="14" name="TextBox 13">
            <a:extLst>
              <a:ext uri="{FF2B5EF4-FFF2-40B4-BE49-F238E27FC236}">
                <a16:creationId xmlns:a16="http://schemas.microsoft.com/office/drawing/2014/main" id="{312AC4D8-0F2B-95B4-A845-9C7FFC7EF93F}"/>
              </a:ext>
            </a:extLst>
          </p:cNvPr>
          <p:cNvSpPr txBox="1"/>
          <p:nvPr/>
        </p:nvSpPr>
        <p:spPr>
          <a:xfrm>
            <a:off x="60118" y="6348457"/>
            <a:ext cx="384165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*Statistically significantly different from US at .05 level​</a:t>
            </a:r>
            <a:r>
              <a:rPr kumimoji="0" lang="en-US" sz="1200" b="0" i="0" u="none" strike="noStrike" kern="1200" cap="none" spc="0" normalizeH="0" baseline="0" noProof="0" dirty="0">
                <a:ln>
                  <a:noFill/>
                </a:ln>
                <a:solidFill>
                  <a:prstClr val="black"/>
                </a:solidFill>
                <a:effectLst/>
                <a:uLnTx/>
                <a:uFillTx/>
                <a:latin typeface="Arial"/>
                <a:ea typeface="+mn-ea"/>
                <a:cs typeface="Arial"/>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9A99854-835D-FBEE-1B39-42A9E9FA3387}"/>
              </a:ext>
            </a:extLst>
          </p:cNvPr>
          <p:cNvSpPr txBox="1"/>
          <p:nvPr/>
        </p:nvSpPr>
        <p:spPr>
          <a:xfrm>
            <a:off x="165519" y="6656541"/>
            <a:ext cx="252825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Rural counties according to RUCC</a:t>
            </a:r>
          </a:p>
        </p:txBody>
      </p:sp>
      <p:sp>
        <p:nvSpPr>
          <p:cNvPr id="19" name="Title 1">
            <a:extLst>
              <a:ext uri="{FF2B5EF4-FFF2-40B4-BE49-F238E27FC236}">
                <a16:creationId xmlns:a16="http://schemas.microsoft.com/office/drawing/2014/main" id="{A5235217-8BAD-ECAE-BD77-5DA4B0BF4B10}"/>
              </a:ext>
            </a:extLst>
          </p:cNvPr>
          <p:cNvSpPr txBox="1">
            <a:spLocks/>
          </p:cNvSpPr>
          <p:nvPr/>
        </p:nvSpPr>
        <p:spPr>
          <a:xfrm>
            <a:off x="0" y="15960"/>
            <a:ext cx="12192000" cy="723438"/>
          </a:xfrm>
          <a:prstGeom prst="rect">
            <a:avLst/>
          </a:prstGeom>
          <a:solidFill>
            <a:srgbClr val="AD122A"/>
          </a:solidFill>
        </p:spPr>
        <p:txBody>
          <a:bodyPr anchor="ctr" anchorCtr="0">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4000" b="1" dirty="0">
                <a:solidFill>
                  <a:schemeClr val="bg1"/>
                </a:solidFill>
                <a:latin typeface="Arial" panose="020B0604020202020204" pitchFamily="34" charset="0"/>
                <a:cs typeface="Arial" panose="020B0604020202020204" pitchFamily="34" charset="0"/>
              </a:rPr>
              <a:t>Prostate Cancer Incidence Rates Per 100,000: 2017-2021</a:t>
            </a:r>
            <a:endPar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840132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158B6-BED2-4B12-71D4-3D77DE523ED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15C3B1-15D8-6DC4-2B4F-074C2B9C45A3}"/>
              </a:ext>
            </a:extLst>
          </p:cNvPr>
          <p:cNvSpPr>
            <a:spLocks noGrp="1"/>
          </p:cNvSpPr>
          <p:nvPr>
            <p:ph idx="1"/>
          </p:nvPr>
        </p:nvSpPr>
        <p:spPr>
          <a:xfrm>
            <a:off x="304800" y="970525"/>
            <a:ext cx="5308600" cy="5206438"/>
          </a:xfrm>
        </p:spPr>
        <p:txBody>
          <a:bodyPr>
            <a:normAutofit/>
          </a:bodyPr>
          <a:lstStyle/>
          <a:p>
            <a:pPr marL="342900" marR="0" lvl="0" indent="-342900">
              <a:lnSpc>
                <a:spcPct val="115000"/>
              </a:lnSpc>
              <a:buFont typeface="Symbol" panose="05050102010706020507" pitchFamily="18" charset="2"/>
              <a:buChar char=""/>
              <a:tabLst>
                <a:tab pos="228600" algn="l"/>
              </a:tabLst>
            </a:pPr>
            <a:endParaRPr lang="en-US" sz="2400" dirty="0">
              <a:effectLst/>
              <a:ea typeface="MS Mincho" panose="02020609040205080304" pitchFamily="49" charset="-128"/>
              <a:cs typeface="Times New Roman" panose="02020603050405020304" pitchFamily="18" charset="0"/>
            </a:endParaRPr>
          </a:p>
          <a:p>
            <a:pPr marL="342900" marR="0" lvl="0" indent="-342900">
              <a:lnSpc>
                <a:spcPct val="115000"/>
              </a:lnSpc>
              <a:buFont typeface="Symbol" panose="05050102010706020507" pitchFamily="18" charset="2"/>
              <a:buChar char=""/>
              <a:tabLst>
                <a:tab pos="228600" algn="l"/>
              </a:tabLst>
            </a:pPr>
            <a:r>
              <a:rPr lang="en-US" sz="2400" dirty="0">
                <a:effectLst/>
                <a:ea typeface="MS Mincho" panose="02020609040205080304" pitchFamily="49" charset="-128"/>
                <a:cs typeface="Times New Roman" panose="02020603050405020304" pitchFamily="18" charset="0"/>
              </a:rPr>
              <a:t>Most common cancer diagnosed among women.</a:t>
            </a:r>
          </a:p>
          <a:p>
            <a:pPr marL="342900" marR="0" lvl="0" indent="-342900">
              <a:lnSpc>
                <a:spcPct val="115000"/>
              </a:lnSpc>
              <a:buFont typeface="Symbol" panose="05050102010706020507" pitchFamily="18" charset="2"/>
              <a:buChar char=""/>
              <a:tabLst>
                <a:tab pos="228600" algn="l"/>
              </a:tabLst>
            </a:pPr>
            <a:r>
              <a:rPr lang="en-US" sz="2400" dirty="0">
                <a:effectLst/>
                <a:ea typeface="MS Mincho" panose="02020609040205080304" pitchFamily="49" charset="-128"/>
                <a:cs typeface="Times New Roman" panose="02020603050405020304" pitchFamily="18" charset="0"/>
              </a:rPr>
              <a:t>Black women are more likely to be diagnosed at younger ages and with more aggressive types.</a:t>
            </a:r>
          </a:p>
          <a:p>
            <a:pPr marL="342900" marR="0" lvl="0" indent="-342900">
              <a:lnSpc>
                <a:spcPct val="115000"/>
              </a:lnSpc>
              <a:spcAft>
                <a:spcPts val="1000"/>
              </a:spcAft>
              <a:buFont typeface="Symbol" panose="05050102010706020507" pitchFamily="18" charset="2"/>
              <a:buChar char=""/>
              <a:tabLst>
                <a:tab pos="228600" algn="l"/>
              </a:tabLst>
            </a:pPr>
            <a:r>
              <a:rPr lang="en-US" sz="2400" dirty="0">
                <a:effectLst/>
                <a:ea typeface="MS Mincho" panose="02020609040205080304" pitchFamily="49" charset="-128"/>
                <a:cs typeface="Times New Roman" panose="02020603050405020304" pitchFamily="18" charset="0"/>
              </a:rPr>
              <a:t>Men can get breast cancer too—especially with family history.</a:t>
            </a:r>
          </a:p>
          <a:p>
            <a:endParaRPr lang="en-US" dirty="0"/>
          </a:p>
        </p:txBody>
      </p:sp>
      <p:sp>
        <p:nvSpPr>
          <p:cNvPr id="4" name="Title 1">
            <a:extLst>
              <a:ext uri="{FF2B5EF4-FFF2-40B4-BE49-F238E27FC236}">
                <a16:creationId xmlns:a16="http://schemas.microsoft.com/office/drawing/2014/main" id="{FE53AEE4-598B-19E7-B874-7214B0DAFF69}"/>
              </a:ext>
            </a:extLst>
          </p:cNvPr>
          <p:cNvSpPr txBox="1">
            <a:spLocks/>
          </p:cNvSpPr>
          <p:nvPr/>
        </p:nvSpPr>
        <p:spPr>
          <a:xfrm>
            <a:off x="0" y="0"/>
            <a:ext cx="12192000" cy="723438"/>
          </a:xfrm>
          <a:prstGeom prst="rect">
            <a:avLst/>
          </a:prstGeom>
          <a:solidFill>
            <a:srgbClr val="AD122A"/>
          </a:solidFill>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Breast Cancer Screening</a:t>
            </a:r>
          </a:p>
        </p:txBody>
      </p:sp>
      <p:pic>
        <p:nvPicPr>
          <p:cNvPr id="5" name="Picture 4">
            <a:extLst>
              <a:ext uri="{FF2B5EF4-FFF2-40B4-BE49-F238E27FC236}">
                <a16:creationId xmlns:a16="http://schemas.microsoft.com/office/drawing/2014/main" id="{78698391-5892-FFB1-7C6A-4D1D7805E805}"/>
              </a:ext>
            </a:extLst>
          </p:cNvPr>
          <p:cNvPicPr>
            <a:picLocks noChangeAspect="1"/>
          </p:cNvPicPr>
          <p:nvPr/>
        </p:nvPicPr>
        <p:blipFill>
          <a:blip r:embed="rId2"/>
          <a:stretch>
            <a:fillRect/>
          </a:stretch>
        </p:blipFill>
        <p:spPr>
          <a:xfrm>
            <a:off x="5438274" y="970525"/>
            <a:ext cx="6708506" cy="1929720"/>
          </a:xfrm>
          <a:prstGeom prst="rect">
            <a:avLst/>
          </a:prstGeom>
        </p:spPr>
      </p:pic>
      <p:pic>
        <p:nvPicPr>
          <p:cNvPr id="7" name="Picture 6">
            <a:extLst>
              <a:ext uri="{FF2B5EF4-FFF2-40B4-BE49-F238E27FC236}">
                <a16:creationId xmlns:a16="http://schemas.microsoft.com/office/drawing/2014/main" id="{D583ED4C-E3CF-7D47-EA1C-18FEBEB3940D}"/>
              </a:ext>
            </a:extLst>
          </p:cNvPr>
          <p:cNvPicPr>
            <a:picLocks noChangeAspect="1"/>
          </p:cNvPicPr>
          <p:nvPr/>
        </p:nvPicPr>
        <p:blipFill>
          <a:blip r:embed="rId3"/>
          <a:stretch>
            <a:fillRect/>
          </a:stretch>
        </p:blipFill>
        <p:spPr>
          <a:xfrm>
            <a:off x="5438274" y="3381697"/>
            <a:ext cx="6708506" cy="3476303"/>
          </a:xfrm>
          <a:prstGeom prst="rect">
            <a:avLst/>
          </a:prstGeom>
        </p:spPr>
      </p:pic>
    </p:spTree>
    <p:extLst>
      <p:ext uri="{BB962C8B-B14F-4D97-AF65-F5344CB8AC3E}">
        <p14:creationId xmlns:p14="http://schemas.microsoft.com/office/powerpoint/2010/main" val="2039904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B32A699-5501-A176-E883-1862C2618D4E}"/>
              </a:ext>
            </a:extLst>
          </p:cNvPr>
          <p:cNvSpPr>
            <a:spLocks noGrp="1"/>
          </p:cNvSpPr>
          <p:nvPr>
            <p:ph type="body" idx="1"/>
          </p:nvPr>
        </p:nvSpPr>
        <p:spPr/>
        <p:txBody>
          <a:bodyPr>
            <a:normAutofit/>
          </a:bodyPr>
          <a:lstStyle/>
          <a:p>
            <a:r>
              <a:rPr lang="en-US" dirty="0"/>
              <a:t>Nebraska: </a:t>
            </a:r>
            <a:r>
              <a:rPr lang="en-US" sz="3300" b="1" dirty="0">
                <a:solidFill>
                  <a:srgbClr val="FF0000"/>
                </a:solidFill>
              </a:rPr>
              <a:t>below average</a:t>
            </a:r>
          </a:p>
          <a:p>
            <a:r>
              <a:rPr lang="en-US" sz="3600" dirty="0"/>
              <a:t>~ 64-67% based on different data sources </a:t>
            </a:r>
          </a:p>
          <a:p>
            <a:endParaRPr lang="en-US" sz="3300" b="1" dirty="0"/>
          </a:p>
          <a:p>
            <a:r>
              <a:rPr lang="en-US" b="1" dirty="0"/>
              <a:t>US average (70-79.8%) </a:t>
            </a:r>
          </a:p>
          <a:p>
            <a:endParaRPr lang="en-US" dirty="0"/>
          </a:p>
          <a:p>
            <a:endParaRPr lang="en-US" dirty="0"/>
          </a:p>
          <a:p>
            <a:pPr lvl="0" defTabSz="914400">
              <a:lnSpc>
                <a:spcPct val="100000"/>
              </a:lnSpc>
              <a:spcBef>
                <a:spcPts val="0"/>
              </a:spcBef>
              <a:defRPr/>
            </a:pPr>
            <a:r>
              <a:rPr lang="en-US" dirty="0"/>
              <a:t> </a:t>
            </a:r>
          </a:p>
          <a:p>
            <a:endParaRPr lang="en-US" dirty="0"/>
          </a:p>
        </p:txBody>
      </p:sp>
      <p:sp>
        <p:nvSpPr>
          <p:cNvPr id="7" name="Text Placeholder 6">
            <a:extLst>
              <a:ext uri="{FF2B5EF4-FFF2-40B4-BE49-F238E27FC236}">
                <a16:creationId xmlns:a16="http://schemas.microsoft.com/office/drawing/2014/main" id="{9E006F2E-95B6-F240-FB13-DCD51566E1FC}"/>
              </a:ext>
            </a:extLst>
          </p:cNvPr>
          <p:cNvSpPr>
            <a:spLocks noGrp="1"/>
          </p:cNvSpPr>
          <p:nvPr>
            <p:ph type="body" idx="14"/>
          </p:nvPr>
        </p:nvSpPr>
        <p:spPr>
          <a:xfrm>
            <a:off x="6233825" y="5245513"/>
            <a:ext cx="5639957" cy="1764890"/>
          </a:xfrm>
        </p:spPr>
        <p:txBody>
          <a:bodyPr>
            <a:normAutofit/>
          </a:bodyPr>
          <a:lstStyle/>
          <a:p>
            <a:pPr algn="ctr"/>
            <a:r>
              <a:rPr lang="en-US" b="1" dirty="0"/>
              <a:t>1 in 3 women in Nebraska are </a:t>
            </a:r>
            <a:r>
              <a:rPr lang="en-US" b="1" dirty="0">
                <a:solidFill>
                  <a:srgbClr val="FF0000"/>
                </a:solidFill>
              </a:rPr>
              <a:t>overdue</a:t>
            </a:r>
            <a:r>
              <a:rPr lang="en-US" b="1" dirty="0"/>
              <a:t> for a mammogram </a:t>
            </a:r>
            <a:endParaRPr lang="en-US" dirty="0"/>
          </a:p>
          <a:p>
            <a:endParaRPr lang="en-US" dirty="0"/>
          </a:p>
        </p:txBody>
      </p:sp>
      <p:sp>
        <p:nvSpPr>
          <p:cNvPr id="10" name="Title 1">
            <a:extLst>
              <a:ext uri="{FF2B5EF4-FFF2-40B4-BE49-F238E27FC236}">
                <a16:creationId xmlns:a16="http://schemas.microsoft.com/office/drawing/2014/main" id="{35FF8C7F-4055-93C7-967C-864C5CC079B2}"/>
              </a:ext>
            </a:extLst>
          </p:cNvPr>
          <p:cNvSpPr txBox="1">
            <a:spLocks/>
          </p:cNvSpPr>
          <p:nvPr/>
        </p:nvSpPr>
        <p:spPr>
          <a:xfrm>
            <a:off x="0" y="-1"/>
            <a:ext cx="12192000" cy="1268361"/>
          </a:xfrm>
          <a:prstGeom prst="rect">
            <a:avLst/>
          </a:prstGeom>
          <a:solidFill>
            <a:srgbClr val="AD122A"/>
          </a:solidFill>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Nebraska’s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Breast Cancer Screening Rate</a:t>
            </a:r>
          </a:p>
        </p:txBody>
      </p:sp>
      <p:pic>
        <p:nvPicPr>
          <p:cNvPr id="1026" name="Picture 2" descr="The 1 in 3 Women are Expected to Have Been Sexually Assaulted in Their ...">
            <a:extLst>
              <a:ext uri="{FF2B5EF4-FFF2-40B4-BE49-F238E27FC236}">
                <a16:creationId xmlns:a16="http://schemas.microsoft.com/office/drawing/2014/main" id="{C3CCDB69-E17D-4C0A-BD1C-CE8E23A85C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3859" y="1268360"/>
            <a:ext cx="4772025"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125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91805A-A9B6-94FE-3212-037233013789}"/>
              </a:ext>
            </a:extLst>
          </p:cNvPr>
          <p:cNvPicPr>
            <a:picLocks noChangeAspect="1"/>
          </p:cNvPicPr>
          <p:nvPr/>
        </p:nvPicPr>
        <p:blipFill rotWithShape="1">
          <a:blip r:embed="rId2"/>
          <a:srcRect l="1875" t="35534" r="9140" b="7083"/>
          <a:stretch/>
        </p:blipFill>
        <p:spPr>
          <a:xfrm>
            <a:off x="99965" y="1255676"/>
            <a:ext cx="11749809" cy="4246648"/>
          </a:xfrm>
          <a:prstGeom prst="rect">
            <a:avLst/>
          </a:prstGeom>
        </p:spPr>
      </p:pic>
      <p:sp>
        <p:nvSpPr>
          <p:cNvPr id="6" name="TextBox 5">
            <a:extLst>
              <a:ext uri="{FF2B5EF4-FFF2-40B4-BE49-F238E27FC236}">
                <a16:creationId xmlns:a16="http://schemas.microsoft.com/office/drawing/2014/main" id="{776723CB-6607-A238-11A6-39F0963F1AC7}"/>
              </a:ext>
            </a:extLst>
          </p:cNvPr>
          <p:cNvSpPr txBox="1"/>
          <p:nvPr/>
        </p:nvSpPr>
        <p:spPr>
          <a:xfrm>
            <a:off x="203810" y="5150326"/>
            <a:ext cx="3213646" cy="1354217"/>
          </a:xfrm>
          <a:prstGeom prst="rect">
            <a:avLst/>
          </a:prstGeom>
          <a:noFill/>
          <a:ln>
            <a:solidFill>
              <a:schemeClr val="tx1"/>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U.S. Average: 70.2%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NE Average: 67.6% (65.3-69.9)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(There is no statistical significance difference at .05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0070C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US Data for 2023: 79.8%</a:t>
            </a:r>
            <a:endParaRPr kumimoji="0" lang="en-US" sz="16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9311A572-8D65-3A69-1CD5-35A3544BB77A}"/>
              </a:ext>
            </a:extLst>
          </p:cNvPr>
          <p:cNvSpPr txBox="1"/>
          <p:nvPr/>
        </p:nvSpPr>
        <p:spPr>
          <a:xfrm>
            <a:off x="10796337" y="4402018"/>
            <a:ext cx="1295698" cy="2419945"/>
          </a:xfrm>
          <a:prstGeom prst="roundRect">
            <a:avLst/>
          </a:prstGeom>
          <a:solidFill>
            <a:schemeClr val="bg1">
              <a:lumMod val="95000"/>
            </a:schemeClr>
          </a:solidFill>
          <a:ln>
            <a:solidFill>
              <a:schemeClr val="tx1"/>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n narrow"/>
                <a:ea typeface="+mn-ea"/>
                <a:cs typeface="+mn-cs"/>
              </a:rPr>
              <a:t>81 rural and 8 urban NE counties have significantly lower rates than US average</a:t>
            </a:r>
          </a:p>
        </p:txBody>
      </p:sp>
      <p:sp>
        <p:nvSpPr>
          <p:cNvPr id="3" name="TextBox 2">
            <a:extLst>
              <a:ext uri="{FF2B5EF4-FFF2-40B4-BE49-F238E27FC236}">
                <a16:creationId xmlns:a16="http://schemas.microsoft.com/office/drawing/2014/main" id="{5980D4A8-C497-AC1C-3156-C4F9173C3442}"/>
              </a:ext>
            </a:extLst>
          </p:cNvPr>
          <p:cNvSpPr txBox="1"/>
          <p:nvPr/>
        </p:nvSpPr>
        <p:spPr>
          <a:xfrm>
            <a:off x="203810" y="6544964"/>
            <a:ext cx="2438488" cy="276999"/>
          </a:xfrm>
          <a:prstGeom prst="rect">
            <a:avLst/>
          </a:prstGeom>
          <a:noFill/>
          <a:ln>
            <a:noFill/>
          </a:ln>
        </p:spPr>
        <p:txBody>
          <a:bodyPr wrap="none" rtlCol="0">
            <a:spAutoFit/>
          </a:bodyPr>
          <a:lstStyle/>
          <a:p>
            <a:pPr marL="0" marR="0" lvl="0" indent="0" algn="l" defTabSz="40640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NCI State Cancer Profile</a:t>
            </a:r>
          </a:p>
        </p:txBody>
      </p:sp>
      <p:sp>
        <p:nvSpPr>
          <p:cNvPr id="10" name="Title 1">
            <a:extLst>
              <a:ext uri="{FF2B5EF4-FFF2-40B4-BE49-F238E27FC236}">
                <a16:creationId xmlns:a16="http://schemas.microsoft.com/office/drawing/2014/main" id="{D7B2CE8E-D360-D157-4DE4-48BE7238BA01}"/>
              </a:ext>
            </a:extLst>
          </p:cNvPr>
          <p:cNvSpPr txBox="1">
            <a:spLocks/>
          </p:cNvSpPr>
          <p:nvPr/>
        </p:nvSpPr>
        <p:spPr>
          <a:xfrm>
            <a:off x="0" y="-1"/>
            <a:ext cx="12192000" cy="932765"/>
          </a:xfrm>
          <a:prstGeom prst="rect">
            <a:avLst/>
          </a:prstGeom>
          <a:solidFill>
            <a:srgbClr val="AD122A"/>
          </a:solidFill>
        </p:spPr>
        <p:txBody>
          <a:bodyPr anchor="ctr" anchorCtr="0">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4000" b="1" dirty="0">
                <a:solidFill>
                  <a:schemeClr val="bg1"/>
                </a:solidFill>
                <a:latin typeface="Arial" panose="020B0604020202020204" pitchFamily="34" charset="0"/>
                <a:cs typeface="Arial" panose="020B0604020202020204" pitchFamily="34" charset="0"/>
              </a:rPr>
              <a:t>Mammogram in Past 2 Years </a:t>
            </a:r>
            <a:br>
              <a:rPr lang="en-US" sz="4000" b="1" dirty="0">
                <a:solidFill>
                  <a:schemeClr val="bg1"/>
                </a:solidFill>
                <a:latin typeface="Arial" panose="020B0604020202020204" pitchFamily="34" charset="0"/>
                <a:cs typeface="Arial" panose="020B0604020202020204" pitchFamily="34" charset="0"/>
              </a:rPr>
            </a:br>
            <a:r>
              <a:rPr lang="en-US" sz="4000" b="1" dirty="0">
                <a:solidFill>
                  <a:schemeClr val="bg1"/>
                </a:solidFill>
                <a:latin typeface="Arial" panose="020B0604020202020204" pitchFamily="34" charset="0"/>
                <a:cs typeface="Arial" panose="020B0604020202020204" pitchFamily="34" charset="0"/>
              </a:rPr>
              <a:t>(Women Ages 40-75): 2017-2019</a:t>
            </a:r>
            <a:endPar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sp>
        <p:nvSpPr>
          <p:cNvPr id="8" name="Arrow: Down 7">
            <a:extLst>
              <a:ext uri="{FF2B5EF4-FFF2-40B4-BE49-F238E27FC236}">
                <a16:creationId xmlns:a16="http://schemas.microsoft.com/office/drawing/2014/main" id="{36D499F4-AB3B-85C6-6CCC-D4A5CF679DA9}"/>
              </a:ext>
            </a:extLst>
          </p:cNvPr>
          <p:cNvSpPr/>
          <p:nvPr/>
        </p:nvSpPr>
        <p:spPr>
          <a:xfrm rot="3673060">
            <a:off x="8525320" y="2966799"/>
            <a:ext cx="272878" cy="774455"/>
          </a:xfrm>
          <a:prstGeom prst="downArrow">
            <a:avLst/>
          </a:prstGeom>
          <a:solidFill>
            <a:srgbClr val="F884D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1840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EB8FE3-CCE8-ABB4-BD79-9CE5FBE53CEF}"/>
              </a:ext>
            </a:extLst>
          </p:cNvPr>
          <p:cNvPicPr>
            <a:picLocks noChangeAspect="1"/>
          </p:cNvPicPr>
          <p:nvPr/>
        </p:nvPicPr>
        <p:blipFill rotWithShape="1">
          <a:blip r:embed="rId2"/>
          <a:srcRect l="1917" t="29408" r="8166" b="9931"/>
          <a:stretch/>
        </p:blipFill>
        <p:spPr>
          <a:xfrm>
            <a:off x="1219244" y="1374827"/>
            <a:ext cx="11275982" cy="4788066"/>
          </a:xfrm>
          <a:prstGeom prst="rect">
            <a:avLst/>
          </a:prstGeom>
        </p:spPr>
      </p:pic>
      <p:sp>
        <p:nvSpPr>
          <p:cNvPr id="6" name="TextBox 5">
            <a:extLst>
              <a:ext uri="{FF2B5EF4-FFF2-40B4-BE49-F238E27FC236}">
                <a16:creationId xmlns:a16="http://schemas.microsoft.com/office/drawing/2014/main" id="{E4C43F7C-24BC-4790-15D5-9CB7E2298F6E}"/>
              </a:ext>
            </a:extLst>
          </p:cNvPr>
          <p:cNvSpPr txBox="1"/>
          <p:nvPr/>
        </p:nvSpPr>
        <p:spPr>
          <a:xfrm>
            <a:off x="0" y="5447346"/>
            <a:ext cx="3220946" cy="553998"/>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U.S. Average:  129.8 (129.5-130.0)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NE Average: 130.7 (127.6-133.8)*</a:t>
            </a:r>
          </a:p>
        </p:txBody>
      </p:sp>
      <p:sp>
        <p:nvSpPr>
          <p:cNvPr id="3" name="TextBox 2">
            <a:extLst>
              <a:ext uri="{FF2B5EF4-FFF2-40B4-BE49-F238E27FC236}">
                <a16:creationId xmlns:a16="http://schemas.microsoft.com/office/drawing/2014/main" id="{864ACFD4-5867-0356-7475-ECDBE551A186}"/>
              </a:ext>
            </a:extLst>
          </p:cNvPr>
          <p:cNvSpPr txBox="1"/>
          <p:nvPr/>
        </p:nvSpPr>
        <p:spPr>
          <a:xfrm>
            <a:off x="270700" y="1977783"/>
            <a:ext cx="1388897" cy="1191816"/>
          </a:xfrm>
          <a:prstGeom prst="roundRect">
            <a:avLst/>
          </a:prstGeom>
          <a:solidFill>
            <a:schemeClr val="bg1">
              <a:lumMod val="95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n narrow"/>
                <a:ea typeface="+mn-ea"/>
                <a:cs typeface="+mn-cs"/>
              </a:rPr>
              <a:t>NE average rate is higher than US average</a:t>
            </a:r>
          </a:p>
        </p:txBody>
      </p:sp>
      <p:sp>
        <p:nvSpPr>
          <p:cNvPr id="4" name="TextBox 3">
            <a:extLst>
              <a:ext uri="{FF2B5EF4-FFF2-40B4-BE49-F238E27FC236}">
                <a16:creationId xmlns:a16="http://schemas.microsoft.com/office/drawing/2014/main" id="{AEDCC33A-AE06-90C2-E986-FE2B8741C1AD}"/>
              </a:ext>
            </a:extLst>
          </p:cNvPr>
          <p:cNvSpPr txBox="1"/>
          <p:nvPr/>
        </p:nvSpPr>
        <p:spPr>
          <a:xfrm>
            <a:off x="0" y="6551967"/>
            <a:ext cx="2438488" cy="276999"/>
          </a:xfrm>
          <a:prstGeom prst="rect">
            <a:avLst/>
          </a:prstGeom>
          <a:noFill/>
          <a:ln>
            <a:noFill/>
          </a:ln>
        </p:spPr>
        <p:txBody>
          <a:bodyPr wrap="none" rtlCol="0">
            <a:spAutoFit/>
          </a:bodyPr>
          <a:lstStyle/>
          <a:p>
            <a:pPr marL="0" marR="0" lvl="0" indent="0" algn="l" defTabSz="40640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NCI State Cancer Profile</a:t>
            </a:r>
          </a:p>
        </p:txBody>
      </p:sp>
      <p:sp>
        <p:nvSpPr>
          <p:cNvPr id="7" name="TextBox 6">
            <a:extLst>
              <a:ext uri="{FF2B5EF4-FFF2-40B4-BE49-F238E27FC236}">
                <a16:creationId xmlns:a16="http://schemas.microsoft.com/office/drawing/2014/main" id="{930EE075-7ED7-F17F-1ED2-4B61DCC6693C}"/>
              </a:ext>
            </a:extLst>
          </p:cNvPr>
          <p:cNvSpPr txBox="1"/>
          <p:nvPr/>
        </p:nvSpPr>
        <p:spPr>
          <a:xfrm>
            <a:off x="0" y="6345905"/>
            <a:ext cx="363913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Significantly higher than U.S. average at .05 level</a:t>
            </a:r>
          </a:p>
        </p:txBody>
      </p:sp>
      <p:sp>
        <p:nvSpPr>
          <p:cNvPr id="10" name="Title 1">
            <a:extLst>
              <a:ext uri="{FF2B5EF4-FFF2-40B4-BE49-F238E27FC236}">
                <a16:creationId xmlns:a16="http://schemas.microsoft.com/office/drawing/2014/main" id="{8AF32765-8E95-4A18-2F7D-9E397ACFE85B}"/>
              </a:ext>
            </a:extLst>
          </p:cNvPr>
          <p:cNvSpPr txBox="1">
            <a:spLocks/>
          </p:cNvSpPr>
          <p:nvPr/>
        </p:nvSpPr>
        <p:spPr>
          <a:xfrm>
            <a:off x="0" y="-1"/>
            <a:ext cx="12192000" cy="1191816"/>
          </a:xfrm>
          <a:prstGeom prst="rect">
            <a:avLst/>
          </a:prstGeom>
          <a:solidFill>
            <a:srgbClr val="AD122A"/>
          </a:solidFill>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4000" b="1" dirty="0">
                <a:solidFill>
                  <a:schemeClr val="bg1"/>
                </a:solidFill>
                <a:latin typeface="Arial" panose="020B0604020202020204" pitchFamily="34" charset="0"/>
                <a:cs typeface="Arial" panose="020B0604020202020204" pitchFamily="34" charset="0"/>
              </a:rPr>
              <a:t>Female Breast Cancer Incidence </a:t>
            </a:r>
          </a:p>
          <a:p>
            <a:pPr lvl="0" algn="ctr">
              <a:defRPr/>
            </a:pPr>
            <a:r>
              <a:rPr lang="en-US" sz="4000" b="1" dirty="0">
                <a:solidFill>
                  <a:schemeClr val="bg1"/>
                </a:solidFill>
                <a:latin typeface="Arial" panose="020B0604020202020204" pitchFamily="34" charset="0"/>
                <a:cs typeface="Arial" panose="020B0604020202020204" pitchFamily="34" charset="0"/>
              </a:rPr>
              <a:t>Rate per 100,000: 2017-2021</a:t>
            </a:r>
            <a:endPar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sp>
        <p:nvSpPr>
          <p:cNvPr id="2" name="Arrow: Down 1">
            <a:extLst>
              <a:ext uri="{FF2B5EF4-FFF2-40B4-BE49-F238E27FC236}">
                <a16:creationId xmlns:a16="http://schemas.microsoft.com/office/drawing/2014/main" id="{40B2944F-D577-D9FC-8928-9494C3673B33}"/>
              </a:ext>
            </a:extLst>
          </p:cNvPr>
          <p:cNvSpPr/>
          <p:nvPr/>
        </p:nvSpPr>
        <p:spPr>
          <a:xfrm rot="3673060">
            <a:off x="9407634" y="3381632"/>
            <a:ext cx="272878" cy="774455"/>
          </a:xfrm>
          <a:prstGeom prst="downArrow">
            <a:avLst/>
          </a:prstGeom>
          <a:solidFill>
            <a:srgbClr val="F884D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3887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6FCF4196-B4F9-0143-02C8-BD0FCE0734D3}"/>
              </a:ext>
            </a:extLst>
          </p:cNvPr>
          <p:cNvGraphicFramePr/>
          <p:nvPr/>
        </p:nvGraphicFramePr>
        <p:xfrm>
          <a:off x="87550" y="1209500"/>
          <a:ext cx="6008450" cy="45060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1BF34869-5E63-7837-106C-50E5421BD2C7}"/>
              </a:ext>
            </a:extLst>
          </p:cNvPr>
          <p:cNvGraphicFramePr/>
          <p:nvPr/>
        </p:nvGraphicFramePr>
        <p:xfrm>
          <a:off x="6095999" y="1209501"/>
          <a:ext cx="6008451" cy="450605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0B74902F-A7C8-0906-D9DB-896C7D180DB6}"/>
              </a:ext>
            </a:extLst>
          </p:cNvPr>
          <p:cNvSpPr txBox="1"/>
          <p:nvPr/>
        </p:nvSpPr>
        <p:spPr>
          <a:xfrm>
            <a:off x="26029" y="6033770"/>
            <a:ext cx="4283324" cy="276999"/>
          </a:xfrm>
          <a:prstGeom prst="rect">
            <a:avLst/>
          </a:prstGeom>
          <a:noFill/>
        </p:spPr>
        <p:txBody>
          <a:bodyPr wrap="square" rtlCol="0">
            <a:spAutoFit/>
          </a:bodyPr>
          <a:lstStyle/>
          <a:p>
            <a:pPr marL="0" marR="0" lvl="0" indent="0" defTabSz="40640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NH</a:t>
            </a:r>
            <a:r>
              <a:rPr lang="en-US" sz="1200" dirty="0">
                <a:solidFill>
                  <a:prstClr val="black"/>
                </a:solidFill>
                <a:latin typeface="Arial" panose="020B0604020202020204" pitchFamily="34" charset="0"/>
                <a:cs typeface="Arial" panose="020B0604020202020204" pitchFamily="34" charset="0"/>
              </a:rPr>
              <a:t>: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Non-Hispanic; AI/AN: American Indian/Alaska Native</a:t>
            </a:r>
          </a:p>
        </p:txBody>
      </p:sp>
      <p:sp>
        <p:nvSpPr>
          <p:cNvPr id="6" name="TextBox 5">
            <a:extLst>
              <a:ext uri="{FF2B5EF4-FFF2-40B4-BE49-F238E27FC236}">
                <a16:creationId xmlns:a16="http://schemas.microsoft.com/office/drawing/2014/main" id="{53625985-14D7-0B44-9061-B00463D64471}"/>
              </a:ext>
            </a:extLst>
          </p:cNvPr>
          <p:cNvSpPr txBox="1"/>
          <p:nvPr/>
        </p:nvSpPr>
        <p:spPr>
          <a:xfrm>
            <a:off x="97280" y="6483721"/>
            <a:ext cx="2438488" cy="276999"/>
          </a:xfrm>
          <a:prstGeom prst="rect">
            <a:avLst/>
          </a:prstGeom>
          <a:noFill/>
          <a:ln>
            <a:solidFill>
              <a:schemeClr val="accent1">
                <a:shade val="15000"/>
              </a:schemeClr>
            </a:solidFill>
          </a:ln>
        </p:spPr>
        <p:txBody>
          <a:bodyPr wrap="none" rtlCol="0">
            <a:spAutoFit/>
          </a:bodyPr>
          <a:lstStyle/>
          <a:p>
            <a:pPr marL="0" marR="0" lvl="0" indent="0" algn="l" defTabSz="406405"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NCI State Cancer Profile</a:t>
            </a:r>
          </a:p>
        </p:txBody>
      </p:sp>
      <p:sp>
        <p:nvSpPr>
          <p:cNvPr id="7" name="Rectangle 6">
            <a:extLst>
              <a:ext uri="{FF2B5EF4-FFF2-40B4-BE49-F238E27FC236}">
                <a16:creationId xmlns:a16="http://schemas.microsoft.com/office/drawing/2014/main" id="{C9B656D8-BEA6-BFA5-5427-1252C614F71A}"/>
              </a:ext>
            </a:extLst>
          </p:cNvPr>
          <p:cNvSpPr/>
          <p:nvPr/>
        </p:nvSpPr>
        <p:spPr>
          <a:xfrm>
            <a:off x="87550" y="6033770"/>
            <a:ext cx="4143982" cy="277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6B8A206A-ADE2-FAAD-C874-AC7A9D3C6F42}"/>
              </a:ext>
            </a:extLst>
          </p:cNvPr>
          <p:cNvSpPr txBox="1">
            <a:spLocks/>
          </p:cNvSpPr>
          <p:nvPr/>
        </p:nvSpPr>
        <p:spPr>
          <a:xfrm>
            <a:off x="-4865" y="-41482"/>
            <a:ext cx="12192000" cy="932765"/>
          </a:xfrm>
          <a:prstGeom prst="rect">
            <a:avLst/>
          </a:prstGeom>
          <a:solidFill>
            <a:srgbClr val="AD122A"/>
          </a:solidFill>
        </p:spPr>
        <p:txBody>
          <a:bodyPr anchor="ctr" anchorCtr="0">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solidFill>
                  <a:schemeClr val="bg1"/>
                </a:solidFill>
                <a:latin typeface="Arial" panose="020B0604020202020204" pitchFamily="34" charset="0"/>
                <a:cs typeface="Arial" panose="020B0604020202020204" pitchFamily="34" charset="0"/>
              </a:rPr>
              <a:t>Breast Cancer Incidence &amp; Mortality Rates </a:t>
            </a:r>
          </a:p>
          <a:p>
            <a:pPr algn="ctr"/>
            <a:r>
              <a:rPr lang="en-US" sz="3500" b="1" dirty="0">
                <a:solidFill>
                  <a:schemeClr val="bg1"/>
                </a:solidFill>
                <a:latin typeface="Arial" panose="020B0604020202020204" pitchFamily="34" charset="0"/>
                <a:cs typeface="Arial" panose="020B0604020202020204" pitchFamily="34" charset="0"/>
              </a:rPr>
              <a:t>by Race/Ethnicity</a:t>
            </a:r>
          </a:p>
        </p:txBody>
      </p:sp>
      <p:sp>
        <p:nvSpPr>
          <p:cNvPr id="8" name="Arrow: Down 7">
            <a:extLst>
              <a:ext uri="{FF2B5EF4-FFF2-40B4-BE49-F238E27FC236}">
                <a16:creationId xmlns:a16="http://schemas.microsoft.com/office/drawing/2014/main" id="{61A60AE5-13BE-B2E9-3AFA-1741A91430F3}"/>
              </a:ext>
            </a:extLst>
          </p:cNvPr>
          <p:cNvSpPr/>
          <p:nvPr/>
        </p:nvSpPr>
        <p:spPr>
          <a:xfrm rot="3673060" flipH="1">
            <a:off x="9141331" y="2025785"/>
            <a:ext cx="519988" cy="774455"/>
          </a:xfrm>
          <a:prstGeom prst="downArrow">
            <a:avLst/>
          </a:prstGeom>
          <a:solidFill>
            <a:srgbClr val="F884D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4D238DE5-AE11-E1F7-9132-3D126F10383F}"/>
              </a:ext>
            </a:extLst>
          </p:cNvPr>
          <p:cNvSpPr/>
          <p:nvPr/>
        </p:nvSpPr>
        <p:spPr>
          <a:xfrm rot="3673060" flipH="1">
            <a:off x="3132880" y="2440100"/>
            <a:ext cx="519988" cy="774455"/>
          </a:xfrm>
          <a:prstGeom prst="downArrow">
            <a:avLst/>
          </a:prstGeom>
          <a:solidFill>
            <a:srgbClr val="F884D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9816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1C2B8-DF87-3BA0-D00F-9B3175A4E03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543DF6F-CC98-93A5-CACF-7AE56594708F}"/>
              </a:ext>
            </a:extLst>
          </p:cNvPr>
          <p:cNvSpPr txBox="1">
            <a:spLocks/>
          </p:cNvSpPr>
          <p:nvPr/>
        </p:nvSpPr>
        <p:spPr>
          <a:xfrm>
            <a:off x="0" y="0"/>
            <a:ext cx="12192000" cy="723438"/>
          </a:xfrm>
          <a:prstGeom prst="rect">
            <a:avLst/>
          </a:prstGeom>
          <a:solidFill>
            <a:srgbClr val="AD122A"/>
          </a:solidFill>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Colorectal Cancer Screening</a:t>
            </a:r>
          </a:p>
        </p:txBody>
      </p:sp>
      <p:pic>
        <p:nvPicPr>
          <p:cNvPr id="7" name="Picture 6">
            <a:extLst>
              <a:ext uri="{FF2B5EF4-FFF2-40B4-BE49-F238E27FC236}">
                <a16:creationId xmlns:a16="http://schemas.microsoft.com/office/drawing/2014/main" id="{54A3FA9A-1B6F-8E0E-126B-3E6520DD0E24}"/>
              </a:ext>
            </a:extLst>
          </p:cNvPr>
          <p:cNvPicPr>
            <a:picLocks noChangeAspect="1"/>
          </p:cNvPicPr>
          <p:nvPr/>
        </p:nvPicPr>
        <p:blipFill>
          <a:blip r:embed="rId2"/>
          <a:stretch>
            <a:fillRect/>
          </a:stretch>
        </p:blipFill>
        <p:spPr>
          <a:xfrm>
            <a:off x="563524" y="3636287"/>
            <a:ext cx="10143461" cy="2844999"/>
          </a:xfrm>
          <a:prstGeom prst="rect">
            <a:avLst/>
          </a:prstGeom>
        </p:spPr>
      </p:pic>
      <p:pic>
        <p:nvPicPr>
          <p:cNvPr id="5" name="Picture 4">
            <a:extLst>
              <a:ext uri="{FF2B5EF4-FFF2-40B4-BE49-F238E27FC236}">
                <a16:creationId xmlns:a16="http://schemas.microsoft.com/office/drawing/2014/main" id="{C797CD79-C0EF-799E-FDD1-90E2AD32A4FC}"/>
              </a:ext>
            </a:extLst>
          </p:cNvPr>
          <p:cNvPicPr>
            <a:picLocks noChangeAspect="1"/>
          </p:cNvPicPr>
          <p:nvPr/>
        </p:nvPicPr>
        <p:blipFill>
          <a:blip r:embed="rId3"/>
          <a:stretch>
            <a:fillRect/>
          </a:stretch>
        </p:blipFill>
        <p:spPr>
          <a:xfrm>
            <a:off x="8284228" y="949227"/>
            <a:ext cx="3740487" cy="2912849"/>
          </a:xfrm>
          <a:prstGeom prst="rect">
            <a:avLst/>
          </a:prstGeom>
        </p:spPr>
      </p:pic>
      <p:sp>
        <p:nvSpPr>
          <p:cNvPr id="3" name="Content Placeholder 2">
            <a:extLst>
              <a:ext uri="{FF2B5EF4-FFF2-40B4-BE49-F238E27FC236}">
                <a16:creationId xmlns:a16="http://schemas.microsoft.com/office/drawing/2014/main" id="{B488D79A-950A-0C6E-0493-389343CF2CB5}"/>
              </a:ext>
            </a:extLst>
          </p:cNvPr>
          <p:cNvSpPr>
            <a:spLocks noGrp="1"/>
          </p:cNvSpPr>
          <p:nvPr>
            <p:ph idx="1"/>
          </p:nvPr>
        </p:nvSpPr>
        <p:spPr>
          <a:xfrm>
            <a:off x="299194" y="986321"/>
            <a:ext cx="10407791" cy="3169394"/>
          </a:xfrm>
        </p:spPr>
        <p:txBody>
          <a:bodyPr>
            <a:normAutofit/>
          </a:bodyPr>
          <a:lstStyle/>
          <a:p>
            <a:pPr marL="342900" indent="-342900">
              <a:lnSpc>
                <a:spcPct val="115000"/>
              </a:lnSpc>
              <a:buFont typeface="Symbol" panose="05050102010706020507" pitchFamily="18" charset="2"/>
              <a:buChar char=""/>
              <a:tabLst>
                <a:tab pos="228600" algn="l"/>
              </a:tabLst>
            </a:pPr>
            <a:r>
              <a:rPr lang="en-US" sz="2200" dirty="0">
                <a:effectLst/>
                <a:ea typeface="MS Mincho" panose="02020609040205080304" pitchFamily="49" charset="-128"/>
                <a:cs typeface="Times New Roman" panose="02020603050405020304" pitchFamily="18" charset="0"/>
              </a:rPr>
              <a:t>Colorectal cancer is one of the most preventable cancers with regular screening.</a:t>
            </a:r>
          </a:p>
          <a:p>
            <a:pPr marL="342900" indent="-342900">
              <a:lnSpc>
                <a:spcPct val="115000"/>
              </a:lnSpc>
              <a:buFont typeface="Symbol" panose="05050102010706020507" pitchFamily="18" charset="2"/>
              <a:buChar char=""/>
              <a:tabLst>
                <a:tab pos="228600" algn="l"/>
              </a:tabLst>
            </a:pPr>
            <a:r>
              <a:rPr lang="en-US" sz="2200" dirty="0">
                <a:effectLst/>
                <a:ea typeface="MS Mincho" panose="02020609040205080304" pitchFamily="49" charset="-128"/>
                <a:cs typeface="Times New Roman" panose="02020603050405020304" pitchFamily="18" charset="0"/>
              </a:rPr>
              <a:t>1 in 24 people will be diagnosed with colorectal cancer.</a:t>
            </a:r>
          </a:p>
          <a:p>
            <a:pPr marL="342900" marR="0" lvl="0" indent="-342900">
              <a:lnSpc>
                <a:spcPct val="115000"/>
              </a:lnSpc>
              <a:buFont typeface="Symbol" panose="05050102010706020507" pitchFamily="18" charset="2"/>
              <a:buChar char=""/>
              <a:tabLst>
                <a:tab pos="228600" algn="l"/>
              </a:tabLst>
            </a:pPr>
            <a:r>
              <a:rPr lang="en-US" sz="2200" dirty="0">
                <a:effectLst/>
                <a:ea typeface="MS Mincho" panose="02020609040205080304" pitchFamily="49" charset="-128"/>
                <a:cs typeface="Times New Roman" panose="02020603050405020304" pitchFamily="18" charset="0"/>
              </a:rPr>
              <a:t>Recommended for adults ages </a:t>
            </a:r>
            <a:r>
              <a:rPr lang="en-US" sz="2200" b="1" dirty="0">
                <a:effectLst/>
                <a:ea typeface="MS Mincho" panose="02020609040205080304" pitchFamily="49" charset="-128"/>
                <a:cs typeface="Times New Roman" panose="02020603050405020304" pitchFamily="18" charset="0"/>
              </a:rPr>
              <a:t>45</a:t>
            </a:r>
            <a:r>
              <a:rPr lang="en-US" sz="2200" dirty="0">
                <a:effectLst/>
                <a:ea typeface="MS Mincho" panose="02020609040205080304" pitchFamily="49" charset="-128"/>
                <a:cs typeface="Times New Roman" panose="02020603050405020304" pitchFamily="18" charset="0"/>
              </a:rPr>
              <a:t> to 75. </a:t>
            </a:r>
          </a:p>
          <a:p>
            <a:pPr marL="342900" marR="0" lvl="0" indent="-342900">
              <a:lnSpc>
                <a:spcPct val="115000"/>
              </a:lnSpc>
              <a:buFont typeface="Symbol" panose="05050102010706020507" pitchFamily="18" charset="2"/>
              <a:buChar char=""/>
              <a:tabLst>
                <a:tab pos="228600" algn="l"/>
              </a:tabLst>
            </a:pPr>
            <a:r>
              <a:rPr lang="en-US" sz="2200" dirty="0">
                <a:effectLst/>
                <a:ea typeface="MS Mincho" panose="02020609040205080304" pitchFamily="49" charset="-128"/>
                <a:cs typeface="Times New Roman" panose="02020603050405020304" pitchFamily="18" charset="0"/>
              </a:rPr>
              <a:t>Black Americans have the highest incidence and death rates.</a:t>
            </a:r>
          </a:p>
        </p:txBody>
      </p:sp>
    </p:spTree>
    <p:extLst>
      <p:ext uri="{BB962C8B-B14F-4D97-AF65-F5344CB8AC3E}">
        <p14:creationId xmlns:p14="http://schemas.microsoft.com/office/powerpoint/2010/main" val="3454542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7E2AC-5655-4A33-1616-2FB5BE340A7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4A9AFF4-C519-F460-E43B-C7C8306A9627}"/>
              </a:ext>
            </a:extLst>
          </p:cNvPr>
          <p:cNvSpPr txBox="1">
            <a:spLocks/>
          </p:cNvSpPr>
          <p:nvPr/>
        </p:nvSpPr>
        <p:spPr>
          <a:xfrm>
            <a:off x="0" y="0"/>
            <a:ext cx="12192000" cy="723438"/>
          </a:xfrm>
          <a:prstGeom prst="rect">
            <a:avLst/>
          </a:prstGeom>
          <a:solidFill>
            <a:srgbClr val="AD122A"/>
          </a:solidFill>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Colorectal Cancer Screening</a:t>
            </a:r>
          </a:p>
        </p:txBody>
      </p:sp>
      <p:pic>
        <p:nvPicPr>
          <p:cNvPr id="6" name="Content Placeholder 8">
            <a:extLst>
              <a:ext uri="{FF2B5EF4-FFF2-40B4-BE49-F238E27FC236}">
                <a16:creationId xmlns:a16="http://schemas.microsoft.com/office/drawing/2014/main" id="{624E51C5-04B9-9021-1DA4-0E4E4F732B6A}"/>
              </a:ext>
            </a:extLst>
          </p:cNvPr>
          <p:cNvPicPr>
            <a:picLocks noChangeAspect="1"/>
          </p:cNvPicPr>
          <p:nvPr/>
        </p:nvPicPr>
        <p:blipFill>
          <a:blip r:embed="rId3"/>
          <a:stretch>
            <a:fillRect/>
          </a:stretch>
        </p:blipFill>
        <p:spPr>
          <a:xfrm>
            <a:off x="546100" y="723438"/>
            <a:ext cx="10808537" cy="4612237"/>
          </a:xfrm>
          <a:prstGeom prst="rect">
            <a:avLst/>
          </a:prstGeom>
        </p:spPr>
      </p:pic>
      <p:sp>
        <p:nvSpPr>
          <p:cNvPr id="9" name="TextBox 8">
            <a:extLst>
              <a:ext uri="{FF2B5EF4-FFF2-40B4-BE49-F238E27FC236}">
                <a16:creationId xmlns:a16="http://schemas.microsoft.com/office/drawing/2014/main" id="{38B098CD-7FCC-B4F4-8192-C0818CBE2243}"/>
              </a:ext>
            </a:extLst>
          </p:cNvPr>
          <p:cNvSpPr txBox="1"/>
          <p:nvPr/>
        </p:nvSpPr>
        <p:spPr>
          <a:xfrm>
            <a:off x="691731" y="5335675"/>
            <a:ext cx="10808537" cy="1200329"/>
          </a:xfrm>
          <a:prstGeom prst="rect">
            <a:avLst/>
          </a:prstGeom>
          <a:noFill/>
        </p:spPr>
        <p:txBody>
          <a:bodyPr wrap="square">
            <a:spAutoFit/>
          </a:bodyPr>
          <a:lstStyle/>
          <a:p>
            <a:pPr marL="342900" indent="-342900">
              <a:buFont typeface="Arial" panose="020B0604020202020204" pitchFamily="34" charset="0"/>
              <a:buChar char="•"/>
            </a:pPr>
            <a:r>
              <a:rPr lang="en-US" dirty="0"/>
              <a:t>Screening flexibility with more options: Multiple validated options increase access and compliance and better outcomes </a:t>
            </a:r>
          </a:p>
          <a:p>
            <a:pPr marL="342900" indent="-342900">
              <a:buFont typeface="Arial" panose="020B0604020202020204" pitchFamily="34" charset="0"/>
              <a:buChar char="•"/>
            </a:pPr>
            <a:r>
              <a:rPr lang="en-US" dirty="0"/>
              <a:t>CRC test use was lower among those aged 45 to 49 years than those aged 50 to 75 years (</a:t>
            </a:r>
            <a:r>
              <a:rPr lang="en-US" b="1" dirty="0">
                <a:solidFill>
                  <a:srgbClr val="FF0000"/>
                </a:solidFill>
              </a:rPr>
              <a:t>37.1% </a:t>
            </a:r>
            <a:r>
              <a:rPr lang="en-US" dirty="0"/>
              <a:t>vs 73.4%</a:t>
            </a:r>
          </a:p>
        </p:txBody>
      </p:sp>
    </p:spTree>
    <p:extLst>
      <p:ext uri="{BB962C8B-B14F-4D97-AF65-F5344CB8AC3E}">
        <p14:creationId xmlns:p14="http://schemas.microsoft.com/office/powerpoint/2010/main" val="3343673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F83C0-7B3B-BF23-E2C0-FEC2AA77850E}"/>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2D54BB3D-1A5C-436A-7E76-4AA70B2FF6FE}"/>
              </a:ext>
            </a:extLst>
          </p:cNvPr>
          <p:cNvSpPr>
            <a:spLocks noGrp="1"/>
          </p:cNvSpPr>
          <p:nvPr>
            <p:ph idx="1"/>
          </p:nvPr>
        </p:nvSpPr>
        <p:spPr/>
        <p:txBody>
          <a:bodyPr/>
          <a:lstStyle/>
          <a:p>
            <a:pPr marL="457200" indent="-457200">
              <a:buFont typeface="Arial" panose="020B0604020202020204" pitchFamily="34" charset="0"/>
              <a:buChar char="•"/>
            </a:pPr>
            <a:r>
              <a:rPr lang="en-US" dirty="0"/>
              <a:t>Describe current cancer incidence and cancer screening rates across Nebraska.</a:t>
            </a:r>
          </a:p>
          <a:p>
            <a:pPr marL="457200" indent="-457200">
              <a:buFont typeface="Arial" panose="020B0604020202020204" pitchFamily="34" charset="0"/>
              <a:buChar char="•"/>
            </a:pPr>
            <a:r>
              <a:rPr lang="en-US" dirty="0"/>
              <a:t>Explain how risk-assessment tools (e.g., </a:t>
            </a:r>
            <a:r>
              <a:rPr lang="en-US" dirty="0" err="1"/>
              <a:t>CancerIQ</a:t>
            </a:r>
            <a:r>
              <a:rPr lang="en-US" dirty="0"/>
              <a:t>) can personalize cancer screening and prevention-based recommendations. </a:t>
            </a:r>
          </a:p>
          <a:p>
            <a:pPr marL="457200" indent="-457200">
              <a:buFont typeface="Arial" panose="020B0604020202020204" pitchFamily="34" charset="0"/>
              <a:buChar char="•"/>
            </a:pPr>
            <a:r>
              <a:rPr lang="en-US" dirty="0"/>
              <a:t>Analyze the lung cancer screening program case study to outline integration steps, review metrics, and lessons learned.</a:t>
            </a:r>
            <a:br>
              <a:rPr lang="en-US" dirty="0"/>
            </a:br>
            <a:endParaRPr lang="en-US" dirty="0"/>
          </a:p>
        </p:txBody>
      </p:sp>
    </p:spTree>
    <p:extLst>
      <p:ext uri="{BB962C8B-B14F-4D97-AF65-F5344CB8AC3E}">
        <p14:creationId xmlns:p14="http://schemas.microsoft.com/office/powerpoint/2010/main" val="2498487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A3180-F81E-A656-4177-4D40373292A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89FA2BC4-FC3D-A5FD-B811-B596CE8852EF}"/>
              </a:ext>
            </a:extLst>
          </p:cNvPr>
          <p:cNvSpPr>
            <a:spLocks noGrp="1"/>
          </p:cNvSpPr>
          <p:nvPr>
            <p:ph type="body" idx="1"/>
          </p:nvPr>
        </p:nvSpPr>
        <p:spPr/>
        <p:txBody>
          <a:bodyPr>
            <a:normAutofit/>
          </a:bodyPr>
          <a:lstStyle/>
          <a:p>
            <a:r>
              <a:rPr lang="en-US" dirty="0"/>
              <a:t>Nebraska: </a:t>
            </a:r>
            <a:r>
              <a:rPr lang="en-US" sz="3300" b="1" dirty="0">
                <a:solidFill>
                  <a:srgbClr val="FF0000"/>
                </a:solidFill>
              </a:rPr>
              <a:t>below average</a:t>
            </a:r>
          </a:p>
          <a:p>
            <a:r>
              <a:rPr lang="en-US" sz="3600" b="1" dirty="0"/>
              <a:t>~ 61-64% </a:t>
            </a:r>
            <a:r>
              <a:rPr lang="en-US" sz="3600" dirty="0"/>
              <a:t>based on different data sources </a:t>
            </a:r>
          </a:p>
          <a:p>
            <a:endParaRPr lang="en-US" sz="3300" b="1" dirty="0"/>
          </a:p>
          <a:p>
            <a:r>
              <a:rPr lang="en-US" b="1" dirty="0"/>
              <a:t>US average (66.9-72.6%) </a:t>
            </a:r>
          </a:p>
          <a:p>
            <a:endParaRPr lang="en-US" dirty="0"/>
          </a:p>
          <a:p>
            <a:endParaRPr lang="en-US" dirty="0"/>
          </a:p>
          <a:p>
            <a:pPr lvl="0" defTabSz="914400">
              <a:lnSpc>
                <a:spcPct val="100000"/>
              </a:lnSpc>
              <a:spcBef>
                <a:spcPts val="0"/>
              </a:spcBef>
              <a:defRPr/>
            </a:pPr>
            <a:r>
              <a:rPr lang="en-US" dirty="0"/>
              <a:t> </a:t>
            </a:r>
          </a:p>
          <a:p>
            <a:endParaRPr lang="en-US" dirty="0"/>
          </a:p>
        </p:txBody>
      </p:sp>
      <p:sp>
        <p:nvSpPr>
          <p:cNvPr id="7" name="Text Placeholder 6">
            <a:extLst>
              <a:ext uri="{FF2B5EF4-FFF2-40B4-BE49-F238E27FC236}">
                <a16:creationId xmlns:a16="http://schemas.microsoft.com/office/drawing/2014/main" id="{D5087FD3-F621-33FE-0F67-72F2A90448BE}"/>
              </a:ext>
            </a:extLst>
          </p:cNvPr>
          <p:cNvSpPr>
            <a:spLocks noGrp="1"/>
          </p:cNvSpPr>
          <p:nvPr>
            <p:ph type="body" idx="14"/>
          </p:nvPr>
        </p:nvSpPr>
        <p:spPr>
          <a:xfrm>
            <a:off x="6552043" y="5053781"/>
            <a:ext cx="5639957" cy="2300751"/>
          </a:xfrm>
        </p:spPr>
        <p:txBody>
          <a:bodyPr>
            <a:normAutofit/>
          </a:bodyPr>
          <a:lstStyle/>
          <a:p>
            <a:pPr algn="ctr"/>
            <a:r>
              <a:rPr lang="en-US" b="1" dirty="0"/>
              <a:t>2 out of 5 Nebraskans are </a:t>
            </a:r>
            <a:r>
              <a:rPr lang="en-US" b="1" dirty="0">
                <a:solidFill>
                  <a:srgbClr val="FF0000"/>
                </a:solidFill>
              </a:rPr>
              <a:t>overdue</a:t>
            </a:r>
            <a:r>
              <a:rPr lang="en-US" b="1" dirty="0"/>
              <a:t> for colon cancer screening</a:t>
            </a:r>
          </a:p>
        </p:txBody>
      </p:sp>
      <p:sp>
        <p:nvSpPr>
          <p:cNvPr id="10" name="Title 1">
            <a:extLst>
              <a:ext uri="{FF2B5EF4-FFF2-40B4-BE49-F238E27FC236}">
                <a16:creationId xmlns:a16="http://schemas.microsoft.com/office/drawing/2014/main" id="{19345876-9536-DB6A-A5C8-FBBB3F28A110}"/>
              </a:ext>
            </a:extLst>
          </p:cNvPr>
          <p:cNvSpPr txBox="1">
            <a:spLocks/>
          </p:cNvSpPr>
          <p:nvPr/>
        </p:nvSpPr>
        <p:spPr>
          <a:xfrm>
            <a:off x="0" y="-1"/>
            <a:ext cx="12192000" cy="1268361"/>
          </a:xfrm>
          <a:prstGeom prst="rect">
            <a:avLst/>
          </a:prstGeom>
          <a:solidFill>
            <a:srgbClr val="AD122A"/>
          </a:solidFill>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Nebraska’s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Colon Cancer Screening Rate</a:t>
            </a:r>
          </a:p>
        </p:txBody>
      </p:sp>
      <p:pic>
        <p:nvPicPr>
          <p:cNvPr id="2054" name="Picture 6" descr="3-in-5 People Clip Art at Clker.com - vector clip art online, royalty ...">
            <a:extLst>
              <a:ext uri="{FF2B5EF4-FFF2-40B4-BE49-F238E27FC236}">
                <a16:creationId xmlns:a16="http://schemas.microsoft.com/office/drawing/2014/main" id="{F0D698BD-671D-9CEE-BF7F-D6D3105062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076450"/>
            <a:ext cx="5715000"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229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7C22550-3796-8B17-ECB0-49D3F6B3A3B2}"/>
              </a:ext>
            </a:extLst>
          </p:cNvPr>
          <p:cNvPicPr>
            <a:picLocks noChangeAspect="1"/>
          </p:cNvPicPr>
          <p:nvPr/>
        </p:nvPicPr>
        <p:blipFill rotWithShape="1">
          <a:blip r:embed="rId3"/>
          <a:srcRect l="1000" t="27181" r="6834" b="12149"/>
          <a:stretch/>
        </p:blipFill>
        <p:spPr>
          <a:xfrm>
            <a:off x="1363392" y="1219202"/>
            <a:ext cx="11580344" cy="4620875"/>
          </a:xfrm>
          <a:prstGeom prst="rect">
            <a:avLst/>
          </a:prstGeom>
        </p:spPr>
      </p:pic>
      <p:sp>
        <p:nvSpPr>
          <p:cNvPr id="2" name="Text 0"/>
          <p:cNvSpPr/>
          <p:nvPr/>
        </p:nvSpPr>
        <p:spPr>
          <a:xfrm>
            <a:off x="1219200" y="609600"/>
            <a:ext cx="9144000" cy="0"/>
          </a:xfrm>
          <a:prstGeom prst="rect">
            <a:avLst/>
          </a:prstGeom>
          <a:solidFill>
            <a:srgbClr val="F1F1F1"/>
          </a:solidFill>
          <a:ln/>
        </p:spPr>
        <p:txBody>
          <a:bodyPr wrap="squar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1"/>
          <p:cNvSpPr/>
          <p:nvPr/>
        </p:nvSpPr>
        <p:spPr>
          <a:xfrm>
            <a:off x="121920" y="5644896"/>
            <a:ext cx="9144000" cy="24384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1B0D7C9-BBEA-1140-CF2F-EA7F04EC13FA}"/>
              </a:ext>
            </a:extLst>
          </p:cNvPr>
          <p:cNvSpPr txBox="1"/>
          <p:nvPr/>
        </p:nvSpPr>
        <p:spPr>
          <a:xfrm>
            <a:off x="270700" y="4988671"/>
            <a:ext cx="3165227" cy="143116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U.S. Average:  66.9%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NE Average: 64.1% (62.1-66.1)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(There is no statistical significance difference at .05 level</a:t>
            </a:r>
            <a:r>
              <a:rPr kumimoji="0" lang="en-US" sz="15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1" dirty="0">
              <a:solidFill>
                <a:srgbClr val="0070C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US Data for 2023: 72.6%</a:t>
            </a:r>
          </a:p>
        </p:txBody>
      </p:sp>
      <p:sp>
        <p:nvSpPr>
          <p:cNvPr id="8" name="TextBox 7">
            <a:extLst>
              <a:ext uri="{FF2B5EF4-FFF2-40B4-BE49-F238E27FC236}">
                <a16:creationId xmlns:a16="http://schemas.microsoft.com/office/drawing/2014/main" id="{E4AF6712-3470-35A6-667E-8D92F8EDA2EE}"/>
              </a:ext>
            </a:extLst>
          </p:cNvPr>
          <p:cNvSpPr txBox="1"/>
          <p:nvPr/>
        </p:nvSpPr>
        <p:spPr>
          <a:xfrm>
            <a:off x="270700" y="1988221"/>
            <a:ext cx="1388897" cy="2181761"/>
          </a:xfrm>
          <a:prstGeom prst="roundRect">
            <a:avLst/>
          </a:prstGeom>
          <a:solidFill>
            <a:schemeClr val="bg1">
              <a:lumMod val="95000"/>
            </a:schemeClr>
          </a:solidFill>
          <a:ln>
            <a:solidFill>
              <a:schemeClr val="tx1"/>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n narrow"/>
                <a:ea typeface="+mn-ea"/>
                <a:cs typeface="+mn-cs"/>
              </a:rPr>
              <a:t>76 rural and 4 urban NE counties have significantly lower rates than US average</a:t>
            </a:r>
          </a:p>
        </p:txBody>
      </p:sp>
      <p:sp>
        <p:nvSpPr>
          <p:cNvPr id="6" name="TextBox 5">
            <a:extLst>
              <a:ext uri="{FF2B5EF4-FFF2-40B4-BE49-F238E27FC236}">
                <a16:creationId xmlns:a16="http://schemas.microsoft.com/office/drawing/2014/main" id="{8FDAAE8B-8601-AA4B-18D7-784E6255BDEA}"/>
              </a:ext>
            </a:extLst>
          </p:cNvPr>
          <p:cNvSpPr txBox="1"/>
          <p:nvPr/>
        </p:nvSpPr>
        <p:spPr>
          <a:xfrm>
            <a:off x="270700" y="6496302"/>
            <a:ext cx="2438488" cy="276999"/>
          </a:xfrm>
          <a:prstGeom prst="rect">
            <a:avLst/>
          </a:prstGeom>
          <a:noFill/>
          <a:ln>
            <a:noFill/>
          </a:ln>
        </p:spPr>
        <p:txBody>
          <a:bodyPr wrap="none" rtlCol="0">
            <a:spAutoFit/>
          </a:bodyPr>
          <a:lstStyle/>
          <a:p>
            <a:pPr marL="0" marR="0" lvl="0" indent="0" algn="l" defTabSz="40640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NCI State Cancer Profile</a:t>
            </a:r>
          </a:p>
        </p:txBody>
      </p:sp>
      <p:sp>
        <p:nvSpPr>
          <p:cNvPr id="7" name="Title 1">
            <a:extLst>
              <a:ext uri="{FF2B5EF4-FFF2-40B4-BE49-F238E27FC236}">
                <a16:creationId xmlns:a16="http://schemas.microsoft.com/office/drawing/2014/main" id="{BF2F3E45-2DA2-A4B2-1360-A1F8188598AE}"/>
              </a:ext>
            </a:extLst>
          </p:cNvPr>
          <p:cNvSpPr txBox="1">
            <a:spLocks/>
          </p:cNvSpPr>
          <p:nvPr/>
        </p:nvSpPr>
        <p:spPr>
          <a:xfrm>
            <a:off x="0" y="-1"/>
            <a:ext cx="12192000" cy="932765"/>
          </a:xfrm>
          <a:prstGeom prst="rect">
            <a:avLst/>
          </a:prstGeom>
          <a:solidFill>
            <a:srgbClr val="AD122A"/>
          </a:solidFill>
        </p:spPr>
        <p:txBody>
          <a:bodyPr anchor="ctr" anchorCtr="0">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4000" b="1" dirty="0">
                <a:solidFill>
                  <a:schemeClr val="bg1"/>
                </a:solidFill>
                <a:latin typeface="Arial" panose="020B0604020202020204" pitchFamily="34" charset="0"/>
                <a:cs typeface="Arial" panose="020B0604020202020204" pitchFamily="34" charset="0"/>
              </a:rPr>
              <a:t>Colorectal Cancer Screening Up-To-Date </a:t>
            </a:r>
          </a:p>
          <a:p>
            <a:pPr lvl="0" algn="ctr">
              <a:defRPr/>
            </a:pPr>
            <a:r>
              <a:rPr lang="en-US" sz="4000" b="1" dirty="0">
                <a:solidFill>
                  <a:schemeClr val="bg1"/>
                </a:solidFill>
                <a:latin typeface="Arial" panose="020B0604020202020204" pitchFamily="34" charset="0"/>
                <a:cs typeface="Arial" panose="020B0604020202020204" pitchFamily="34" charset="0"/>
              </a:rPr>
              <a:t>(Ages 50-75): 2017-2019</a:t>
            </a:r>
            <a:endPar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093144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830646C3-4777-4323-0FA8-8DE2448FFE1B}"/>
              </a:ext>
            </a:extLst>
          </p:cNvPr>
          <p:cNvPicPr>
            <a:picLocks noChangeAspect="1"/>
          </p:cNvPicPr>
          <p:nvPr/>
        </p:nvPicPr>
        <p:blipFill rotWithShape="1">
          <a:blip r:embed="rId3"/>
          <a:srcRect l="1000" t="28966" r="9333" b="12311"/>
          <a:stretch/>
        </p:blipFill>
        <p:spPr>
          <a:xfrm>
            <a:off x="1538444" y="2413818"/>
            <a:ext cx="9810844" cy="3614178"/>
          </a:xfrm>
          <a:prstGeom prst="rect">
            <a:avLst/>
          </a:prstGeom>
        </p:spPr>
      </p:pic>
      <p:sp>
        <p:nvSpPr>
          <p:cNvPr id="4" name="Text 1"/>
          <p:cNvSpPr/>
          <p:nvPr/>
        </p:nvSpPr>
        <p:spPr>
          <a:xfrm>
            <a:off x="121920" y="5644896"/>
            <a:ext cx="9144000" cy="24384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A7E9156-7FC7-13D9-BFDC-B80E47484024}"/>
              </a:ext>
            </a:extLst>
          </p:cNvPr>
          <p:cNvSpPr txBox="1"/>
          <p:nvPr/>
        </p:nvSpPr>
        <p:spPr>
          <a:xfrm>
            <a:off x="8585620" y="1187743"/>
            <a:ext cx="1869700" cy="55399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Boone County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84.5 (57.2-121.9)*</a:t>
            </a:r>
          </a:p>
        </p:txBody>
      </p:sp>
      <p:cxnSp>
        <p:nvCxnSpPr>
          <p:cNvPr id="6" name="Straight Arrow Connector 5">
            <a:extLst>
              <a:ext uri="{FF2B5EF4-FFF2-40B4-BE49-F238E27FC236}">
                <a16:creationId xmlns:a16="http://schemas.microsoft.com/office/drawing/2014/main" id="{47360967-3712-2D59-D8B3-A0E2F3A94200}"/>
              </a:ext>
            </a:extLst>
          </p:cNvPr>
          <p:cNvCxnSpPr>
            <a:cxnSpLocks/>
          </p:cNvCxnSpPr>
          <p:nvPr/>
        </p:nvCxnSpPr>
        <p:spPr>
          <a:xfrm flipH="1">
            <a:off x="6943573" y="1738939"/>
            <a:ext cx="1794027" cy="24422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60B4D82-A1C4-946F-52F5-89416481918F}"/>
              </a:ext>
            </a:extLst>
          </p:cNvPr>
          <p:cNvSpPr txBox="1"/>
          <p:nvPr/>
        </p:nvSpPr>
        <p:spPr>
          <a:xfrm>
            <a:off x="230326" y="5201206"/>
            <a:ext cx="2845844" cy="553998"/>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U.S. Average: 36.4 (36.3-36.4)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NE Average: 39.2 (38.0-40.4)*</a:t>
            </a:r>
          </a:p>
        </p:txBody>
      </p:sp>
      <p:sp>
        <p:nvSpPr>
          <p:cNvPr id="14" name="TextBox 13">
            <a:extLst>
              <a:ext uri="{FF2B5EF4-FFF2-40B4-BE49-F238E27FC236}">
                <a16:creationId xmlns:a16="http://schemas.microsoft.com/office/drawing/2014/main" id="{8725D009-86A6-20A6-9AC1-81F955867F66}"/>
              </a:ext>
            </a:extLst>
          </p:cNvPr>
          <p:cNvSpPr txBox="1"/>
          <p:nvPr/>
        </p:nvSpPr>
        <p:spPr>
          <a:xfrm>
            <a:off x="8813273" y="2137354"/>
            <a:ext cx="1869700" cy="55399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Thurston County 68.0 (41.3-105.0)*</a:t>
            </a:r>
          </a:p>
        </p:txBody>
      </p:sp>
      <p:cxnSp>
        <p:nvCxnSpPr>
          <p:cNvPr id="15" name="Straight Arrow Connector 14">
            <a:extLst>
              <a:ext uri="{FF2B5EF4-FFF2-40B4-BE49-F238E27FC236}">
                <a16:creationId xmlns:a16="http://schemas.microsoft.com/office/drawing/2014/main" id="{CE5CDF17-F1D5-DCC8-2F75-2652A079E9C2}"/>
              </a:ext>
            </a:extLst>
          </p:cNvPr>
          <p:cNvCxnSpPr>
            <a:cxnSpLocks/>
          </p:cNvCxnSpPr>
          <p:nvPr/>
        </p:nvCxnSpPr>
        <p:spPr>
          <a:xfrm flipH="1">
            <a:off x="8140700" y="2496798"/>
            <a:ext cx="672573" cy="98616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5542539-2C63-FE26-7C82-C9A538C0928D}"/>
              </a:ext>
            </a:extLst>
          </p:cNvPr>
          <p:cNvSpPr txBox="1"/>
          <p:nvPr/>
        </p:nvSpPr>
        <p:spPr>
          <a:xfrm>
            <a:off x="2409343" y="1458153"/>
            <a:ext cx="1869700" cy="55399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Antelope County 63.9 (42.8-93.3)*</a:t>
            </a:r>
          </a:p>
        </p:txBody>
      </p:sp>
      <p:cxnSp>
        <p:nvCxnSpPr>
          <p:cNvPr id="19" name="Straight Arrow Connector 18">
            <a:extLst>
              <a:ext uri="{FF2B5EF4-FFF2-40B4-BE49-F238E27FC236}">
                <a16:creationId xmlns:a16="http://schemas.microsoft.com/office/drawing/2014/main" id="{08051329-830B-EBB6-4B3B-AF2460C9E791}"/>
              </a:ext>
            </a:extLst>
          </p:cNvPr>
          <p:cNvCxnSpPr>
            <a:cxnSpLocks/>
            <a:stCxn id="18" idx="2"/>
          </p:cNvCxnSpPr>
          <p:nvPr/>
        </p:nvCxnSpPr>
        <p:spPr>
          <a:xfrm>
            <a:off x="3344193" y="2012151"/>
            <a:ext cx="3599380" cy="14636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4AF2344-8AA8-6D51-542D-309184268327}"/>
              </a:ext>
            </a:extLst>
          </p:cNvPr>
          <p:cNvSpPr txBox="1"/>
          <p:nvPr/>
        </p:nvSpPr>
        <p:spPr>
          <a:xfrm>
            <a:off x="9579672" y="5671432"/>
            <a:ext cx="1869700" cy="55399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Platte County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50.6 (40.9-62.0)*</a:t>
            </a:r>
          </a:p>
        </p:txBody>
      </p:sp>
      <p:cxnSp>
        <p:nvCxnSpPr>
          <p:cNvPr id="23" name="Straight Arrow Connector 22">
            <a:extLst>
              <a:ext uri="{FF2B5EF4-FFF2-40B4-BE49-F238E27FC236}">
                <a16:creationId xmlns:a16="http://schemas.microsoft.com/office/drawing/2014/main" id="{DD691521-36FC-9089-2363-ADF6474B37D9}"/>
              </a:ext>
            </a:extLst>
          </p:cNvPr>
          <p:cNvCxnSpPr>
            <a:cxnSpLocks/>
          </p:cNvCxnSpPr>
          <p:nvPr/>
        </p:nvCxnSpPr>
        <p:spPr>
          <a:xfrm flipH="1" flipV="1">
            <a:off x="7289800" y="4155039"/>
            <a:ext cx="2289872" cy="17077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F480854-3134-159D-E258-15475926760A}"/>
              </a:ext>
            </a:extLst>
          </p:cNvPr>
          <p:cNvSpPr txBox="1"/>
          <p:nvPr/>
        </p:nvSpPr>
        <p:spPr>
          <a:xfrm>
            <a:off x="230326" y="1882558"/>
            <a:ext cx="1512702" cy="2936200"/>
          </a:xfrm>
          <a:prstGeom prst="roundRect">
            <a:avLst/>
          </a:prstGeom>
          <a:solidFill>
            <a:schemeClr val="bg1">
              <a:lumMod val="95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n narrow"/>
                <a:ea typeface="+mn-ea"/>
                <a:cs typeface="+mn-cs"/>
              </a:rPr>
              <a:t>NE average rate is higher than US average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n narrow"/>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n narrow"/>
                <a:ea typeface="+mn-ea"/>
                <a:cs typeface="+mn-cs"/>
              </a:rPr>
              <a:t>4 rural NE counties have significantly higher rates than US average</a:t>
            </a:r>
          </a:p>
        </p:txBody>
      </p:sp>
      <p:sp>
        <p:nvSpPr>
          <p:cNvPr id="5" name="TextBox 4">
            <a:extLst>
              <a:ext uri="{FF2B5EF4-FFF2-40B4-BE49-F238E27FC236}">
                <a16:creationId xmlns:a16="http://schemas.microsoft.com/office/drawing/2014/main" id="{7B515D58-3F76-DFA0-9224-4C3C448DADE6}"/>
              </a:ext>
            </a:extLst>
          </p:cNvPr>
          <p:cNvSpPr txBox="1"/>
          <p:nvPr/>
        </p:nvSpPr>
        <p:spPr>
          <a:xfrm>
            <a:off x="230326" y="6397074"/>
            <a:ext cx="2438488" cy="276999"/>
          </a:xfrm>
          <a:prstGeom prst="rect">
            <a:avLst/>
          </a:prstGeom>
          <a:noFill/>
          <a:ln>
            <a:noFill/>
          </a:ln>
        </p:spPr>
        <p:txBody>
          <a:bodyPr wrap="none" rtlCol="0">
            <a:spAutoFit/>
          </a:bodyPr>
          <a:lstStyle/>
          <a:p>
            <a:pPr marL="0" marR="0" lvl="0" indent="0" algn="l" defTabSz="40640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Source: NCI State Cancer Profile</a:t>
            </a:r>
          </a:p>
        </p:txBody>
      </p:sp>
      <p:sp>
        <p:nvSpPr>
          <p:cNvPr id="8" name="TextBox 7">
            <a:extLst>
              <a:ext uri="{FF2B5EF4-FFF2-40B4-BE49-F238E27FC236}">
                <a16:creationId xmlns:a16="http://schemas.microsoft.com/office/drawing/2014/main" id="{DABE5F13-1E34-2258-3531-CCF721766C71}"/>
              </a:ext>
            </a:extLst>
          </p:cNvPr>
          <p:cNvSpPr txBox="1"/>
          <p:nvPr/>
        </p:nvSpPr>
        <p:spPr>
          <a:xfrm>
            <a:off x="230326" y="6176642"/>
            <a:ext cx="509625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*Statistically significantly different from US at .05 level​</a:t>
            </a:r>
            <a:r>
              <a:rPr kumimoji="0" lang="en-US" sz="1200" b="0" i="0" u="none" strike="noStrike" kern="1200" cap="none" spc="0" normalizeH="0" baseline="0" noProof="0">
                <a:ln>
                  <a:noFill/>
                </a:ln>
                <a:solidFill>
                  <a:prstClr val="black"/>
                </a:solidFill>
                <a:effectLst/>
                <a:uLnTx/>
                <a:uFillTx/>
                <a:latin typeface="Arial"/>
                <a:ea typeface="+mn-ea"/>
                <a:cs typeface="Arial"/>
              </a:rPr>
              <a: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07540D0-09D7-F1C2-B417-2A15423A5780}"/>
              </a:ext>
            </a:extLst>
          </p:cNvPr>
          <p:cNvSpPr txBox="1"/>
          <p:nvPr/>
        </p:nvSpPr>
        <p:spPr>
          <a:xfrm>
            <a:off x="2668814" y="6471686"/>
            <a:ext cx="252825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Rural counties according to RUCC</a:t>
            </a:r>
          </a:p>
        </p:txBody>
      </p:sp>
      <p:sp>
        <p:nvSpPr>
          <p:cNvPr id="13" name="Title 1">
            <a:extLst>
              <a:ext uri="{FF2B5EF4-FFF2-40B4-BE49-F238E27FC236}">
                <a16:creationId xmlns:a16="http://schemas.microsoft.com/office/drawing/2014/main" id="{F0143CCC-0F26-DB62-7EAA-DE5D908BCE7E}"/>
              </a:ext>
            </a:extLst>
          </p:cNvPr>
          <p:cNvSpPr txBox="1">
            <a:spLocks/>
          </p:cNvSpPr>
          <p:nvPr/>
        </p:nvSpPr>
        <p:spPr>
          <a:xfrm>
            <a:off x="0" y="-1"/>
            <a:ext cx="12192000" cy="932765"/>
          </a:xfrm>
          <a:prstGeom prst="rect">
            <a:avLst/>
          </a:prstGeom>
          <a:solidFill>
            <a:srgbClr val="AD122A"/>
          </a:solidFill>
        </p:spPr>
        <p:txBody>
          <a:bodyPr anchor="ctr" anchorCtr="0">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4000" b="1" dirty="0">
                <a:solidFill>
                  <a:schemeClr val="bg1"/>
                </a:solidFill>
                <a:latin typeface="Arial" panose="020B0604020202020204" pitchFamily="34" charset="0"/>
                <a:cs typeface="Arial" panose="020B0604020202020204" pitchFamily="34" charset="0"/>
              </a:rPr>
              <a:t>Colorectal Cancer Incidence </a:t>
            </a:r>
          </a:p>
          <a:p>
            <a:pPr lvl="0" algn="ctr">
              <a:defRPr/>
            </a:pPr>
            <a:r>
              <a:rPr lang="en-US" sz="4000" b="1" dirty="0">
                <a:solidFill>
                  <a:schemeClr val="bg1"/>
                </a:solidFill>
                <a:latin typeface="Arial" panose="020B0604020202020204" pitchFamily="34" charset="0"/>
                <a:cs typeface="Arial" panose="020B0604020202020204" pitchFamily="34" charset="0"/>
              </a:rPr>
              <a:t>Rates Per 100,000: 2017-2021</a:t>
            </a:r>
            <a:endPar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103723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5CEC25F-CFA1-9E19-CC82-8E147587B3EC}"/>
              </a:ext>
            </a:extLst>
          </p:cNvPr>
          <p:cNvGraphicFramePr/>
          <p:nvPr/>
        </p:nvGraphicFramePr>
        <p:xfrm>
          <a:off x="87550" y="1186769"/>
          <a:ext cx="6008450" cy="45774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657D2B3D-BDED-0A3B-8396-6BF6448C94AC}"/>
              </a:ext>
            </a:extLst>
          </p:cNvPr>
          <p:cNvGraphicFramePr/>
          <p:nvPr/>
        </p:nvGraphicFramePr>
        <p:xfrm>
          <a:off x="6096000" y="1186770"/>
          <a:ext cx="6008450" cy="4577424"/>
        </p:xfrm>
        <a:graphic>
          <a:graphicData uri="http://schemas.openxmlformats.org/drawingml/2006/chart">
            <c:chart xmlns:c="http://schemas.openxmlformats.org/drawingml/2006/chart" xmlns:r="http://schemas.openxmlformats.org/officeDocument/2006/relationships" r:id="rId3"/>
          </a:graphicData>
        </a:graphic>
      </p:graphicFrame>
      <p:sp>
        <p:nvSpPr>
          <p:cNvPr id="4" name="Arrow: Left 3">
            <a:extLst>
              <a:ext uri="{FF2B5EF4-FFF2-40B4-BE49-F238E27FC236}">
                <a16:creationId xmlns:a16="http://schemas.microsoft.com/office/drawing/2014/main" id="{FDCBD14F-D8BA-0214-A981-7C4AB030E022}"/>
              </a:ext>
            </a:extLst>
          </p:cNvPr>
          <p:cNvSpPr/>
          <p:nvPr/>
        </p:nvSpPr>
        <p:spPr>
          <a:xfrm>
            <a:off x="4338537" y="1991762"/>
            <a:ext cx="1643974" cy="1716094"/>
          </a:xfrm>
          <a:prstGeom prst="leftArrow">
            <a:avLst>
              <a:gd name="adj1" fmla="val 74268"/>
              <a:gd name="adj2" fmla="val 18610"/>
            </a:avLst>
          </a:prstGeom>
          <a:solidFill>
            <a:srgbClr val="989EA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NE AI/AN Population has significantly higher incidence rate compared to all the races across US and NE**</a:t>
            </a:r>
          </a:p>
        </p:txBody>
      </p:sp>
      <p:sp>
        <p:nvSpPr>
          <p:cNvPr id="7" name="TextBox 6">
            <a:extLst>
              <a:ext uri="{FF2B5EF4-FFF2-40B4-BE49-F238E27FC236}">
                <a16:creationId xmlns:a16="http://schemas.microsoft.com/office/drawing/2014/main" id="{CC6D0066-92A3-267C-DD14-592F9322202A}"/>
              </a:ext>
            </a:extLst>
          </p:cNvPr>
          <p:cNvSpPr txBox="1"/>
          <p:nvPr/>
        </p:nvSpPr>
        <p:spPr>
          <a:xfrm>
            <a:off x="26029" y="5934185"/>
            <a:ext cx="4312508" cy="276999"/>
          </a:xfrm>
          <a:prstGeom prst="rect">
            <a:avLst/>
          </a:prstGeom>
          <a:noFill/>
        </p:spPr>
        <p:txBody>
          <a:bodyPr wrap="square" rtlCol="0">
            <a:spAutoFit/>
          </a:bodyPr>
          <a:lstStyle/>
          <a:p>
            <a:pPr marL="0" marR="0" lvl="0" indent="0" defTabSz="40640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NH</a:t>
            </a:r>
            <a:r>
              <a:rPr lang="en-US" sz="1200" dirty="0">
                <a:solidFill>
                  <a:prstClr val="black"/>
                </a:solidFill>
                <a:latin typeface="Arial" panose="020B0604020202020204" pitchFamily="34" charset="0"/>
                <a:cs typeface="Arial" panose="020B0604020202020204" pitchFamily="34" charset="0"/>
              </a:rPr>
              <a:t>: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Non-Hispanic; AI/AN: American Indian/Alaska Native</a:t>
            </a:r>
          </a:p>
        </p:txBody>
      </p:sp>
      <p:sp>
        <p:nvSpPr>
          <p:cNvPr id="8" name="TextBox 7">
            <a:extLst>
              <a:ext uri="{FF2B5EF4-FFF2-40B4-BE49-F238E27FC236}">
                <a16:creationId xmlns:a16="http://schemas.microsoft.com/office/drawing/2014/main" id="{A5687C51-8CC4-265F-9F01-A138131CFA65}"/>
              </a:ext>
            </a:extLst>
          </p:cNvPr>
          <p:cNvSpPr txBox="1"/>
          <p:nvPr/>
        </p:nvSpPr>
        <p:spPr>
          <a:xfrm>
            <a:off x="38912" y="6152816"/>
            <a:ext cx="3463046" cy="276999"/>
          </a:xfrm>
          <a:prstGeom prst="rect">
            <a:avLst/>
          </a:prstGeom>
          <a:noFill/>
        </p:spPr>
        <p:txBody>
          <a:bodyPr wrap="square" rtlCol="0">
            <a:spAutoFit/>
          </a:bodyPr>
          <a:lstStyle/>
          <a:p>
            <a:pPr marL="0" marR="0" lvl="0" indent="0" defTabSz="40640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Statistically significant differences at .05 level</a:t>
            </a:r>
          </a:p>
        </p:txBody>
      </p:sp>
      <p:sp>
        <p:nvSpPr>
          <p:cNvPr id="9" name="TextBox 8">
            <a:extLst>
              <a:ext uri="{FF2B5EF4-FFF2-40B4-BE49-F238E27FC236}">
                <a16:creationId xmlns:a16="http://schemas.microsoft.com/office/drawing/2014/main" id="{923CDA4D-46B2-3D90-9A73-FDA53F12EE8A}"/>
              </a:ext>
            </a:extLst>
          </p:cNvPr>
          <p:cNvSpPr txBox="1"/>
          <p:nvPr/>
        </p:nvSpPr>
        <p:spPr>
          <a:xfrm>
            <a:off x="97280" y="6483721"/>
            <a:ext cx="2438488" cy="276999"/>
          </a:xfrm>
          <a:prstGeom prst="rect">
            <a:avLst/>
          </a:prstGeom>
          <a:noFill/>
          <a:ln>
            <a:solidFill>
              <a:schemeClr val="accent1">
                <a:shade val="15000"/>
              </a:schemeClr>
            </a:solidFill>
          </a:ln>
        </p:spPr>
        <p:txBody>
          <a:bodyPr wrap="none" rtlCol="0">
            <a:spAutoFit/>
          </a:bodyPr>
          <a:lstStyle/>
          <a:p>
            <a:pPr marL="0" marR="0" lvl="0" indent="0" algn="l" defTabSz="406405"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NCI State Cancer Profile</a:t>
            </a:r>
          </a:p>
        </p:txBody>
      </p:sp>
      <p:sp>
        <p:nvSpPr>
          <p:cNvPr id="10" name="Rectangle 9">
            <a:extLst>
              <a:ext uri="{FF2B5EF4-FFF2-40B4-BE49-F238E27FC236}">
                <a16:creationId xmlns:a16="http://schemas.microsoft.com/office/drawing/2014/main" id="{A4C152CA-6A53-F486-CB28-530807203304}"/>
              </a:ext>
            </a:extLst>
          </p:cNvPr>
          <p:cNvSpPr/>
          <p:nvPr/>
        </p:nvSpPr>
        <p:spPr>
          <a:xfrm>
            <a:off x="87550" y="5934185"/>
            <a:ext cx="4163437" cy="49563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3065FCA-A5A5-3817-90C2-424320D0C7DF}"/>
              </a:ext>
            </a:extLst>
          </p:cNvPr>
          <p:cNvSpPr/>
          <p:nvPr/>
        </p:nvSpPr>
        <p:spPr>
          <a:xfrm>
            <a:off x="3501958" y="5434387"/>
            <a:ext cx="768484" cy="297248"/>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72131C2-BD5F-3B84-8095-7EAF2BBF84F6}"/>
              </a:ext>
            </a:extLst>
          </p:cNvPr>
          <p:cNvSpPr txBox="1">
            <a:spLocks/>
          </p:cNvSpPr>
          <p:nvPr/>
        </p:nvSpPr>
        <p:spPr>
          <a:xfrm>
            <a:off x="-30889" y="-38198"/>
            <a:ext cx="12192000" cy="932765"/>
          </a:xfrm>
          <a:prstGeom prst="rect">
            <a:avLst/>
          </a:prstGeom>
          <a:solidFill>
            <a:srgbClr val="AD122A"/>
          </a:solidFill>
        </p:spPr>
        <p:txBody>
          <a:bodyPr anchor="ctr" anchorCtr="0">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rial" panose="020B0604020202020204" pitchFamily="34" charset="0"/>
                <a:cs typeface="Arial" panose="020B0604020202020204" pitchFamily="34" charset="0"/>
              </a:rPr>
              <a:t>Colorectal Cancer Incidence &amp; Mortality Rates</a:t>
            </a:r>
          </a:p>
          <a:p>
            <a:pPr algn="ctr"/>
            <a:r>
              <a:rPr lang="en-US" sz="3200" b="1" dirty="0">
                <a:solidFill>
                  <a:schemeClr val="bg1"/>
                </a:solidFill>
                <a:latin typeface="Arial" panose="020B0604020202020204" pitchFamily="34" charset="0"/>
                <a:cs typeface="Arial" panose="020B0604020202020204" pitchFamily="34" charset="0"/>
              </a:rPr>
              <a:t>By Race/Ethnicity</a:t>
            </a:r>
          </a:p>
        </p:txBody>
      </p:sp>
    </p:spTree>
    <p:extLst>
      <p:ext uri="{BB962C8B-B14F-4D97-AF65-F5344CB8AC3E}">
        <p14:creationId xmlns:p14="http://schemas.microsoft.com/office/powerpoint/2010/main" val="819804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60A8290C-365C-237C-6107-023D11062666}"/>
              </a:ext>
            </a:extLst>
          </p:cNvPr>
          <p:cNvGraphicFramePr/>
          <p:nvPr/>
        </p:nvGraphicFramePr>
        <p:xfrm>
          <a:off x="331960" y="1172340"/>
          <a:ext cx="7336325" cy="517414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70C8605F-9EC0-EDBC-9899-9934299EA2D2}"/>
              </a:ext>
            </a:extLst>
          </p:cNvPr>
          <p:cNvSpPr txBox="1"/>
          <p:nvPr/>
        </p:nvSpPr>
        <p:spPr>
          <a:xfrm>
            <a:off x="1352145" y="209286"/>
            <a:ext cx="9260732" cy="646331"/>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Screening: Colorectal Cancer</a:t>
            </a:r>
          </a:p>
        </p:txBody>
      </p:sp>
      <p:sp>
        <p:nvSpPr>
          <p:cNvPr id="2" name="Rectangle 1">
            <a:extLst>
              <a:ext uri="{FF2B5EF4-FFF2-40B4-BE49-F238E27FC236}">
                <a16:creationId xmlns:a16="http://schemas.microsoft.com/office/drawing/2014/main" id="{2CBA5C5A-2E94-BBB6-F97B-50A5790DC95A}"/>
              </a:ext>
            </a:extLst>
          </p:cNvPr>
          <p:cNvSpPr/>
          <p:nvPr/>
        </p:nvSpPr>
        <p:spPr>
          <a:xfrm>
            <a:off x="4645531" y="6047714"/>
            <a:ext cx="849935" cy="244447"/>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BCC33CB-2077-20BB-296F-0064C5ECE5E2}"/>
              </a:ext>
            </a:extLst>
          </p:cNvPr>
          <p:cNvSpPr/>
          <p:nvPr/>
        </p:nvSpPr>
        <p:spPr>
          <a:xfrm>
            <a:off x="6246479" y="6056767"/>
            <a:ext cx="849935" cy="244447"/>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8223E6-77E3-EB7F-A568-5EA1C9C5367D}"/>
              </a:ext>
            </a:extLst>
          </p:cNvPr>
          <p:cNvSpPr/>
          <p:nvPr/>
        </p:nvSpPr>
        <p:spPr>
          <a:xfrm>
            <a:off x="8033497" y="1845387"/>
            <a:ext cx="3250614" cy="1873313"/>
          </a:xfrm>
          <a:prstGeom prst="rect">
            <a:avLst/>
          </a:prstGeom>
          <a:solidFill>
            <a:schemeClr val="bg2">
              <a:lumMod val="90000"/>
            </a:schemeClr>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9521EA6-C71F-880B-E0B1-8E0FAD8503E6}"/>
              </a:ext>
            </a:extLst>
          </p:cNvPr>
          <p:cNvSpPr txBox="1"/>
          <p:nvPr/>
        </p:nvSpPr>
        <p:spPr>
          <a:xfrm>
            <a:off x="8111485" y="1917598"/>
            <a:ext cx="3250614" cy="1754326"/>
          </a:xfrm>
          <a:prstGeom prst="rect">
            <a:avLst/>
          </a:prstGeom>
          <a:noFill/>
        </p:spPr>
        <p:txBody>
          <a:bodyPr wrap="square" rtlCol="0">
            <a:spAutoFit/>
          </a:bodyPr>
          <a:lstStyle/>
          <a:p>
            <a:r>
              <a:rPr lang="en-US" dirty="0"/>
              <a:t>Colorectal Cancer Screening Rates are much lower in NE American Indian/ Alaskan Natives and Hispanics when compared to any other race and the US average**</a:t>
            </a:r>
          </a:p>
        </p:txBody>
      </p:sp>
      <p:sp>
        <p:nvSpPr>
          <p:cNvPr id="11" name="TextBox 10">
            <a:extLst>
              <a:ext uri="{FF2B5EF4-FFF2-40B4-BE49-F238E27FC236}">
                <a16:creationId xmlns:a16="http://schemas.microsoft.com/office/drawing/2014/main" id="{4D3E2C3D-BEAB-DE28-045E-520B3E323334}"/>
              </a:ext>
            </a:extLst>
          </p:cNvPr>
          <p:cNvSpPr txBox="1"/>
          <p:nvPr/>
        </p:nvSpPr>
        <p:spPr>
          <a:xfrm>
            <a:off x="7808182" y="5292155"/>
            <a:ext cx="4312508" cy="276999"/>
          </a:xfrm>
          <a:prstGeom prst="rect">
            <a:avLst/>
          </a:prstGeom>
          <a:noFill/>
        </p:spPr>
        <p:txBody>
          <a:bodyPr wrap="square" rtlCol="0">
            <a:spAutoFit/>
          </a:bodyPr>
          <a:lstStyle/>
          <a:p>
            <a:pPr marL="0" marR="0" lvl="0" indent="0" defTabSz="40640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NH</a:t>
            </a:r>
            <a:r>
              <a:rPr lang="en-US" sz="1200" dirty="0">
                <a:solidFill>
                  <a:prstClr val="black"/>
                </a:solidFill>
                <a:latin typeface="Arial" panose="020B0604020202020204" pitchFamily="34" charset="0"/>
                <a:cs typeface="Arial" panose="020B0604020202020204" pitchFamily="34" charset="0"/>
              </a:rPr>
              <a:t>: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Non-Hispanic; AI/AN: American Indian/Alaska Native</a:t>
            </a:r>
          </a:p>
        </p:txBody>
      </p:sp>
      <p:sp>
        <p:nvSpPr>
          <p:cNvPr id="12" name="TextBox 11">
            <a:extLst>
              <a:ext uri="{FF2B5EF4-FFF2-40B4-BE49-F238E27FC236}">
                <a16:creationId xmlns:a16="http://schemas.microsoft.com/office/drawing/2014/main" id="{F93B6D05-E676-E613-C25D-DE1C96952F3F}"/>
              </a:ext>
            </a:extLst>
          </p:cNvPr>
          <p:cNvSpPr txBox="1"/>
          <p:nvPr/>
        </p:nvSpPr>
        <p:spPr>
          <a:xfrm>
            <a:off x="7821065" y="5510786"/>
            <a:ext cx="3463046" cy="276999"/>
          </a:xfrm>
          <a:prstGeom prst="rect">
            <a:avLst/>
          </a:prstGeom>
          <a:noFill/>
        </p:spPr>
        <p:txBody>
          <a:bodyPr wrap="square" rtlCol="0">
            <a:spAutoFit/>
          </a:bodyPr>
          <a:lstStyle/>
          <a:p>
            <a:pPr marL="0" marR="0" lvl="0" indent="0" defTabSz="40640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Statistically significant differences at .05 level</a:t>
            </a:r>
          </a:p>
        </p:txBody>
      </p:sp>
      <p:sp>
        <p:nvSpPr>
          <p:cNvPr id="13" name="Rectangle 12">
            <a:extLst>
              <a:ext uri="{FF2B5EF4-FFF2-40B4-BE49-F238E27FC236}">
                <a16:creationId xmlns:a16="http://schemas.microsoft.com/office/drawing/2014/main" id="{0246B262-0C3D-A83F-CA36-D7947A5842A1}"/>
              </a:ext>
            </a:extLst>
          </p:cNvPr>
          <p:cNvSpPr/>
          <p:nvPr/>
        </p:nvSpPr>
        <p:spPr>
          <a:xfrm>
            <a:off x="7869703" y="5292155"/>
            <a:ext cx="4163437" cy="49563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6712A19-0E80-481C-2BCE-9B61F4C02286}"/>
              </a:ext>
            </a:extLst>
          </p:cNvPr>
          <p:cNvSpPr txBox="1"/>
          <p:nvPr/>
        </p:nvSpPr>
        <p:spPr>
          <a:xfrm>
            <a:off x="7869703" y="4935024"/>
            <a:ext cx="2438488" cy="276999"/>
          </a:xfrm>
          <a:prstGeom prst="rect">
            <a:avLst/>
          </a:prstGeom>
          <a:noFill/>
          <a:ln>
            <a:solidFill>
              <a:schemeClr val="accent1">
                <a:shade val="15000"/>
              </a:schemeClr>
            </a:solidFill>
          </a:ln>
        </p:spPr>
        <p:txBody>
          <a:bodyPr wrap="none" rtlCol="0">
            <a:spAutoFit/>
          </a:bodyPr>
          <a:lstStyle/>
          <a:p>
            <a:pPr marL="0" marR="0" lvl="0" indent="0" algn="l" defTabSz="406405"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NCI State Cancer Profile</a:t>
            </a:r>
          </a:p>
        </p:txBody>
      </p:sp>
      <p:sp>
        <p:nvSpPr>
          <p:cNvPr id="8" name="Title 1">
            <a:extLst>
              <a:ext uri="{FF2B5EF4-FFF2-40B4-BE49-F238E27FC236}">
                <a16:creationId xmlns:a16="http://schemas.microsoft.com/office/drawing/2014/main" id="{E401F382-7F4F-C915-8848-2FBA613F9276}"/>
              </a:ext>
            </a:extLst>
          </p:cNvPr>
          <p:cNvSpPr txBox="1">
            <a:spLocks/>
          </p:cNvSpPr>
          <p:nvPr/>
        </p:nvSpPr>
        <p:spPr>
          <a:xfrm>
            <a:off x="-4865" y="-41482"/>
            <a:ext cx="12192000" cy="932765"/>
          </a:xfrm>
          <a:prstGeom prst="rect">
            <a:avLst/>
          </a:prstGeom>
          <a:solidFill>
            <a:srgbClr val="AD122A"/>
          </a:solidFill>
        </p:spPr>
        <p:txBody>
          <a:bodyPr anchor="ctr" anchorCtr="0">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Arial" panose="020B0604020202020204" pitchFamily="34" charset="0"/>
                <a:cs typeface="Arial" panose="020B0604020202020204" pitchFamily="34" charset="0"/>
              </a:rPr>
              <a:t>Colon Cancer Screening</a:t>
            </a:r>
          </a:p>
          <a:p>
            <a:pPr algn="ctr"/>
            <a:r>
              <a:rPr lang="en-US" sz="3600" b="1" dirty="0">
                <a:solidFill>
                  <a:schemeClr val="bg1"/>
                </a:solidFill>
                <a:latin typeface="Arial" panose="020B0604020202020204" pitchFamily="34" charset="0"/>
                <a:cs typeface="Arial" panose="020B0604020202020204" pitchFamily="34" charset="0"/>
              </a:rPr>
              <a:t>by Race/Ethnicity</a:t>
            </a:r>
          </a:p>
        </p:txBody>
      </p:sp>
    </p:spTree>
    <p:extLst>
      <p:ext uri="{BB962C8B-B14F-4D97-AF65-F5344CB8AC3E}">
        <p14:creationId xmlns:p14="http://schemas.microsoft.com/office/powerpoint/2010/main" val="1019172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97562-9F91-1200-CA55-56BA8C7FC4D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C0372E-BDB6-9055-FCD6-FEEAA9662F8D}"/>
              </a:ext>
            </a:extLst>
          </p:cNvPr>
          <p:cNvSpPr>
            <a:spLocks noGrp="1"/>
          </p:cNvSpPr>
          <p:nvPr>
            <p:ph idx="1"/>
          </p:nvPr>
        </p:nvSpPr>
        <p:spPr>
          <a:xfrm>
            <a:off x="299648" y="1154220"/>
            <a:ext cx="6101717" cy="5449779"/>
          </a:xfrm>
        </p:spPr>
        <p:txBody>
          <a:bodyPr>
            <a:normAutofit fontScale="92500" lnSpcReduction="20000"/>
          </a:bodyPr>
          <a:lstStyle/>
          <a:p>
            <a:pPr marL="342900" indent="-342900">
              <a:lnSpc>
                <a:spcPct val="115000"/>
              </a:lnSpc>
              <a:buFont typeface="Symbol" panose="05050102010706020507" pitchFamily="18" charset="2"/>
              <a:buChar char=""/>
              <a:tabLst>
                <a:tab pos="228600" algn="l"/>
              </a:tabLst>
            </a:pPr>
            <a:r>
              <a:rPr lang="en-US" b="0" i="0" dirty="0">
                <a:effectLst/>
                <a:ea typeface="Cambria" panose="02040503050406030204" pitchFamily="18" charset="0"/>
              </a:rPr>
              <a:t>More people in the United States die from lung cancer than any other type of cancer. </a:t>
            </a:r>
          </a:p>
          <a:p>
            <a:pPr marL="342900" indent="-342900">
              <a:lnSpc>
                <a:spcPct val="115000"/>
              </a:lnSpc>
              <a:buFont typeface="Symbol" panose="05050102010706020507" pitchFamily="18" charset="2"/>
              <a:buChar char=""/>
              <a:tabLst>
                <a:tab pos="228600" algn="l"/>
              </a:tabLst>
            </a:pPr>
            <a:r>
              <a:rPr lang="en-US" dirty="0">
                <a:effectLst/>
                <a:ea typeface="MS Mincho" panose="02020609040205080304" pitchFamily="49" charset="-128"/>
                <a:cs typeface="Times New Roman" panose="02020603050405020304" pitchFamily="18" charset="0"/>
              </a:rPr>
              <a:t>Low-dose CT scan (LDCT) for adults 50–80 with a 20-pack year or 20-year history of smoking.</a:t>
            </a:r>
          </a:p>
          <a:p>
            <a:pPr marL="342900" marR="0" lvl="0" indent="-342900">
              <a:lnSpc>
                <a:spcPct val="115000"/>
              </a:lnSpc>
              <a:buFont typeface="Symbol" panose="05050102010706020507" pitchFamily="18" charset="2"/>
              <a:buChar char=""/>
              <a:tabLst>
                <a:tab pos="228600" algn="l"/>
              </a:tabLst>
            </a:pPr>
            <a:r>
              <a:rPr lang="en-US" dirty="0">
                <a:effectLst/>
                <a:ea typeface="MS Mincho" panose="02020609040205080304" pitchFamily="49" charset="-128"/>
                <a:cs typeface="Times New Roman" panose="02020603050405020304" pitchFamily="18" charset="0"/>
              </a:rPr>
              <a:t>Often no symptoms until it’s very advanced.</a:t>
            </a:r>
          </a:p>
          <a:p>
            <a:pPr marL="342900" marR="0" lvl="0" indent="-342900">
              <a:lnSpc>
                <a:spcPct val="115000"/>
              </a:lnSpc>
              <a:buFont typeface="Symbol" panose="05050102010706020507" pitchFamily="18" charset="2"/>
              <a:buChar char=""/>
              <a:tabLst>
                <a:tab pos="228600" algn="l"/>
              </a:tabLst>
            </a:pPr>
            <a:r>
              <a:rPr lang="en-US" dirty="0">
                <a:effectLst/>
                <a:ea typeface="MS Mincho" panose="02020609040205080304" pitchFamily="49" charset="-128"/>
                <a:cs typeface="Times New Roman" panose="02020603050405020304" pitchFamily="18" charset="0"/>
              </a:rPr>
              <a:t>Black men have the highest death rate from lung cancer.</a:t>
            </a:r>
          </a:p>
          <a:p>
            <a:endParaRPr lang="en-US" dirty="0"/>
          </a:p>
        </p:txBody>
      </p:sp>
      <p:sp>
        <p:nvSpPr>
          <p:cNvPr id="4" name="Title 1">
            <a:extLst>
              <a:ext uri="{FF2B5EF4-FFF2-40B4-BE49-F238E27FC236}">
                <a16:creationId xmlns:a16="http://schemas.microsoft.com/office/drawing/2014/main" id="{2AE1FD95-03F7-D0F4-4417-6C1F2C7A1F5F}"/>
              </a:ext>
            </a:extLst>
          </p:cNvPr>
          <p:cNvSpPr txBox="1">
            <a:spLocks/>
          </p:cNvSpPr>
          <p:nvPr/>
        </p:nvSpPr>
        <p:spPr>
          <a:xfrm>
            <a:off x="0" y="0"/>
            <a:ext cx="12192000" cy="723438"/>
          </a:xfrm>
          <a:prstGeom prst="rect">
            <a:avLst/>
          </a:prstGeom>
          <a:solidFill>
            <a:srgbClr val="AD122A"/>
          </a:solidFill>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Lung Cancer Screening</a:t>
            </a:r>
          </a:p>
        </p:txBody>
      </p:sp>
      <p:pic>
        <p:nvPicPr>
          <p:cNvPr id="7" name="Picture 6">
            <a:extLst>
              <a:ext uri="{FF2B5EF4-FFF2-40B4-BE49-F238E27FC236}">
                <a16:creationId xmlns:a16="http://schemas.microsoft.com/office/drawing/2014/main" id="{CEB6A785-63C5-373A-9F41-E795E819D6AA}"/>
              </a:ext>
            </a:extLst>
          </p:cNvPr>
          <p:cNvPicPr>
            <a:picLocks noChangeAspect="1"/>
          </p:cNvPicPr>
          <p:nvPr/>
        </p:nvPicPr>
        <p:blipFill>
          <a:blip r:embed="rId2"/>
          <a:stretch>
            <a:fillRect/>
          </a:stretch>
        </p:blipFill>
        <p:spPr>
          <a:xfrm>
            <a:off x="6867739" y="4395407"/>
            <a:ext cx="5563165" cy="2462593"/>
          </a:xfrm>
          <a:prstGeom prst="rect">
            <a:avLst/>
          </a:prstGeom>
        </p:spPr>
      </p:pic>
      <p:pic>
        <p:nvPicPr>
          <p:cNvPr id="9" name="Picture 8">
            <a:extLst>
              <a:ext uri="{FF2B5EF4-FFF2-40B4-BE49-F238E27FC236}">
                <a16:creationId xmlns:a16="http://schemas.microsoft.com/office/drawing/2014/main" id="{5A675CD3-70B3-72B5-FB97-FC29DEF99EA7}"/>
              </a:ext>
            </a:extLst>
          </p:cNvPr>
          <p:cNvPicPr>
            <a:picLocks noChangeAspect="1"/>
          </p:cNvPicPr>
          <p:nvPr/>
        </p:nvPicPr>
        <p:blipFill>
          <a:blip r:embed="rId3"/>
          <a:stretch>
            <a:fillRect/>
          </a:stretch>
        </p:blipFill>
        <p:spPr>
          <a:xfrm>
            <a:off x="7442201" y="914710"/>
            <a:ext cx="3332552" cy="3095765"/>
          </a:xfrm>
          <a:prstGeom prst="rect">
            <a:avLst/>
          </a:prstGeom>
        </p:spPr>
      </p:pic>
    </p:spTree>
    <p:extLst>
      <p:ext uri="{BB962C8B-B14F-4D97-AF65-F5344CB8AC3E}">
        <p14:creationId xmlns:p14="http://schemas.microsoft.com/office/powerpoint/2010/main" val="3553181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0548E-FDC7-6E11-5150-4A7A0A4D99E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620D026-EE2B-76E5-BD4F-2F50A45C3589}"/>
              </a:ext>
            </a:extLst>
          </p:cNvPr>
          <p:cNvSpPr>
            <a:spLocks noGrp="1"/>
          </p:cNvSpPr>
          <p:nvPr>
            <p:ph type="body" idx="1"/>
          </p:nvPr>
        </p:nvSpPr>
        <p:spPr/>
        <p:txBody>
          <a:bodyPr>
            <a:normAutofit/>
          </a:bodyPr>
          <a:lstStyle/>
          <a:p>
            <a:r>
              <a:rPr lang="en-US" dirty="0"/>
              <a:t>Nebraska:</a:t>
            </a:r>
            <a:r>
              <a:rPr lang="en-US" sz="3300" b="1" dirty="0">
                <a:solidFill>
                  <a:srgbClr val="FF0000"/>
                </a:solidFill>
              </a:rPr>
              <a:t> </a:t>
            </a:r>
            <a:r>
              <a:rPr lang="en-US" sz="3300" b="1" dirty="0">
                <a:solidFill>
                  <a:srgbClr val="FFC000"/>
                </a:solidFill>
              </a:rPr>
              <a:t>slightly above average</a:t>
            </a:r>
          </a:p>
          <a:p>
            <a:r>
              <a:rPr lang="en-US" sz="3600" b="1" dirty="0"/>
              <a:t>~ </a:t>
            </a:r>
            <a:r>
              <a:rPr lang="en-US" sz="3600" b="1" dirty="0">
                <a:solidFill>
                  <a:srgbClr val="FF0000"/>
                </a:solidFill>
              </a:rPr>
              <a:t>20-23.6% </a:t>
            </a:r>
            <a:r>
              <a:rPr lang="en-US" sz="3600" dirty="0"/>
              <a:t>based on different data sources </a:t>
            </a:r>
          </a:p>
          <a:p>
            <a:endParaRPr lang="en-US" sz="3300" b="1" dirty="0"/>
          </a:p>
          <a:p>
            <a:r>
              <a:rPr lang="en-US" b="1" dirty="0"/>
              <a:t>US average (14-18%) </a:t>
            </a:r>
          </a:p>
          <a:p>
            <a:endParaRPr lang="en-US" dirty="0"/>
          </a:p>
          <a:p>
            <a:endParaRPr lang="en-US" dirty="0"/>
          </a:p>
          <a:p>
            <a:pPr lvl="0" defTabSz="914400">
              <a:lnSpc>
                <a:spcPct val="100000"/>
              </a:lnSpc>
              <a:spcBef>
                <a:spcPts val="0"/>
              </a:spcBef>
              <a:defRPr/>
            </a:pPr>
            <a:r>
              <a:rPr lang="en-US" dirty="0"/>
              <a:t> </a:t>
            </a:r>
          </a:p>
          <a:p>
            <a:endParaRPr lang="en-US" dirty="0"/>
          </a:p>
        </p:txBody>
      </p:sp>
      <p:sp>
        <p:nvSpPr>
          <p:cNvPr id="7" name="Text Placeholder 6">
            <a:extLst>
              <a:ext uri="{FF2B5EF4-FFF2-40B4-BE49-F238E27FC236}">
                <a16:creationId xmlns:a16="http://schemas.microsoft.com/office/drawing/2014/main" id="{58859C85-EF8D-D56A-AE3C-8FDF70DF87AC}"/>
              </a:ext>
            </a:extLst>
          </p:cNvPr>
          <p:cNvSpPr>
            <a:spLocks noGrp="1"/>
          </p:cNvSpPr>
          <p:nvPr>
            <p:ph type="body" idx="14"/>
          </p:nvPr>
        </p:nvSpPr>
        <p:spPr>
          <a:xfrm>
            <a:off x="6138573" y="4994788"/>
            <a:ext cx="5639957" cy="2300751"/>
          </a:xfrm>
        </p:spPr>
        <p:txBody>
          <a:bodyPr>
            <a:normAutofit/>
          </a:bodyPr>
          <a:lstStyle/>
          <a:p>
            <a:pPr algn="ctr"/>
            <a:r>
              <a:rPr lang="en-US" b="1" dirty="0"/>
              <a:t>4 out of 5 eligible Nebraskans are </a:t>
            </a:r>
            <a:r>
              <a:rPr lang="en-US" b="1" dirty="0">
                <a:solidFill>
                  <a:srgbClr val="FF0000"/>
                </a:solidFill>
              </a:rPr>
              <a:t>overdue</a:t>
            </a:r>
            <a:r>
              <a:rPr lang="en-US" b="1" dirty="0"/>
              <a:t> for  lung cancer screening</a:t>
            </a:r>
          </a:p>
        </p:txBody>
      </p:sp>
      <p:sp>
        <p:nvSpPr>
          <p:cNvPr id="10" name="Title 1">
            <a:extLst>
              <a:ext uri="{FF2B5EF4-FFF2-40B4-BE49-F238E27FC236}">
                <a16:creationId xmlns:a16="http://schemas.microsoft.com/office/drawing/2014/main" id="{AA070905-BC67-776A-2097-914A50D4E89A}"/>
              </a:ext>
            </a:extLst>
          </p:cNvPr>
          <p:cNvSpPr txBox="1">
            <a:spLocks/>
          </p:cNvSpPr>
          <p:nvPr/>
        </p:nvSpPr>
        <p:spPr>
          <a:xfrm>
            <a:off x="0" y="-1"/>
            <a:ext cx="12192000" cy="1268361"/>
          </a:xfrm>
          <a:prstGeom prst="rect">
            <a:avLst/>
          </a:prstGeom>
          <a:solidFill>
            <a:srgbClr val="AD122A"/>
          </a:solidFill>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Nebraska’s </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4000" b="1" dirty="0">
                <a:solidFill>
                  <a:prstClr val="white"/>
                </a:solidFill>
                <a:latin typeface="Arial" panose="020B0604020202020204" pitchFamily="34" charset="0"/>
                <a:cs typeface="Arial" panose="020B0604020202020204" pitchFamily="34" charset="0"/>
              </a:rPr>
              <a:t>Lung</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Cancer Screening Rate</a:t>
            </a:r>
          </a:p>
        </p:txBody>
      </p:sp>
      <p:pic>
        <p:nvPicPr>
          <p:cNvPr id="3074" name="Picture 2" descr="Correct your Cataracts with Cataract Surgery | mycataracts.com">
            <a:extLst>
              <a:ext uri="{FF2B5EF4-FFF2-40B4-BE49-F238E27FC236}">
                <a16:creationId xmlns:a16="http://schemas.microsoft.com/office/drawing/2014/main" id="{3A28B06A-FC7C-5068-B776-26DC2F1289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8177" y="1971522"/>
            <a:ext cx="6000750" cy="260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553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DF669F-55EE-CDE4-7100-6C892E697041}"/>
              </a:ext>
            </a:extLst>
          </p:cNvPr>
          <p:cNvPicPr>
            <a:picLocks noChangeAspect="1"/>
          </p:cNvPicPr>
          <p:nvPr/>
        </p:nvPicPr>
        <p:blipFill rotWithShape="1">
          <a:blip r:embed="rId2"/>
          <a:srcRect l="1874" t="33756" r="8621" b="7740"/>
          <a:stretch/>
        </p:blipFill>
        <p:spPr>
          <a:xfrm>
            <a:off x="1355969" y="2091226"/>
            <a:ext cx="10638966" cy="3914521"/>
          </a:xfrm>
          <a:prstGeom prst="rect">
            <a:avLst/>
          </a:prstGeom>
        </p:spPr>
      </p:pic>
      <p:sp>
        <p:nvSpPr>
          <p:cNvPr id="4" name="TextBox 3">
            <a:extLst>
              <a:ext uri="{FF2B5EF4-FFF2-40B4-BE49-F238E27FC236}">
                <a16:creationId xmlns:a16="http://schemas.microsoft.com/office/drawing/2014/main" id="{9B641936-A21A-7945-73F3-12C4FF827514}"/>
              </a:ext>
            </a:extLst>
          </p:cNvPr>
          <p:cNvSpPr txBox="1"/>
          <p:nvPr/>
        </p:nvSpPr>
        <p:spPr>
          <a:xfrm>
            <a:off x="197065" y="5084724"/>
            <a:ext cx="2900922" cy="553998"/>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U.S. Average:  14.0%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NE Average: 13.0% (11.8-14.1)</a:t>
            </a:r>
          </a:p>
        </p:txBody>
      </p:sp>
      <p:sp>
        <p:nvSpPr>
          <p:cNvPr id="7" name="TextBox 6">
            <a:extLst>
              <a:ext uri="{FF2B5EF4-FFF2-40B4-BE49-F238E27FC236}">
                <a16:creationId xmlns:a16="http://schemas.microsoft.com/office/drawing/2014/main" id="{41C42CC3-F4F2-F4AE-6CEF-538BCD8F1FDA}"/>
              </a:ext>
            </a:extLst>
          </p:cNvPr>
          <p:cNvSpPr txBox="1"/>
          <p:nvPr/>
        </p:nvSpPr>
        <p:spPr>
          <a:xfrm>
            <a:off x="143700" y="2095014"/>
            <a:ext cx="1388897" cy="2181761"/>
          </a:xfrm>
          <a:prstGeom prst="roundRect">
            <a:avLst/>
          </a:prstGeom>
          <a:solidFill>
            <a:schemeClr val="bg1">
              <a:lumMod val="95000"/>
            </a:schemeClr>
          </a:solidFill>
          <a:ln>
            <a:solidFill>
              <a:schemeClr val="tx1"/>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n narrow"/>
                <a:ea typeface="+mn-ea"/>
                <a:cs typeface="+mn-cs"/>
              </a:rPr>
              <a:t>28 rural and 2 urban NE counties have significantly higher rates than US average</a:t>
            </a:r>
          </a:p>
        </p:txBody>
      </p:sp>
      <p:sp>
        <p:nvSpPr>
          <p:cNvPr id="5" name="TextBox 4">
            <a:extLst>
              <a:ext uri="{FF2B5EF4-FFF2-40B4-BE49-F238E27FC236}">
                <a16:creationId xmlns:a16="http://schemas.microsoft.com/office/drawing/2014/main" id="{81CE7EC1-607A-F61C-245E-870B1553D634}"/>
              </a:ext>
            </a:extLst>
          </p:cNvPr>
          <p:cNvSpPr txBox="1"/>
          <p:nvPr/>
        </p:nvSpPr>
        <p:spPr>
          <a:xfrm>
            <a:off x="197065" y="6337845"/>
            <a:ext cx="2438488" cy="276999"/>
          </a:xfrm>
          <a:prstGeom prst="rect">
            <a:avLst/>
          </a:prstGeom>
          <a:noFill/>
          <a:ln>
            <a:noFill/>
          </a:ln>
        </p:spPr>
        <p:txBody>
          <a:bodyPr wrap="none" rtlCol="0">
            <a:spAutoFit/>
          </a:bodyPr>
          <a:lstStyle/>
          <a:p>
            <a:pPr marL="0" marR="0" lvl="0" indent="0" algn="l" defTabSz="40640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NCI State Cancer Profile</a:t>
            </a:r>
          </a:p>
        </p:txBody>
      </p:sp>
      <p:sp>
        <p:nvSpPr>
          <p:cNvPr id="6" name="Title 1">
            <a:extLst>
              <a:ext uri="{FF2B5EF4-FFF2-40B4-BE49-F238E27FC236}">
                <a16:creationId xmlns:a16="http://schemas.microsoft.com/office/drawing/2014/main" id="{DAC32E88-4DFE-E1AD-638D-A8F5884F9B31}"/>
              </a:ext>
            </a:extLst>
          </p:cNvPr>
          <p:cNvSpPr txBox="1">
            <a:spLocks/>
          </p:cNvSpPr>
          <p:nvPr/>
        </p:nvSpPr>
        <p:spPr>
          <a:xfrm>
            <a:off x="0" y="0"/>
            <a:ext cx="12192000" cy="723438"/>
          </a:xfrm>
          <a:prstGeom prst="rect">
            <a:avLst/>
          </a:prstGeom>
          <a:solidFill>
            <a:srgbClr val="AD122A"/>
          </a:solidFill>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3600" b="1" dirty="0">
                <a:solidFill>
                  <a:schemeClr val="bg1"/>
                </a:solidFill>
                <a:latin typeface="Arial" panose="020B0604020202020204" pitchFamily="34" charset="0"/>
                <a:cs typeface="Arial" panose="020B0604020202020204" pitchFamily="34" charset="0"/>
              </a:rPr>
              <a:t>Current Smoker (Ages 18+): 2017-2019</a:t>
            </a:r>
            <a:endParaRPr kumimoji="0" lang="en-US" sz="36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44055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87958B-E059-7DF5-8683-F7DDE2E1CB29}"/>
              </a:ext>
            </a:extLst>
          </p:cNvPr>
          <p:cNvPicPr>
            <a:picLocks noChangeAspect="1"/>
          </p:cNvPicPr>
          <p:nvPr/>
        </p:nvPicPr>
        <p:blipFill rotWithShape="1">
          <a:blip r:embed="rId2"/>
          <a:srcRect t="27894" r="9040" b="12889"/>
          <a:stretch/>
        </p:blipFill>
        <p:spPr>
          <a:xfrm>
            <a:off x="1294704" y="1788807"/>
            <a:ext cx="10537442" cy="3858851"/>
          </a:xfrm>
          <a:prstGeom prst="rect">
            <a:avLst/>
          </a:prstGeom>
        </p:spPr>
      </p:pic>
      <p:sp>
        <p:nvSpPr>
          <p:cNvPr id="4" name="TextBox 3">
            <a:extLst>
              <a:ext uri="{FF2B5EF4-FFF2-40B4-BE49-F238E27FC236}">
                <a16:creationId xmlns:a16="http://schemas.microsoft.com/office/drawing/2014/main" id="{65C359F6-71AE-80D6-32FE-5A3A9146F8D2}"/>
              </a:ext>
            </a:extLst>
          </p:cNvPr>
          <p:cNvSpPr txBox="1"/>
          <p:nvPr/>
        </p:nvSpPr>
        <p:spPr>
          <a:xfrm>
            <a:off x="270700" y="4966443"/>
            <a:ext cx="3058209" cy="646331"/>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0C0"/>
                </a:solidFill>
                <a:effectLst/>
                <a:uLnTx/>
                <a:uFillTx/>
                <a:latin typeface="Calibri" panose="020F0502020204030204"/>
                <a:ea typeface="+mn-ea"/>
                <a:cs typeface="+mn-cs"/>
              </a:rPr>
              <a:t>U.S. Average:  53.1 (53.0-53.2)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0C0"/>
                </a:solidFill>
                <a:effectLst/>
                <a:uLnTx/>
                <a:uFillTx/>
                <a:latin typeface="Calibri" panose="020F0502020204030204"/>
                <a:ea typeface="+mn-ea"/>
                <a:cs typeface="+mn-cs"/>
              </a:rPr>
              <a:t>NE Average: 52.2 (50.9-53.5)*</a:t>
            </a:r>
          </a:p>
        </p:txBody>
      </p:sp>
      <p:sp>
        <p:nvSpPr>
          <p:cNvPr id="5" name="TextBox 4">
            <a:extLst>
              <a:ext uri="{FF2B5EF4-FFF2-40B4-BE49-F238E27FC236}">
                <a16:creationId xmlns:a16="http://schemas.microsoft.com/office/drawing/2014/main" id="{BC7716C0-1A8C-C85C-1CD0-94B98F3F95C3}"/>
              </a:ext>
            </a:extLst>
          </p:cNvPr>
          <p:cNvSpPr txBox="1"/>
          <p:nvPr/>
        </p:nvSpPr>
        <p:spPr>
          <a:xfrm>
            <a:off x="173589" y="5885656"/>
            <a:ext cx="363913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Significantly higher than U.S. average at .05 level</a:t>
            </a:r>
          </a:p>
        </p:txBody>
      </p:sp>
      <p:sp>
        <p:nvSpPr>
          <p:cNvPr id="6" name="TextBox 5">
            <a:extLst>
              <a:ext uri="{FF2B5EF4-FFF2-40B4-BE49-F238E27FC236}">
                <a16:creationId xmlns:a16="http://schemas.microsoft.com/office/drawing/2014/main" id="{42EC3779-AB76-B5DE-D8E0-73CEC1A62AC2}"/>
              </a:ext>
            </a:extLst>
          </p:cNvPr>
          <p:cNvSpPr txBox="1"/>
          <p:nvPr/>
        </p:nvSpPr>
        <p:spPr>
          <a:xfrm>
            <a:off x="9027596" y="1240891"/>
            <a:ext cx="1869700" cy="55399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Thurston County 90.8 (59.6-132.1)*</a:t>
            </a:r>
          </a:p>
        </p:txBody>
      </p:sp>
      <p:cxnSp>
        <p:nvCxnSpPr>
          <p:cNvPr id="7" name="Straight Arrow Connector 6">
            <a:extLst>
              <a:ext uri="{FF2B5EF4-FFF2-40B4-BE49-F238E27FC236}">
                <a16:creationId xmlns:a16="http://schemas.microsoft.com/office/drawing/2014/main" id="{990B39B5-0DD9-216E-7EA3-12F78D63FE54}"/>
              </a:ext>
            </a:extLst>
          </p:cNvPr>
          <p:cNvCxnSpPr>
            <a:cxnSpLocks/>
          </p:cNvCxnSpPr>
          <p:nvPr/>
        </p:nvCxnSpPr>
        <p:spPr>
          <a:xfrm flipH="1">
            <a:off x="8458896" y="1794889"/>
            <a:ext cx="719422" cy="119949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E9408E3-ABDC-3BC5-1262-853927811A73}"/>
              </a:ext>
            </a:extLst>
          </p:cNvPr>
          <p:cNvSpPr txBox="1"/>
          <p:nvPr/>
        </p:nvSpPr>
        <p:spPr>
          <a:xfrm>
            <a:off x="5952736" y="5647658"/>
            <a:ext cx="1869700" cy="55399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Franklin County 87.6 (53.8-140.0)*</a:t>
            </a:r>
          </a:p>
        </p:txBody>
      </p:sp>
      <p:cxnSp>
        <p:nvCxnSpPr>
          <p:cNvPr id="9" name="Straight Arrow Connector 8">
            <a:extLst>
              <a:ext uri="{FF2B5EF4-FFF2-40B4-BE49-F238E27FC236}">
                <a16:creationId xmlns:a16="http://schemas.microsoft.com/office/drawing/2014/main" id="{CF6B31AA-4691-B9D4-D3FE-5D3BE7EDC1C5}"/>
              </a:ext>
            </a:extLst>
          </p:cNvPr>
          <p:cNvCxnSpPr>
            <a:cxnSpLocks/>
            <a:stCxn id="3" idx="2"/>
          </p:cNvCxnSpPr>
          <p:nvPr/>
        </p:nvCxnSpPr>
        <p:spPr>
          <a:xfrm flipH="1" flipV="1">
            <a:off x="6375400" y="5207000"/>
            <a:ext cx="188025" cy="44065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BE6A92C-7458-43F1-D782-DC9C7153E6B1}"/>
              </a:ext>
            </a:extLst>
          </p:cNvPr>
          <p:cNvSpPr txBox="1"/>
          <p:nvPr/>
        </p:nvSpPr>
        <p:spPr>
          <a:xfrm>
            <a:off x="9962446" y="5493958"/>
            <a:ext cx="1869700" cy="55399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Cass County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65.2 (53.8-78.5)*</a:t>
            </a:r>
          </a:p>
        </p:txBody>
      </p:sp>
      <p:cxnSp>
        <p:nvCxnSpPr>
          <p:cNvPr id="12" name="Straight Arrow Connector 11">
            <a:extLst>
              <a:ext uri="{FF2B5EF4-FFF2-40B4-BE49-F238E27FC236}">
                <a16:creationId xmlns:a16="http://schemas.microsoft.com/office/drawing/2014/main" id="{D89ABFD0-3A3D-CF87-9403-C14A4AFE2BF1}"/>
              </a:ext>
            </a:extLst>
          </p:cNvPr>
          <p:cNvCxnSpPr>
            <a:cxnSpLocks/>
            <a:stCxn id="11" idx="1"/>
          </p:cNvCxnSpPr>
          <p:nvPr/>
        </p:nvCxnSpPr>
        <p:spPr>
          <a:xfrm flipH="1" flipV="1">
            <a:off x="8708200" y="4305300"/>
            <a:ext cx="1254246" cy="146565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FC5556D-87FA-344B-9487-02AAC54E8A83}"/>
              </a:ext>
            </a:extLst>
          </p:cNvPr>
          <p:cNvSpPr txBox="1"/>
          <p:nvPr/>
        </p:nvSpPr>
        <p:spPr>
          <a:xfrm>
            <a:off x="173589" y="1345710"/>
            <a:ext cx="1486008" cy="3420606"/>
          </a:xfrm>
          <a:prstGeom prst="roundRect">
            <a:avLst/>
          </a:prstGeom>
          <a:solidFill>
            <a:schemeClr val="bg1">
              <a:lumMod val="95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n narrow"/>
                <a:ea typeface="+mn-ea"/>
                <a:cs typeface="+mn-cs"/>
              </a:rPr>
              <a:t>NE average rate is higher than US average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n narrow"/>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n narrow"/>
                <a:ea typeface="+mn-ea"/>
                <a:cs typeface="+mn-cs"/>
              </a:rPr>
              <a:t>2 rural and 1 urban NE counties have significantly higher rates than US average</a:t>
            </a:r>
          </a:p>
        </p:txBody>
      </p:sp>
      <p:sp>
        <p:nvSpPr>
          <p:cNvPr id="13" name="TextBox 12">
            <a:extLst>
              <a:ext uri="{FF2B5EF4-FFF2-40B4-BE49-F238E27FC236}">
                <a16:creationId xmlns:a16="http://schemas.microsoft.com/office/drawing/2014/main" id="{3F0E73B8-7BEF-5A11-FA04-63D433290C11}"/>
              </a:ext>
            </a:extLst>
          </p:cNvPr>
          <p:cNvSpPr txBox="1"/>
          <p:nvPr/>
        </p:nvSpPr>
        <p:spPr>
          <a:xfrm>
            <a:off x="270700" y="6301155"/>
            <a:ext cx="2438488" cy="276999"/>
          </a:xfrm>
          <a:prstGeom prst="rect">
            <a:avLst/>
          </a:prstGeom>
          <a:noFill/>
          <a:ln>
            <a:noFill/>
          </a:ln>
        </p:spPr>
        <p:txBody>
          <a:bodyPr wrap="none" rtlCol="0">
            <a:spAutoFit/>
          </a:bodyPr>
          <a:lstStyle/>
          <a:p>
            <a:pPr marL="0" marR="0" lvl="0" indent="0" algn="l" defTabSz="40640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Source: NCI State Cancer Profile</a:t>
            </a:r>
          </a:p>
        </p:txBody>
      </p:sp>
      <p:sp>
        <p:nvSpPr>
          <p:cNvPr id="14" name="TextBox 13">
            <a:extLst>
              <a:ext uri="{FF2B5EF4-FFF2-40B4-BE49-F238E27FC236}">
                <a16:creationId xmlns:a16="http://schemas.microsoft.com/office/drawing/2014/main" id="{C546ECF6-3B88-5E2D-22E9-C6C784CD4762}"/>
              </a:ext>
            </a:extLst>
          </p:cNvPr>
          <p:cNvSpPr txBox="1"/>
          <p:nvPr/>
        </p:nvSpPr>
        <p:spPr>
          <a:xfrm>
            <a:off x="2672706" y="6301155"/>
            <a:ext cx="252825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Rural counties according to RUCC</a:t>
            </a:r>
          </a:p>
        </p:txBody>
      </p:sp>
      <p:sp>
        <p:nvSpPr>
          <p:cNvPr id="15" name="Title 1">
            <a:extLst>
              <a:ext uri="{FF2B5EF4-FFF2-40B4-BE49-F238E27FC236}">
                <a16:creationId xmlns:a16="http://schemas.microsoft.com/office/drawing/2014/main" id="{2E85E084-E1DC-69AB-C0AF-7FE9C8A1DA21}"/>
              </a:ext>
            </a:extLst>
          </p:cNvPr>
          <p:cNvSpPr txBox="1">
            <a:spLocks/>
          </p:cNvSpPr>
          <p:nvPr/>
        </p:nvSpPr>
        <p:spPr>
          <a:xfrm>
            <a:off x="0" y="0"/>
            <a:ext cx="12192000" cy="723438"/>
          </a:xfrm>
          <a:prstGeom prst="rect">
            <a:avLst/>
          </a:prstGeom>
          <a:solidFill>
            <a:srgbClr val="AD122A"/>
          </a:solidFill>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3600" b="1" dirty="0">
                <a:solidFill>
                  <a:schemeClr val="bg1"/>
                </a:solidFill>
                <a:latin typeface="Arial" panose="020B0604020202020204" pitchFamily="34" charset="0"/>
                <a:cs typeface="Arial" panose="020B0604020202020204" pitchFamily="34" charset="0"/>
              </a:rPr>
              <a:t>Lung Cancer Incidence Rates Per 100,000: 2017-2021</a:t>
            </a:r>
            <a:endParaRPr kumimoji="0" lang="en-US" sz="36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225649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666956" y="1060390"/>
          <a:ext cx="8858087" cy="53564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1F32A46B-336B-2EB9-0FA4-625E64BD57AD}"/>
              </a:ext>
            </a:extLst>
          </p:cNvPr>
          <p:cNvSpPr txBox="1">
            <a:spLocks/>
          </p:cNvSpPr>
          <p:nvPr/>
        </p:nvSpPr>
        <p:spPr>
          <a:xfrm>
            <a:off x="0" y="0"/>
            <a:ext cx="12192000" cy="723438"/>
          </a:xfrm>
          <a:prstGeom prst="rect">
            <a:avLst/>
          </a:prstGeom>
          <a:solidFill>
            <a:srgbClr val="AD122A"/>
          </a:solidFill>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Cancer Risk</a:t>
            </a:r>
          </a:p>
        </p:txBody>
      </p:sp>
    </p:spTree>
    <p:extLst>
      <p:ext uri="{BB962C8B-B14F-4D97-AF65-F5344CB8AC3E}">
        <p14:creationId xmlns:p14="http://schemas.microsoft.com/office/powerpoint/2010/main" val="1079997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3AA8C-FE11-4200-3909-F1421858354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8872D9-43B8-68B4-44BD-1B2903A417B6}"/>
              </a:ext>
            </a:extLst>
          </p:cNvPr>
          <p:cNvSpPr>
            <a:spLocks noGrp="1"/>
          </p:cNvSpPr>
          <p:nvPr>
            <p:ph idx="1"/>
          </p:nvPr>
        </p:nvSpPr>
        <p:spPr>
          <a:xfrm>
            <a:off x="612113" y="941196"/>
            <a:ext cx="11114313" cy="5290457"/>
          </a:xfrm>
        </p:spPr>
        <p:txBody>
          <a:bodyPr>
            <a:normAutofit/>
          </a:bodyPr>
          <a:lstStyle/>
          <a:p>
            <a:endParaRPr lang="en-US" sz="3200" b="1" i="0" dirty="0">
              <a:solidFill>
                <a:srgbClr val="1A1A1A"/>
              </a:solidFill>
              <a:effectLst/>
            </a:endParaRPr>
          </a:p>
          <a:p>
            <a:r>
              <a:rPr lang="en-US" sz="3200" b="1" i="0" dirty="0">
                <a:solidFill>
                  <a:srgbClr val="1A1A1A"/>
                </a:solidFill>
                <a:effectLst/>
              </a:rPr>
              <a:t>Cancer </a:t>
            </a:r>
            <a:r>
              <a:rPr lang="en-US" sz="3200" b="0" i="0" dirty="0">
                <a:solidFill>
                  <a:srgbClr val="1A1A1A"/>
                </a:solidFill>
                <a:effectLst/>
              </a:rPr>
              <a:t>is a group of diseases where abnormal cells grow out of control and crowd out normal cells.</a:t>
            </a:r>
          </a:p>
          <a:p>
            <a:r>
              <a:rPr lang="en-US" sz="3200" b="0" i="0" dirty="0">
                <a:solidFill>
                  <a:srgbClr val="1A1A1A"/>
                </a:solidFill>
                <a:effectLst/>
              </a:rPr>
              <a:t>It affects 1 in 3 people in the United States. </a:t>
            </a:r>
          </a:p>
          <a:p>
            <a:r>
              <a:rPr lang="en-US" sz="3200" b="0" i="0" dirty="0">
                <a:solidFill>
                  <a:srgbClr val="1A1A1A"/>
                </a:solidFill>
                <a:effectLst/>
              </a:rPr>
              <a:t>Chances are that you or someone you know has been affected by cancer</a:t>
            </a:r>
          </a:p>
          <a:p>
            <a:endParaRPr lang="en-US" sz="3200" dirty="0">
              <a:solidFill>
                <a:srgbClr val="1A1A1A"/>
              </a:solidFill>
            </a:endParaRPr>
          </a:p>
          <a:p>
            <a:endParaRPr lang="en-US" sz="3200" dirty="0">
              <a:solidFill>
                <a:srgbClr val="1A1A1A"/>
              </a:solidFill>
            </a:endParaRPr>
          </a:p>
          <a:p>
            <a:pPr marL="0" indent="0">
              <a:buNone/>
            </a:pPr>
            <a:endParaRPr lang="en-US" sz="3200" dirty="0"/>
          </a:p>
        </p:txBody>
      </p:sp>
      <p:sp>
        <p:nvSpPr>
          <p:cNvPr id="4" name="Title 1">
            <a:extLst>
              <a:ext uri="{FF2B5EF4-FFF2-40B4-BE49-F238E27FC236}">
                <a16:creationId xmlns:a16="http://schemas.microsoft.com/office/drawing/2014/main" id="{707552B1-012A-B1DF-0EEF-0CD8C7B3EF0B}"/>
              </a:ext>
            </a:extLst>
          </p:cNvPr>
          <p:cNvSpPr txBox="1">
            <a:spLocks/>
          </p:cNvSpPr>
          <p:nvPr/>
        </p:nvSpPr>
        <p:spPr>
          <a:xfrm>
            <a:off x="0" y="0"/>
            <a:ext cx="12192000" cy="723438"/>
          </a:xfrm>
          <a:prstGeom prst="rect">
            <a:avLst/>
          </a:prstGeom>
          <a:solidFill>
            <a:srgbClr val="AD122A"/>
          </a:solidFill>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What is Cancer? </a:t>
            </a:r>
          </a:p>
        </p:txBody>
      </p:sp>
      <p:pic>
        <p:nvPicPr>
          <p:cNvPr id="1026" name="Picture 2" descr="Premium Vector | Tumor cell and cancer development">
            <a:extLst>
              <a:ext uri="{FF2B5EF4-FFF2-40B4-BE49-F238E27FC236}">
                <a16:creationId xmlns:a16="http://schemas.microsoft.com/office/drawing/2014/main" id="{3C2825C6-16BB-CA1D-F988-421B4675E6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3338" y="4000875"/>
            <a:ext cx="7073934" cy="237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3767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06CFC0-6974-CBD5-11D9-3BEC46703A4D}"/>
              </a:ext>
            </a:extLst>
          </p:cNvPr>
          <p:cNvSpPr>
            <a:spLocks noGrp="1"/>
          </p:cNvSpPr>
          <p:nvPr>
            <p:ph type="body" idx="1"/>
          </p:nvPr>
        </p:nvSpPr>
        <p:spPr>
          <a:xfrm>
            <a:off x="347870" y="1111827"/>
            <a:ext cx="5563832" cy="5231180"/>
          </a:xfrm>
        </p:spPr>
        <p:txBody>
          <a:bodyPr>
            <a:normAutofit/>
          </a:bodyPr>
          <a:lstStyle/>
          <a:p>
            <a:r>
              <a:rPr lang="en-US" sz="2200" b="1" dirty="0">
                <a:cs typeface="Helvetica" panose="020B0604020202020204" pitchFamily="34" charset="0"/>
              </a:rPr>
              <a:t>Hereditary</a:t>
            </a:r>
            <a:r>
              <a:rPr lang="en-US" sz="2200" dirty="0">
                <a:cs typeface="Helvetica" panose="020B0604020202020204" pitchFamily="34" charset="0"/>
              </a:rPr>
              <a:t> – caused by inherited mutation, typical to see recurring pattern across 2-3 generations</a:t>
            </a:r>
          </a:p>
          <a:p>
            <a:endParaRPr lang="en-US" sz="2200" dirty="0">
              <a:cs typeface="Helvetica" panose="020B0604020202020204" pitchFamily="34" charset="0"/>
            </a:endParaRPr>
          </a:p>
          <a:p>
            <a:r>
              <a:rPr lang="en-US" sz="2200" b="1" dirty="0">
                <a:cs typeface="Helvetica" panose="020B0604020202020204" pitchFamily="34" charset="0"/>
              </a:rPr>
              <a:t>Familial</a:t>
            </a:r>
            <a:r>
              <a:rPr lang="en-US" sz="2200" dirty="0">
                <a:cs typeface="Helvetica" panose="020B0604020202020204" pitchFamily="34" charset="0"/>
              </a:rPr>
              <a:t> – Occurs more frequently in families than chance alone, no mutation identified</a:t>
            </a:r>
          </a:p>
          <a:p>
            <a:endParaRPr lang="en-US" sz="2200" dirty="0">
              <a:cs typeface="Helvetica" panose="020B0604020202020204" pitchFamily="34" charset="0"/>
            </a:endParaRPr>
          </a:p>
          <a:p>
            <a:r>
              <a:rPr lang="en-US" sz="2200" b="1" dirty="0">
                <a:cs typeface="Helvetica" panose="020B0604020202020204" pitchFamily="34" charset="0"/>
              </a:rPr>
              <a:t>Sporadic</a:t>
            </a:r>
            <a:r>
              <a:rPr lang="en-US" sz="2200" dirty="0">
                <a:cs typeface="Helvetica" panose="020B0604020202020204" pitchFamily="34" charset="0"/>
              </a:rPr>
              <a:t> – Refers to cancer that occurs due to spontaneous mutations, cannot be explained by a single cause</a:t>
            </a:r>
          </a:p>
        </p:txBody>
      </p:sp>
      <p:graphicFrame>
        <p:nvGraphicFramePr>
          <p:cNvPr id="13" name="Diagram 12">
            <a:extLst>
              <a:ext uri="{FF2B5EF4-FFF2-40B4-BE49-F238E27FC236}">
                <a16:creationId xmlns:a16="http://schemas.microsoft.com/office/drawing/2014/main" id="{FD10F685-617B-0B85-3C35-E6E973B14AFA}"/>
              </a:ext>
            </a:extLst>
          </p:cNvPr>
          <p:cNvGraphicFramePr/>
          <p:nvPr/>
        </p:nvGraphicFramePr>
        <p:xfrm>
          <a:off x="4639341" y="51499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FAA4724A-B336-0AB1-D0ED-4D12079D1DBD}"/>
              </a:ext>
            </a:extLst>
          </p:cNvPr>
          <p:cNvSpPr txBox="1">
            <a:spLocks/>
          </p:cNvSpPr>
          <p:nvPr/>
        </p:nvSpPr>
        <p:spPr>
          <a:xfrm>
            <a:off x="0" y="0"/>
            <a:ext cx="12192000" cy="723438"/>
          </a:xfrm>
          <a:prstGeom prst="rect">
            <a:avLst/>
          </a:prstGeom>
          <a:solidFill>
            <a:srgbClr val="AD122A"/>
          </a:solidFill>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Cancer Risk</a:t>
            </a:r>
          </a:p>
        </p:txBody>
      </p:sp>
    </p:spTree>
    <p:extLst>
      <p:ext uri="{BB962C8B-B14F-4D97-AF65-F5344CB8AC3E}">
        <p14:creationId xmlns:p14="http://schemas.microsoft.com/office/powerpoint/2010/main" val="2080184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4E06A9A2-17E7-BF9C-C94D-02E756A3E8B4}"/>
              </a:ext>
            </a:extLst>
          </p:cNvPr>
          <p:cNvGraphicFramePr/>
          <p:nvPr/>
        </p:nvGraphicFramePr>
        <p:xfrm>
          <a:off x="1108710" y="1223010"/>
          <a:ext cx="10675620" cy="5052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0E02034E-8409-D69B-D51D-E6805629156B}"/>
              </a:ext>
            </a:extLst>
          </p:cNvPr>
          <p:cNvSpPr txBox="1">
            <a:spLocks/>
          </p:cNvSpPr>
          <p:nvPr/>
        </p:nvSpPr>
        <p:spPr>
          <a:xfrm>
            <a:off x="0" y="0"/>
            <a:ext cx="12192000" cy="723438"/>
          </a:xfrm>
          <a:prstGeom prst="rect">
            <a:avLst/>
          </a:prstGeom>
          <a:solidFill>
            <a:srgbClr val="AD122A"/>
          </a:solidFill>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Cancer Risk Stratification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D965597F-F1DF-1059-2274-F8F659BD41F4}"/>
              </a:ext>
            </a:extLst>
          </p:cNvPr>
          <p:cNvSpPr>
            <a:spLocks/>
          </p:cNvSpPr>
          <p:nvPr/>
        </p:nvSpPr>
        <p:spPr bwMode="auto">
          <a:xfrm>
            <a:off x="267622" y="181748"/>
            <a:ext cx="8374260"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marL="0" marR="0" lvl="0" indent="0" algn="l" defTabSz="457206"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chemeClr val="tx2"/>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Open Sans" charset="0"/>
            </a:endParaRPr>
          </a:p>
        </p:txBody>
      </p:sp>
      <p:sp>
        <p:nvSpPr>
          <p:cNvPr id="11" name="Rectangle 11">
            <a:extLst>
              <a:ext uri="{FF2B5EF4-FFF2-40B4-BE49-F238E27FC236}">
                <a16:creationId xmlns:a16="http://schemas.microsoft.com/office/drawing/2014/main" id="{ECFB4377-5955-51E8-3C3F-DFDB05F6930B}"/>
              </a:ext>
            </a:extLst>
          </p:cNvPr>
          <p:cNvSpPr>
            <a:spLocks/>
          </p:cNvSpPr>
          <p:nvPr/>
        </p:nvSpPr>
        <p:spPr bwMode="auto">
          <a:xfrm>
            <a:off x="267621" y="181748"/>
            <a:ext cx="7986041"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lvl="0" defTabSz="457206" fontAlgn="base">
              <a:spcBef>
                <a:spcPct val="0"/>
              </a:spcBef>
              <a:spcAft>
                <a:spcPct val="0"/>
              </a:spcAft>
              <a:defRPr/>
            </a:pPr>
            <a:r>
              <a:rPr kumimoji="0" lang="en-US" sz="3200" b="1" i="0" u="none" strike="noStrike" kern="1200" cap="none" spc="0" normalizeH="0" baseline="0" noProof="0" dirty="0">
                <a:ln>
                  <a:noFill/>
                </a:ln>
                <a:solidFill>
                  <a:schemeClr val="accent1"/>
                </a:solidFill>
                <a:effectLst/>
                <a:uLnTx/>
                <a:uFillTx/>
                <a:latin typeface="+mj-lt"/>
                <a:ea typeface="Open Sans Light" panose="020B0306030504020204" pitchFamily="34" charset="0"/>
                <a:cs typeface="Open Sans Light" panose="020B0306030504020204" pitchFamily="34" charset="0"/>
                <a:sym typeface="Open Sans" charset="0"/>
              </a:rPr>
              <a:t>Cancer Risk Stratification is COMPLEX</a:t>
            </a:r>
          </a:p>
        </p:txBody>
      </p:sp>
      <p:pic>
        <p:nvPicPr>
          <p:cNvPr id="2" name="Picture 1" descr="A question mark and arrows&#10;&#10;Description automatically generated">
            <a:extLst>
              <a:ext uri="{FF2B5EF4-FFF2-40B4-BE49-F238E27FC236}">
                <a16:creationId xmlns:a16="http://schemas.microsoft.com/office/drawing/2014/main" id="{A080D647-10C4-DF5D-BD00-3FBA3DEC7913}"/>
              </a:ext>
            </a:extLst>
          </p:cNvPr>
          <p:cNvPicPr>
            <a:picLocks noChangeAspect="1"/>
          </p:cNvPicPr>
          <p:nvPr/>
        </p:nvPicPr>
        <p:blipFill>
          <a:blip r:embed="rId3"/>
          <a:stretch>
            <a:fillRect/>
          </a:stretch>
        </p:blipFill>
        <p:spPr>
          <a:xfrm>
            <a:off x="4181422" y="1471069"/>
            <a:ext cx="4084239" cy="4084239"/>
          </a:xfrm>
          <a:prstGeom prst="rect">
            <a:avLst/>
          </a:prstGeom>
        </p:spPr>
      </p:pic>
      <p:sp>
        <p:nvSpPr>
          <p:cNvPr id="3" name="Freeform 6">
            <a:extLst>
              <a:ext uri="{FF2B5EF4-FFF2-40B4-BE49-F238E27FC236}">
                <a16:creationId xmlns:a16="http://schemas.microsoft.com/office/drawing/2014/main" id="{7BB0261E-79C8-986E-5A3A-93BB81537956}"/>
              </a:ext>
            </a:extLst>
          </p:cNvPr>
          <p:cNvSpPr>
            <a:spLocks noEditPoints="1"/>
          </p:cNvSpPr>
          <p:nvPr/>
        </p:nvSpPr>
        <p:spPr bwMode="auto">
          <a:xfrm>
            <a:off x="5658977" y="3332447"/>
            <a:ext cx="451837" cy="881395"/>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chemeClr val="tx1"/>
          </a:solidFill>
          <a:ln w="25400" cap="flat" cmpd="sng" algn="ctr">
            <a:noFill/>
            <a:prstDash val="solid"/>
          </a:ln>
          <a:effectLst/>
        </p:spPr>
        <p:txBody>
          <a:bodyPr rtlCol="0" anchor="ctr"/>
          <a:lstStyle/>
          <a:p>
            <a:pPr algn="ctr" defTabSz="1218926" latinLnBrk="1">
              <a:defRPr/>
            </a:pPr>
            <a:endParaRPr lang="en-US" sz="1200" b="1" kern="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Lucida Grande" charset="0"/>
            </a:endParaRPr>
          </a:p>
        </p:txBody>
      </p:sp>
      <p:grpSp>
        <p:nvGrpSpPr>
          <p:cNvPr id="4" name="Group 3">
            <a:extLst>
              <a:ext uri="{FF2B5EF4-FFF2-40B4-BE49-F238E27FC236}">
                <a16:creationId xmlns:a16="http://schemas.microsoft.com/office/drawing/2014/main" id="{185A2B8A-7EC7-281B-06F8-E65CE6257EF7}"/>
              </a:ext>
            </a:extLst>
          </p:cNvPr>
          <p:cNvGrpSpPr/>
          <p:nvPr/>
        </p:nvGrpSpPr>
        <p:grpSpPr>
          <a:xfrm>
            <a:off x="946418" y="2018909"/>
            <a:ext cx="4659255" cy="1728834"/>
            <a:chOff x="984908" y="1942152"/>
            <a:chExt cx="4659255" cy="1728834"/>
          </a:xfrm>
        </p:grpSpPr>
        <p:sp>
          <p:nvSpPr>
            <p:cNvPr id="5" name="Oval 4">
              <a:extLst>
                <a:ext uri="{FF2B5EF4-FFF2-40B4-BE49-F238E27FC236}">
                  <a16:creationId xmlns:a16="http://schemas.microsoft.com/office/drawing/2014/main" id="{B376477B-62B7-CCA6-2B27-40995856190C}"/>
                </a:ext>
              </a:extLst>
            </p:cNvPr>
            <p:cNvSpPr/>
            <p:nvPr/>
          </p:nvSpPr>
          <p:spPr>
            <a:xfrm>
              <a:off x="984908" y="1942152"/>
              <a:ext cx="1728834" cy="1728834"/>
            </a:xfrm>
            <a:prstGeom prst="ellipse">
              <a:avLst/>
            </a:prstGeom>
            <a:solidFill>
              <a:schemeClr val="accent4">
                <a:lumMod val="20000"/>
                <a:lumOff val="80000"/>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97C9BD37-792D-A995-5DBC-0827D26FA4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5967" y="2294708"/>
              <a:ext cx="1134291" cy="1134291"/>
            </a:xfrm>
            <a:prstGeom prst="rect">
              <a:avLst/>
            </a:prstGeom>
          </p:spPr>
        </p:pic>
        <p:cxnSp>
          <p:nvCxnSpPr>
            <p:cNvPr id="7" name="Straight Connector 6">
              <a:extLst>
                <a:ext uri="{FF2B5EF4-FFF2-40B4-BE49-F238E27FC236}">
                  <a16:creationId xmlns:a16="http://schemas.microsoft.com/office/drawing/2014/main" id="{C975B7A3-C123-55EE-D099-922CB680BEEC}"/>
                </a:ext>
              </a:extLst>
            </p:cNvPr>
            <p:cNvCxnSpPr>
              <a:cxnSpLocks/>
              <a:stCxn id="5" idx="6"/>
            </p:cNvCxnSpPr>
            <p:nvPr/>
          </p:nvCxnSpPr>
          <p:spPr>
            <a:xfrm>
              <a:off x="2713742" y="2806569"/>
              <a:ext cx="2930421" cy="860012"/>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10" name="Group 9">
            <a:extLst>
              <a:ext uri="{FF2B5EF4-FFF2-40B4-BE49-F238E27FC236}">
                <a16:creationId xmlns:a16="http://schemas.microsoft.com/office/drawing/2014/main" id="{F13F31F0-19A9-D766-BC38-132434322312}"/>
              </a:ext>
            </a:extLst>
          </p:cNvPr>
          <p:cNvGrpSpPr/>
          <p:nvPr/>
        </p:nvGrpSpPr>
        <p:grpSpPr>
          <a:xfrm>
            <a:off x="668874" y="3747743"/>
            <a:ext cx="4936799" cy="2678430"/>
            <a:chOff x="707364" y="3670986"/>
            <a:chExt cx="4936799" cy="2678430"/>
          </a:xfrm>
        </p:grpSpPr>
        <p:sp>
          <p:nvSpPr>
            <p:cNvPr id="12" name="Oval 11">
              <a:extLst>
                <a:ext uri="{FF2B5EF4-FFF2-40B4-BE49-F238E27FC236}">
                  <a16:creationId xmlns:a16="http://schemas.microsoft.com/office/drawing/2014/main" id="{6CCFF8A3-070A-1D60-6B92-76925C52EBF4}"/>
                </a:ext>
              </a:extLst>
            </p:cNvPr>
            <p:cNvSpPr/>
            <p:nvPr/>
          </p:nvSpPr>
          <p:spPr>
            <a:xfrm>
              <a:off x="707364" y="4049865"/>
              <a:ext cx="2299551" cy="2299551"/>
            </a:xfrm>
            <a:prstGeom prst="ellipse">
              <a:avLst/>
            </a:prstGeom>
            <a:solidFill>
              <a:schemeClr val="accent3">
                <a:lumMod val="20000"/>
                <a:lumOff val="80000"/>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id="{A8E7D4CF-DF5D-E633-E589-E2A8025EEED0}"/>
                </a:ext>
              </a:extLst>
            </p:cNvPr>
            <p:cNvPicPr>
              <a:picLocks noChangeAspect="1"/>
            </p:cNvPicPr>
            <p:nvPr/>
          </p:nvPicPr>
          <p:blipFill>
            <a:blip r:embed="rId6"/>
            <a:stretch>
              <a:fillRect/>
            </a:stretch>
          </p:blipFill>
          <p:spPr>
            <a:xfrm>
              <a:off x="1086098" y="4174957"/>
              <a:ext cx="1526454" cy="2049365"/>
            </a:xfrm>
            <a:prstGeom prst="rect">
              <a:avLst/>
            </a:prstGeom>
          </p:spPr>
        </p:pic>
        <p:cxnSp>
          <p:nvCxnSpPr>
            <p:cNvPr id="14" name="Straight Connector 13">
              <a:extLst>
                <a:ext uri="{FF2B5EF4-FFF2-40B4-BE49-F238E27FC236}">
                  <a16:creationId xmlns:a16="http://schemas.microsoft.com/office/drawing/2014/main" id="{5708CF5A-163B-B984-C20D-412A6CA4B839}"/>
                </a:ext>
              </a:extLst>
            </p:cNvPr>
            <p:cNvCxnSpPr>
              <a:cxnSpLocks/>
            </p:cNvCxnSpPr>
            <p:nvPr/>
          </p:nvCxnSpPr>
          <p:spPr>
            <a:xfrm flipV="1">
              <a:off x="2797893" y="3670986"/>
              <a:ext cx="2846270" cy="757323"/>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5" name="Oval 14">
            <a:extLst>
              <a:ext uri="{FF2B5EF4-FFF2-40B4-BE49-F238E27FC236}">
                <a16:creationId xmlns:a16="http://schemas.microsoft.com/office/drawing/2014/main" id="{AEE92A94-F397-3F5A-EF7E-538FEF4B66E2}"/>
              </a:ext>
            </a:extLst>
          </p:cNvPr>
          <p:cNvSpPr/>
          <p:nvPr/>
        </p:nvSpPr>
        <p:spPr>
          <a:xfrm>
            <a:off x="3447733" y="4575619"/>
            <a:ext cx="1150477" cy="1150477"/>
          </a:xfrm>
          <a:prstGeom prst="ellipse">
            <a:avLst/>
          </a:prstGeom>
          <a:solidFill>
            <a:schemeClr val="tx2">
              <a:lumMod val="40000"/>
              <a:lumOff val="60000"/>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D834B005-E2A9-BD60-DFB0-8C203E9D69F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73392" y="4707540"/>
            <a:ext cx="899160" cy="899160"/>
          </a:xfrm>
          <a:prstGeom prst="rect">
            <a:avLst/>
          </a:prstGeom>
        </p:spPr>
      </p:pic>
      <p:cxnSp>
        <p:nvCxnSpPr>
          <p:cNvPr id="17" name="Straight Connector 16">
            <a:extLst>
              <a:ext uri="{FF2B5EF4-FFF2-40B4-BE49-F238E27FC236}">
                <a16:creationId xmlns:a16="http://schemas.microsoft.com/office/drawing/2014/main" id="{9A64365E-0793-0C62-D8F7-DEF7E3B1DFBE}"/>
              </a:ext>
            </a:extLst>
          </p:cNvPr>
          <p:cNvCxnSpPr>
            <a:cxnSpLocks/>
            <a:endCxn id="3" idx="13"/>
          </p:cNvCxnSpPr>
          <p:nvPr/>
        </p:nvCxnSpPr>
        <p:spPr>
          <a:xfrm flipV="1">
            <a:off x="4635184" y="3827776"/>
            <a:ext cx="1027497" cy="1285211"/>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18" name="Group 17">
            <a:extLst>
              <a:ext uri="{FF2B5EF4-FFF2-40B4-BE49-F238E27FC236}">
                <a16:creationId xmlns:a16="http://schemas.microsoft.com/office/drawing/2014/main" id="{46213871-2716-01E2-3C4E-6ECE501F95EB}"/>
              </a:ext>
            </a:extLst>
          </p:cNvPr>
          <p:cNvGrpSpPr/>
          <p:nvPr/>
        </p:nvGrpSpPr>
        <p:grpSpPr>
          <a:xfrm>
            <a:off x="2759403" y="1243463"/>
            <a:ext cx="2953674" cy="2406121"/>
            <a:chOff x="2797893" y="1166706"/>
            <a:chExt cx="2953674" cy="2406121"/>
          </a:xfrm>
        </p:grpSpPr>
        <p:sp>
          <p:nvSpPr>
            <p:cNvPr id="19" name="Oval 18">
              <a:extLst>
                <a:ext uri="{FF2B5EF4-FFF2-40B4-BE49-F238E27FC236}">
                  <a16:creationId xmlns:a16="http://schemas.microsoft.com/office/drawing/2014/main" id="{0EF01F62-517A-1F12-821F-555FC59446CA}"/>
                </a:ext>
              </a:extLst>
            </p:cNvPr>
            <p:cNvSpPr/>
            <p:nvPr/>
          </p:nvSpPr>
          <p:spPr>
            <a:xfrm>
              <a:off x="2899293" y="1166706"/>
              <a:ext cx="1387250" cy="1387250"/>
            </a:xfrm>
            <a:prstGeom prst="ellipse">
              <a:avLst/>
            </a:prstGeom>
            <a:solidFill>
              <a:schemeClr val="accent6">
                <a:lumMod val="40000"/>
                <a:lumOff val="60000"/>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dna strand with a circle and a ball&#10;&#10;Description automatically generated">
              <a:extLst>
                <a:ext uri="{FF2B5EF4-FFF2-40B4-BE49-F238E27FC236}">
                  <a16:creationId xmlns:a16="http://schemas.microsoft.com/office/drawing/2014/main" id="{31967692-C7A1-8384-21B6-16632FA6A862}"/>
                </a:ext>
              </a:extLst>
            </p:cNvPr>
            <p:cNvPicPr>
              <a:picLocks noChangeAspect="1"/>
            </p:cNvPicPr>
            <p:nvPr/>
          </p:nvPicPr>
          <p:blipFill>
            <a:blip r:embed="rId9"/>
            <a:stretch>
              <a:fillRect/>
            </a:stretch>
          </p:blipFill>
          <p:spPr>
            <a:xfrm>
              <a:off x="2797893" y="1259439"/>
              <a:ext cx="1348449" cy="1201783"/>
            </a:xfrm>
            <a:prstGeom prst="rect">
              <a:avLst/>
            </a:prstGeom>
          </p:spPr>
        </p:pic>
        <p:cxnSp>
          <p:nvCxnSpPr>
            <p:cNvPr id="21" name="Straight Connector 20">
              <a:extLst>
                <a:ext uri="{FF2B5EF4-FFF2-40B4-BE49-F238E27FC236}">
                  <a16:creationId xmlns:a16="http://schemas.microsoft.com/office/drawing/2014/main" id="{3C9FAA8F-5E5D-192D-18B4-4A5BD4651BA0}"/>
                </a:ext>
              </a:extLst>
            </p:cNvPr>
            <p:cNvCxnSpPr>
              <a:cxnSpLocks/>
              <a:endCxn id="3" idx="10"/>
            </p:cNvCxnSpPr>
            <p:nvPr/>
          </p:nvCxnSpPr>
          <p:spPr>
            <a:xfrm>
              <a:off x="4234726" y="2186495"/>
              <a:ext cx="1516841" cy="1386332"/>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2" name="Group 21">
            <a:extLst>
              <a:ext uri="{FF2B5EF4-FFF2-40B4-BE49-F238E27FC236}">
                <a16:creationId xmlns:a16="http://schemas.microsoft.com/office/drawing/2014/main" id="{7AF1110C-D264-ECC5-C37C-664527AF99C2}"/>
              </a:ext>
            </a:extLst>
          </p:cNvPr>
          <p:cNvGrpSpPr/>
          <p:nvPr/>
        </p:nvGrpSpPr>
        <p:grpSpPr>
          <a:xfrm>
            <a:off x="5884896" y="1281170"/>
            <a:ext cx="1333231" cy="2128034"/>
            <a:chOff x="5884896" y="1204413"/>
            <a:chExt cx="1333231" cy="2128034"/>
          </a:xfrm>
        </p:grpSpPr>
        <p:sp>
          <p:nvSpPr>
            <p:cNvPr id="23" name="Oval 22">
              <a:extLst>
                <a:ext uri="{FF2B5EF4-FFF2-40B4-BE49-F238E27FC236}">
                  <a16:creationId xmlns:a16="http://schemas.microsoft.com/office/drawing/2014/main" id="{EB46FD7B-3933-92DD-AA8A-1E2D8DE16421}"/>
                </a:ext>
              </a:extLst>
            </p:cNvPr>
            <p:cNvSpPr/>
            <p:nvPr/>
          </p:nvSpPr>
          <p:spPr>
            <a:xfrm>
              <a:off x="6196074" y="1204413"/>
              <a:ext cx="1022053" cy="1022053"/>
            </a:xfrm>
            <a:prstGeom prst="ellipse">
              <a:avLst/>
            </a:prstGeom>
            <a:solidFill>
              <a:schemeClr val="accent5">
                <a:lumMod val="20000"/>
                <a:lumOff val="80000"/>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04616A6F-9626-0C33-8DF0-97011707F43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65093" y="1375846"/>
              <a:ext cx="718457" cy="718457"/>
            </a:xfrm>
            <a:prstGeom prst="rect">
              <a:avLst/>
            </a:prstGeom>
          </p:spPr>
        </p:pic>
        <p:cxnSp>
          <p:nvCxnSpPr>
            <p:cNvPr id="25" name="Straight Connector 24">
              <a:extLst>
                <a:ext uri="{FF2B5EF4-FFF2-40B4-BE49-F238E27FC236}">
                  <a16:creationId xmlns:a16="http://schemas.microsoft.com/office/drawing/2014/main" id="{62859EE7-36BE-F399-08E6-334E34214CD0}"/>
                </a:ext>
              </a:extLst>
            </p:cNvPr>
            <p:cNvCxnSpPr>
              <a:cxnSpLocks/>
              <a:stCxn id="23" idx="4"/>
              <a:endCxn id="3" idx="2"/>
            </p:cNvCxnSpPr>
            <p:nvPr/>
          </p:nvCxnSpPr>
          <p:spPr>
            <a:xfrm flipH="1">
              <a:off x="5884896" y="2226466"/>
              <a:ext cx="822205" cy="1105981"/>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6" name="Group 25">
            <a:extLst>
              <a:ext uri="{FF2B5EF4-FFF2-40B4-BE49-F238E27FC236}">
                <a16:creationId xmlns:a16="http://schemas.microsoft.com/office/drawing/2014/main" id="{CA36624C-D68F-5811-C351-267AD8B5785A}"/>
              </a:ext>
            </a:extLst>
          </p:cNvPr>
          <p:cNvGrpSpPr/>
          <p:nvPr/>
        </p:nvGrpSpPr>
        <p:grpSpPr>
          <a:xfrm>
            <a:off x="5441143" y="4181063"/>
            <a:ext cx="1618561" cy="2511599"/>
            <a:chOff x="5479633" y="4181063"/>
            <a:chExt cx="1618561" cy="2511599"/>
          </a:xfrm>
        </p:grpSpPr>
        <p:sp>
          <p:nvSpPr>
            <p:cNvPr id="27" name="Oval 26">
              <a:extLst>
                <a:ext uri="{FF2B5EF4-FFF2-40B4-BE49-F238E27FC236}">
                  <a16:creationId xmlns:a16="http://schemas.microsoft.com/office/drawing/2014/main" id="{320907E9-B40E-98FF-F6AE-5AE01FD9E2DA}"/>
                </a:ext>
              </a:extLst>
            </p:cNvPr>
            <p:cNvSpPr/>
            <p:nvPr/>
          </p:nvSpPr>
          <p:spPr>
            <a:xfrm>
              <a:off x="5479633" y="5074101"/>
              <a:ext cx="1618561" cy="1618561"/>
            </a:xfrm>
            <a:prstGeom prst="ellipse">
              <a:avLst/>
            </a:prstGeom>
            <a:solidFill>
              <a:schemeClr val="accent5">
                <a:lumMod val="20000"/>
                <a:lumOff val="80000"/>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Graphic 27">
              <a:extLst>
                <a:ext uri="{FF2B5EF4-FFF2-40B4-BE49-F238E27FC236}">
                  <a16:creationId xmlns:a16="http://schemas.microsoft.com/office/drawing/2014/main" id="{84279FD9-F1F6-2EBF-A043-F4ACD67398F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97467" y="5308462"/>
              <a:ext cx="1134291" cy="1134291"/>
            </a:xfrm>
            <a:prstGeom prst="rect">
              <a:avLst/>
            </a:prstGeom>
          </p:spPr>
        </p:pic>
        <p:cxnSp>
          <p:nvCxnSpPr>
            <p:cNvPr id="29" name="Straight Connector 28">
              <a:extLst>
                <a:ext uri="{FF2B5EF4-FFF2-40B4-BE49-F238E27FC236}">
                  <a16:creationId xmlns:a16="http://schemas.microsoft.com/office/drawing/2014/main" id="{43A1F03C-CAAF-1C06-A5AD-ED564AB464D2}"/>
                </a:ext>
              </a:extLst>
            </p:cNvPr>
            <p:cNvCxnSpPr>
              <a:cxnSpLocks/>
              <a:stCxn id="3" idx="31"/>
            </p:cNvCxnSpPr>
            <p:nvPr/>
          </p:nvCxnSpPr>
          <p:spPr>
            <a:xfrm>
              <a:off x="5992299" y="4181063"/>
              <a:ext cx="212175" cy="923157"/>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30" name="Group 29">
            <a:extLst>
              <a:ext uri="{FF2B5EF4-FFF2-40B4-BE49-F238E27FC236}">
                <a16:creationId xmlns:a16="http://schemas.microsoft.com/office/drawing/2014/main" id="{C198DD85-B234-C181-8F02-E93F8359CB67}"/>
              </a:ext>
            </a:extLst>
          </p:cNvPr>
          <p:cNvGrpSpPr/>
          <p:nvPr/>
        </p:nvGrpSpPr>
        <p:grpSpPr>
          <a:xfrm>
            <a:off x="5910821" y="4181063"/>
            <a:ext cx="3127019" cy="1904544"/>
            <a:chOff x="5910821" y="4181063"/>
            <a:chExt cx="3127019" cy="1904544"/>
          </a:xfrm>
        </p:grpSpPr>
        <p:sp>
          <p:nvSpPr>
            <p:cNvPr id="31" name="Oval 30">
              <a:extLst>
                <a:ext uri="{FF2B5EF4-FFF2-40B4-BE49-F238E27FC236}">
                  <a16:creationId xmlns:a16="http://schemas.microsoft.com/office/drawing/2014/main" id="{093F5788-CE32-215C-D9A5-9C278858DD75}"/>
                </a:ext>
              </a:extLst>
            </p:cNvPr>
            <p:cNvSpPr/>
            <p:nvPr/>
          </p:nvSpPr>
          <p:spPr>
            <a:xfrm>
              <a:off x="7887363" y="4935130"/>
              <a:ext cx="1150477" cy="1150477"/>
            </a:xfrm>
            <a:prstGeom prst="ellipse">
              <a:avLst/>
            </a:prstGeom>
            <a:solidFill>
              <a:schemeClr val="tx2">
                <a:lumMod val="40000"/>
                <a:lumOff val="60000"/>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a:extLst>
                <a:ext uri="{FF2B5EF4-FFF2-40B4-BE49-F238E27FC236}">
                  <a16:creationId xmlns:a16="http://schemas.microsoft.com/office/drawing/2014/main" id="{D5591EE2-EEB5-C7B5-00EE-87244DDE1D8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090309" y="5138076"/>
              <a:ext cx="744583" cy="744583"/>
            </a:xfrm>
            <a:prstGeom prst="rect">
              <a:avLst/>
            </a:prstGeom>
          </p:spPr>
        </p:pic>
        <p:cxnSp>
          <p:nvCxnSpPr>
            <p:cNvPr id="33" name="Straight Connector 32">
              <a:extLst>
                <a:ext uri="{FF2B5EF4-FFF2-40B4-BE49-F238E27FC236}">
                  <a16:creationId xmlns:a16="http://schemas.microsoft.com/office/drawing/2014/main" id="{DACAC10C-9FBA-E390-100B-EA2FB755DDFA}"/>
                </a:ext>
              </a:extLst>
            </p:cNvPr>
            <p:cNvCxnSpPr>
              <a:cxnSpLocks/>
              <a:stCxn id="3" idx="28"/>
            </p:cNvCxnSpPr>
            <p:nvPr/>
          </p:nvCxnSpPr>
          <p:spPr>
            <a:xfrm>
              <a:off x="5910821" y="4181063"/>
              <a:ext cx="2045120" cy="108476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34" name="Group 33">
            <a:extLst>
              <a:ext uri="{FF2B5EF4-FFF2-40B4-BE49-F238E27FC236}">
                <a16:creationId xmlns:a16="http://schemas.microsoft.com/office/drawing/2014/main" id="{9F2B6073-4488-F6C9-B798-F3FF40AF2668}"/>
              </a:ext>
            </a:extLst>
          </p:cNvPr>
          <p:cNvGrpSpPr/>
          <p:nvPr/>
        </p:nvGrpSpPr>
        <p:grpSpPr>
          <a:xfrm>
            <a:off x="6036742" y="3375950"/>
            <a:ext cx="4768384" cy="1781170"/>
            <a:chOff x="6036742" y="3299193"/>
            <a:chExt cx="4768384" cy="1781170"/>
          </a:xfrm>
        </p:grpSpPr>
        <p:sp>
          <p:nvSpPr>
            <p:cNvPr id="35" name="Oval 34">
              <a:extLst>
                <a:ext uri="{FF2B5EF4-FFF2-40B4-BE49-F238E27FC236}">
                  <a16:creationId xmlns:a16="http://schemas.microsoft.com/office/drawing/2014/main" id="{38973893-FCB2-AC12-50BF-EB57ED0C3C40}"/>
                </a:ext>
              </a:extLst>
            </p:cNvPr>
            <p:cNvSpPr/>
            <p:nvPr/>
          </p:nvSpPr>
          <p:spPr>
            <a:xfrm>
              <a:off x="9023956" y="3299193"/>
              <a:ext cx="1781170" cy="1781170"/>
            </a:xfrm>
            <a:prstGeom prst="ellipse">
              <a:avLst/>
            </a:prstGeom>
            <a:solidFill>
              <a:schemeClr val="accent5">
                <a:lumMod val="20000"/>
                <a:lumOff val="80000"/>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a:extLst>
                <a:ext uri="{FF2B5EF4-FFF2-40B4-BE49-F238E27FC236}">
                  <a16:creationId xmlns:a16="http://schemas.microsoft.com/office/drawing/2014/main" id="{2D846A17-268A-B750-CC4E-ED876CE1F61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297100" y="3429000"/>
              <a:ext cx="1201783" cy="1201783"/>
            </a:xfrm>
            <a:prstGeom prst="rect">
              <a:avLst/>
            </a:prstGeom>
          </p:spPr>
        </p:pic>
        <p:cxnSp>
          <p:nvCxnSpPr>
            <p:cNvPr id="37" name="Straight Connector 36">
              <a:extLst>
                <a:ext uri="{FF2B5EF4-FFF2-40B4-BE49-F238E27FC236}">
                  <a16:creationId xmlns:a16="http://schemas.microsoft.com/office/drawing/2014/main" id="{8D039A66-18EF-EA89-3628-B09EC2964A3A}"/>
                </a:ext>
              </a:extLst>
            </p:cNvPr>
            <p:cNvCxnSpPr>
              <a:cxnSpLocks/>
              <a:stCxn id="3" idx="35"/>
              <a:endCxn id="35" idx="2"/>
            </p:cNvCxnSpPr>
            <p:nvPr/>
          </p:nvCxnSpPr>
          <p:spPr>
            <a:xfrm>
              <a:off x="6036742" y="3977104"/>
              <a:ext cx="2987214" cy="212674"/>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38" name="Group 37">
            <a:extLst>
              <a:ext uri="{FF2B5EF4-FFF2-40B4-BE49-F238E27FC236}">
                <a16:creationId xmlns:a16="http://schemas.microsoft.com/office/drawing/2014/main" id="{127C219D-262F-F428-C731-54E41F5FD906}"/>
              </a:ext>
            </a:extLst>
          </p:cNvPr>
          <p:cNvGrpSpPr/>
          <p:nvPr/>
        </p:nvGrpSpPr>
        <p:grpSpPr>
          <a:xfrm>
            <a:off x="6103407" y="1515967"/>
            <a:ext cx="2536896" cy="2384924"/>
            <a:chOff x="6103407" y="1439210"/>
            <a:chExt cx="2536896" cy="2384924"/>
          </a:xfrm>
        </p:grpSpPr>
        <p:sp>
          <p:nvSpPr>
            <p:cNvPr id="39" name="Oval 38">
              <a:extLst>
                <a:ext uri="{FF2B5EF4-FFF2-40B4-BE49-F238E27FC236}">
                  <a16:creationId xmlns:a16="http://schemas.microsoft.com/office/drawing/2014/main" id="{8A714267-531C-EA9D-869F-F7BF6A476D89}"/>
                </a:ext>
              </a:extLst>
            </p:cNvPr>
            <p:cNvSpPr/>
            <p:nvPr/>
          </p:nvSpPr>
          <p:spPr>
            <a:xfrm>
              <a:off x="7489826" y="1439210"/>
              <a:ext cx="1150477" cy="1150477"/>
            </a:xfrm>
            <a:prstGeom prst="ellipse">
              <a:avLst/>
            </a:prstGeom>
            <a:solidFill>
              <a:schemeClr val="accent5">
                <a:lumMod val="20000"/>
                <a:lumOff val="80000"/>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a:extLst>
                <a:ext uri="{FF2B5EF4-FFF2-40B4-BE49-F238E27FC236}">
                  <a16:creationId xmlns:a16="http://schemas.microsoft.com/office/drawing/2014/main" id="{DF712233-2D43-4A41-8B78-75C0C022347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657322" y="1610588"/>
              <a:ext cx="807720" cy="807720"/>
            </a:xfrm>
            <a:prstGeom prst="rect">
              <a:avLst/>
            </a:prstGeom>
          </p:spPr>
        </p:pic>
        <p:cxnSp>
          <p:nvCxnSpPr>
            <p:cNvPr id="44" name="Straight Connector 43">
              <a:extLst>
                <a:ext uri="{FF2B5EF4-FFF2-40B4-BE49-F238E27FC236}">
                  <a16:creationId xmlns:a16="http://schemas.microsoft.com/office/drawing/2014/main" id="{2C13D0C3-E99D-FB11-238A-8056651940BE}"/>
                </a:ext>
              </a:extLst>
            </p:cNvPr>
            <p:cNvCxnSpPr>
              <a:cxnSpLocks/>
              <a:stCxn id="3" idx="6"/>
            </p:cNvCxnSpPr>
            <p:nvPr/>
          </p:nvCxnSpPr>
          <p:spPr>
            <a:xfrm flipV="1">
              <a:off x="6103407" y="2498060"/>
              <a:ext cx="1641600" cy="1326074"/>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45" name="Group 44">
            <a:extLst>
              <a:ext uri="{FF2B5EF4-FFF2-40B4-BE49-F238E27FC236}">
                <a16:creationId xmlns:a16="http://schemas.microsoft.com/office/drawing/2014/main" id="{BF76ED18-4022-9251-060E-26B842386200}"/>
              </a:ext>
            </a:extLst>
          </p:cNvPr>
          <p:cNvGrpSpPr/>
          <p:nvPr/>
        </p:nvGrpSpPr>
        <p:grpSpPr>
          <a:xfrm>
            <a:off x="6096000" y="1475700"/>
            <a:ext cx="4395690" cy="2396054"/>
            <a:chOff x="6096000" y="1398943"/>
            <a:chExt cx="4395690" cy="2396054"/>
          </a:xfrm>
        </p:grpSpPr>
        <p:sp>
          <p:nvSpPr>
            <p:cNvPr id="46" name="Oval 45">
              <a:extLst>
                <a:ext uri="{FF2B5EF4-FFF2-40B4-BE49-F238E27FC236}">
                  <a16:creationId xmlns:a16="http://schemas.microsoft.com/office/drawing/2014/main" id="{26480430-4330-8A67-9465-7AF4FEA4DE7D}"/>
                </a:ext>
              </a:extLst>
            </p:cNvPr>
            <p:cNvSpPr/>
            <p:nvPr/>
          </p:nvSpPr>
          <p:spPr>
            <a:xfrm>
              <a:off x="9104440" y="1398943"/>
              <a:ext cx="1387250" cy="1387250"/>
            </a:xfrm>
            <a:prstGeom prst="ellipse">
              <a:avLst/>
            </a:prstGeom>
            <a:solidFill>
              <a:schemeClr val="accent5">
                <a:lumMod val="20000"/>
                <a:lumOff val="80000"/>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Graphic 46">
              <a:extLst>
                <a:ext uri="{FF2B5EF4-FFF2-40B4-BE49-F238E27FC236}">
                  <a16:creationId xmlns:a16="http://schemas.microsoft.com/office/drawing/2014/main" id="{D5161E29-780A-F795-333F-21C0B7D8CFC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332535" y="1550320"/>
              <a:ext cx="886097" cy="886097"/>
            </a:xfrm>
            <a:prstGeom prst="rect">
              <a:avLst/>
            </a:prstGeom>
          </p:spPr>
        </p:pic>
        <p:cxnSp>
          <p:nvCxnSpPr>
            <p:cNvPr id="48" name="Straight Connector 47">
              <a:extLst>
                <a:ext uri="{FF2B5EF4-FFF2-40B4-BE49-F238E27FC236}">
                  <a16:creationId xmlns:a16="http://schemas.microsoft.com/office/drawing/2014/main" id="{9CE3AFDA-7E6D-4C0E-FACD-40A8796C865D}"/>
                </a:ext>
              </a:extLst>
            </p:cNvPr>
            <p:cNvCxnSpPr>
              <a:cxnSpLocks/>
              <a:stCxn id="3" idx="7"/>
              <a:endCxn id="46" idx="3"/>
            </p:cNvCxnSpPr>
            <p:nvPr/>
          </p:nvCxnSpPr>
          <p:spPr>
            <a:xfrm flipV="1">
              <a:off x="6096000" y="2583035"/>
              <a:ext cx="3211598" cy="1211962"/>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903938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nodeType="after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fltVal val="0"/>
                                          </p:val>
                                        </p:tav>
                                        <p:tav tm="100000">
                                          <p:val>
                                            <p:strVal val="#ppt_w"/>
                                          </p:val>
                                        </p:tav>
                                      </p:tavLst>
                                    </p:anim>
                                    <p:anim calcmode="lin" valueType="num">
                                      <p:cBhvr>
                                        <p:cTn id="33" dur="500" fill="hold"/>
                                        <p:tgtEl>
                                          <p:spTgt spid="34"/>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nodeType="after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p:cTn id="37" dur="500" fill="hold"/>
                                        <p:tgtEl>
                                          <p:spTgt spid="45"/>
                                        </p:tgtEl>
                                        <p:attrNameLst>
                                          <p:attrName>ppt_w</p:attrName>
                                        </p:attrNameLst>
                                      </p:cBhvr>
                                      <p:tavLst>
                                        <p:tav tm="0">
                                          <p:val>
                                            <p:fltVal val="0"/>
                                          </p:val>
                                        </p:tav>
                                        <p:tav tm="100000">
                                          <p:val>
                                            <p:strVal val="#ppt_w"/>
                                          </p:val>
                                        </p:tav>
                                      </p:tavLst>
                                    </p:anim>
                                    <p:anim calcmode="lin" valueType="num">
                                      <p:cBhvr>
                                        <p:cTn id="38" dur="500" fill="hold"/>
                                        <p:tgtEl>
                                          <p:spTgt spid="45"/>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23" presetClass="entr" presetSubtype="16" fill="hold" nodeType="after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p:cTn id="42" dur="500" fill="hold"/>
                                        <p:tgtEl>
                                          <p:spTgt spid="38"/>
                                        </p:tgtEl>
                                        <p:attrNameLst>
                                          <p:attrName>ppt_w</p:attrName>
                                        </p:attrNameLst>
                                      </p:cBhvr>
                                      <p:tavLst>
                                        <p:tav tm="0">
                                          <p:val>
                                            <p:fltVal val="0"/>
                                          </p:val>
                                        </p:tav>
                                        <p:tav tm="100000">
                                          <p:val>
                                            <p:strVal val="#ppt_w"/>
                                          </p:val>
                                        </p:tav>
                                      </p:tavLst>
                                    </p:anim>
                                    <p:anim calcmode="lin" valueType="num">
                                      <p:cBhvr>
                                        <p:cTn id="43" dur="500" fill="hold"/>
                                        <p:tgtEl>
                                          <p:spTgt spid="38"/>
                                        </p:tgtEl>
                                        <p:attrNameLst>
                                          <p:attrName>ppt_h</p:attrName>
                                        </p:attrNameLst>
                                      </p:cBhvr>
                                      <p:tavLst>
                                        <p:tav tm="0">
                                          <p:val>
                                            <p:fltVal val="0"/>
                                          </p:val>
                                        </p:tav>
                                        <p:tav tm="100000">
                                          <p:val>
                                            <p:strVal val="#ppt_h"/>
                                          </p:val>
                                        </p:tav>
                                      </p:tavLst>
                                    </p:anim>
                                  </p:childTnLst>
                                </p:cTn>
                              </p:par>
                            </p:childTnLst>
                          </p:cTn>
                        </p:par>
                        <p:par>
                          <p:cTn id="44" fill="hold">
                            <p:stCondLst>
                              <p:cond delay="4000"/>
                            </p:stCondLst>
                            <p:childTnLst>
                              <p:par>
                                <p:cTn id="45" presetID="23" presetClass="entr" presetSubtype="16"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childTnLst>
                                </p:cTn>
                              </p:par>
                            </p:childTnLst>
                          </p:cTn>
                        </p:par>
                        <p:par>
                          <p:cTn id="49" fill="hold">
                            <p:stCondLst>
                              <p:cond delay="4500"/>
                            </p:stCondLst>
                            <p:childTnLst>
                              <p:par>
                                <p:cTn id="50" presetID="23" presetClass="entr" presetSubtype="16"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11">
            <a:extLst>
              <a:ext uri="{FF2B5EF4-FFF2-40B4-BE49-F238E27FC236}">
                <a16:creationId xmlns:a16="http://schemas.microsoft.com/office/drawing/2014/main" id="{8FD7CC22-2ECA-F0F2-539E-8B550C14D24C}"/>
              </a:ext>
            </a:extLst>
          </p:cNvPr>
          <p:cNvSpPr>
            <a:spLocks/>
          </p:cNvSpPr>
          <p:nvPr/>
        </p:nvSpPr>
        <p:spPr bwMode="auto">
          <a:xfrm>
            <a:off x="267622" y="181748"/>
            <a:ext cx="10000098"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defTabSz="457206" fontAlgn="base">
              <a:spcBef>
                <a:spcPct val="0"/>
              </a:spcBef>
              <a:spcAft>
                <a:spcPct val="0"/>
              </a:spcAft>
              <a:defRPr/>
            </a:pPr>
            <a:r>
              <a:rPr lang="en-US" sz="3200" b="1" dirty="0">
                <a:solidFill>
                  <a:schemeClr val="accent1"/>
                </a:solidFill>
                <a:latin typeface="+mj-lt"/>
                <a:ea typeface="Open Sans Light" panose="020B0306030504020204" pitchFamily="34" charset="0"/>
                <a:cs typeface="Open Sans Light" panose="020B0306030504020204" pitchFamily="34" charset="0"/>
                <a:sym typeface="Open Sans" charset="0"/>
              </a:rPr>
              <a:t>We decided to tackle this larger problem by starting with an urgent cancer disparity in Nebraska</a:t>
            </a:r>
          </a:p>
        </p:txBody>
      </p:sp>
      <p:sp>
        <p:nvSpPr>
          <p:cNvPr id="37" name="Oval 36">
            <a:extLst>
              <a:ext uri="{FF2B5EF4-FFF2-40B4-BE49-F238E27FC236}">
                <a16:creationId xmlns:a16="http://schemas.microsoft.com/office/drawing/2014/main" id="{A11ED7CA-81E3-982E-9D8B-1AEACD837E99}"/>
              </a:ext>
            </a:extLst>
          </p:cNvPr>
          <p:cNvSpPr/>
          <p:nvPr/>
        </p:nvSpPr>
        <p:spPr>
          <a:xfrm>
            <a:off x="4763246" y="1658791"/>
            <a:ext cx="2665508" cy="2665508"/>
          </a:xfrm>
          <a:prstGeom prst="ellipse">
            <a:avLst/>
          </a:prstGeom>
          <a:solidFill>
            <a:srgbClr val="AC1329">
              <a:alpha val="1015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a:extLst>
              <a:ext uri="{FF2B5EF4-FFF2-40B4-BE49-F238E27FC236}">
                <a16:creationId xmlns:a16="http://schemas.microsoft.com/office/drawing/2014/main" id="{B2FD0401-272F-DB5F-BFD0-A5BB3E3898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54383" y="1964435"/>
            <a:ext cx="2083239" cy="2083239"/>
          </a:xfrm>
          <a:prstGeom prst="rect">
            <a:avLst/>
          </a:prstGeom>
        </p:spPr>
      </p:pic>
      <p:pic>
        <p:nvPicPr>
          <p:cNvPr id="13" name="Picture 6" descr="2,900+ Nebraska Map Stock Illustrations, Royalty-Free Vector Graphics &amp;  Clip Art - iStock | Omaha nebraska map, Nebraska map vector, State of  nebraska map">
            <a:extLst>
              <a:ext uri="{FF2B5EF4-FFF2-40B4-BE49-F238E27FC236}">
                <a16:creationId xmlns:a16="http://schemas.microsoft.com/office/drawing/2014/main" id="{9DFBDE91-BC3F-3E0F-C579-C66107A5AA1D}"/>
              </a:ext>
            </a:extLst>
          </p:cNvPr>
          <p:cNvPicPr>
            <a:picLocks noChangeAspect="1" noChangeArrowheads="1"/>
          </p:cNvPicPr>
          <p:nvPr/>
        </p:nvPicPr>
        <p:blipFill>
          <a:blip r:embed="rId5">
            <a:alphaModFix amt="20000"/>
            <a:biLevel thresh="75000"/>
            <a:extLst>
              <a:ext uri="{28A0092B-C50C-407E-A947-70E740481C1C}">
                <a14:useLocalDpi xmlns:a14="http://schemas.microsoft.com/office/drawing/2010/main" val="0"/>
              </a:ext>
            </a:extLst>
          </a:blip>
          <a:srcRect/>
          <a:stretch>
            <a:fillRect/>
          </a:stretch>
        </p:blipFill>
        <p:spPr bwMode="auto">
          <a:xfrm>
            <a:off x="1173270" y="4629943"/>
            <a:ext cx="2399895" cy="179992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0D24414-3C0D-36B8-2A55-4A982B0FD4F0}"/>
              </a:ext>
            </a:extLst>
          </p:cNvPr>
          <p:cNvSpPr txBox="1"/>
          <p:nvPr/>
        </p:nvSpPr>
        <p:spPr>
          <a:xfrm>
            <a:off x="3573165" y="5054626"/>
            <a:ext cx="7711178" cy="954107"/>
          </a:xfrm>
          <a:prstGeom prst="rect">
            <a:avLst/>
          </a:prstGeom>
          <a:noFill/>
        </p:spPr>
        <p:txBody>
          <a:bodyPr wrap="square" rtlCol="0">
            <a:spAutoFit/>
          </a:bodyPr>
          <a:lstStyle/>
          <a:p>
            <a:r>
              <a:rPr lang="en-US" sz="2800" dirty="0">
                <a:latin typeface="Open Sans Light" panose="020B0306030504020204" pitchFamily="34" charset="0"/>
                <a:ea typeface="Open Sans Light" panose="020B0306030504020204" pitchFamily="34" charset="0"/>
                <a:cs typeface="Open Sans Light" panose="020B0306030504020204" pitchFamily="34" charset="0"/>
              </a:rPr>
              <a:t>Lung cancer is the </a:t>
            </a:r>
            <a:r>
              <a:rPr lang="en-US" sz="2800" b="1" dirty="0">
                <a:solidFill>
                  <a:srgbClr val="AC1329"/>
                </a:solidFill>
                <a:latin typeface="Open Sans" panose="020B0606030504020204" pitchFamily="34" charset="0"/>
                <a:ea typeface="Open Sans" panose="020B0606030504020204" pitchFamily="34" charset="0"/>
                <a:cs typeface="Open Sans" panose="020B0606030504020204" pitchFamily="34" charset="0"/>
              </a:rPr>
              <a:t>leading cancer killer </a:t>
            </a:r>
            <a:r>
              <a:rPr lang="en-US" sz="2800" dirty="0">
                <a:latin typeface="Open Sans Light" panose="020B0306030504020204" pitchFamily="34" charset="0"/>
                <a:ea typeface="Open Sans Light" panose="020B0306030504020204" pitchFamily="34" charset="0"/>
                <a:cs typeface="Open Sans Light" panose="020B0306030504020204" pitchFamily="34" charset="0"/>
              </a:rPr>
              <a:t>in Nebraska, but the screening rate is only 3.7%.</a:t>
            </a:r>
          </a:p>
        </p:txBody>
      </p:sp>
    </p:spTree>
    <p:extLst>
      <p:ext uri="{BB962C8B-B14F-4D97-AF65-F5344CB8AC3E}">
        <p14:creationId xmlns:p14="http://schemas.microsoft.com/office/powerpoint/2010/main" val="1078822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a:extLst>
              <a:ext uri="{FF2B5EF4-FFF2-40B4-BE49-F238E27FC236}">
                <a16:creationId xmlns:a16="http://schemas.microsoft.com/office/drawing/2014/main" id="{42715DBE-DDA9-18A7-A108-E5F52213F35C}"/>
              </a:ext>
            </a:extLst>
          </p:cNvPr>
          <p:cNvSpPr>
            <a:spLocks/>
          </p:cNvSpPr>
          <p:nvPr/>
        </p:nvSpPr>
        <p:spPr bwMode="auto">
          <a:xfrm>
            <a:off x="267622" y="181748"/>
            <a:ext cx="8374260"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marL="0" marR="0" lvl="0" indent="0" algn="l" defTabSz="457206"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mj-lt"/>
                <a:ea typeface="Open Sans Light" panose="020B0306030504020204" pitchFamily="34" charset="0"/>
                <a:cs typeface="Open Sans Light" panose="020B0306030504020204" pitchFamily="34" charset="0"/>
                <a:sym typeface="Open Sans" charset="0"/>
              </a:rPr>
              <a:t>Nebraska Medicine’s Community Needs</a:t>
            </a:r>
          </a:p>
        </p:txBody>
      </p:sp>
      <p:grpSp>
        <p:nvGrpSpPr>
          <p:cNvPr id="7" name="Group 6">
            <a:extLst>
              <a:ext uri="{FF2B5EF4-FFF2-40B4-BE49-F238E27FC236}">
                <a16:creationId xmlns:a16="http://schemas.microsoft.com/office/drawing/2014/main" id="{A50B3847-E260-A28C-023B-7296A9449BCC}"/>
              </a:ext>
            </a:extLst>
          </p:cNvPr>
          <p:cNvGrpSpPr/>
          <p:nvPr/>
        </p:nvGrpSpPr>
        <p:grpSpPr>
          <a:xfrm>
            <a:off x="369323" y="2491745"/>
            <a:ext cx="4304396" cy="3189359"/>
            <a:chOff x="685347" y="2614590"/>
            <a:chExt cx="4304396" cy="3189359"/>
          </a:xfrm>
        </p:grpSpPr>
        <p:sp>
          <p:nvSpPr>
            <p:cNvPr id="29" name="Rounded Rectangle 28">
              <a:extLst>
                <a:ext uri="{FF2B5EF4-FFF2-40B4-BE49-F238E27FC236}">
                  <a16:creationId xmlns:a16="http://schemas.microsoft.com/office/drawing/2014/main" id="{216C8164-9388-55E7-0C85-EDF827112785}"/>
                </a:ext>
              </a:extLst>
            </p:cNvPr>
            <p:cNvSpPr/>
            <p:nvPr/>
          </p:nvSpPr>
          <p:spPr>
            <a:xfrm>
              <a:off x="685347" y="2614590"/>
              <a:ext cx="4188162" cy="3189359"/>
            </a:xfrm>
            <a:prstGeom prst="roundRect">
              <a:avLst/>
            </a:prstGeom>
            <a:solidFill>
              <a:schemeClr val="bg2">
                <a:lumMod val="90000"/>
                <a:alpha val="2567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30500661-D68A-BCDD-68CA-97852BEF85E0}"/>
                </a:ext>
              </a:extLst>
            </p:cNvPr>
            <p:cNvGrpSpPr/>
            <p:nvPr/>
          </p:nvGrpSpPr>
          <p:grpSpPr>
            <a:xfrm>
              <a:off x="870413" y="2617407"/>
              <a:ext cx="4119330" cy="2829339"/>
              <a:chOff x="267622" y="2097755"/>
              <a:chExt cx="4119330" cy="2829339"/>
            </a:xfrm>
          </p:grpSpPr>
          <p:pic>
            <p:nvPicPr>
              <p:cNvPr id="16" name="Graphic 15" descr="Clock outline">
                <a:extLst>
                  <a:ext uri="{FF2B5EF4-FFF2-40B4-BE49-F238E27FC236}">
                    <a16:creationId xmlns:a16="http://schemas.microsoft.com/office/drawing/2014/main" id="{842B3F08-9CB1-9415-E78F-FA13376AF7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8633" y="2097755"/>
                <a:ext cx="1479176" cy="1479176"/>
              </a:xfrm>
              <a:prstGeom prst="rect">
                <a:avLst/>
              </a:prstGeom>
            </p:spPr>
          </p:pic>
          <p:sp>
            <p:nvSpPr>
              <p:cNvPr id="17" name="Rectangle 12">
                <a:extLst>
                  <a:ext uri="{FF2B5EF4-FFF2-40B4-BE49-F238E27FC236}">
                    <a16:creationId xmlns:a16="http://schemas.microsoft.com/office/drawing/2014/main" id="{3F7D8C19-9087-C165-4D46-1DC4400EFBA1}"/>
                  </a:ext>
                </a:extLst>
              </p:cNvPr>
              <p:cNvSpPr>
                <a:spLocks/>
              </p:cNvSpPr>
              <p:nvPr/>
            </p:nvSpPr>
            <p:spPr bwMode="auto">
              <a:xfrm>
                <a:off x="596664" y="4373096"/>
                <a:ext cx="3019798"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wrap="squar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algn="ctr"/>
                <a:r>
                  <a:rPr lang="en-US" sz="1800" dirty="0">
                    <a:solidFill>
                      <a:srgbClr val="696A6D"/>
                    </a:solidFill>
                    <a:latin typeface="Open Sans Light" panose="020B0306030504020204" pitchFamily="34" charset="0"/>
                    <a:ea typeface="Open Sans Light" panose="020B0306030504020204" pitchFamily="34" charset="0"/>
                    <a:cs typeface="Open Sans Light" panose="020B0306030504020204" pitchFamily="34" charset="0"/>
                    <a:sym typeface="Open Sans Light" panose="020B0306030504020204" pitchFamily="34" charset="0"/>
                  </a:rPr>
                  <a:t>Someone is diagnosed with lung cancer in Nebraska</a:t>
                </a:r>
              </a:p>
            </p:txBody>
          </p:sp>
          <p:sp>
            <p:nvSpPr>
              <p:cNvPr id="18" name="Rounded Rectangle 17">
                <a:extLst>
                  <a:ext uri="{FF2B5EF4-FFF2-40B4-BE49-F238E27FC236}">
                    <a16:creationId xmlns:a16="http://schemas.microsoft.com/office/drawing/2014/main" id="{FAFB197B-69B9-A58E-A1C0-C64EAFB2A869}"/>
                  </a:ext>
                </a:extLst>
              </p:cNvPr>
              <p:cNvSpPr/>
              <p:nvPr/>
            </p:nvSpPr>
            <p:spPr>
              <a:xfrm>
                <a:off x="267622" y="3689919"/>
                <a:ext cx="1045197" cy="457200"/>
              </a:xfrm>
              <a:prstGeom prst="roundRect">
                <a:avLst/>
              </a:prstGeom>
              <a:solidFill>
                <a:srgbClr val="AC13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latin typeface="Open Sans Semibold" panose="020B0606030504020204" pitchFamily="34" charset="0"/>
                    <a:ea typeface="Open Sans Semibold" panose="020B0606030504020204" pitchFamily="34" charset="0"/>
                    <a:cs typeface="Open Sans Semibold" panose="020B0606030504020204" pitchFamily="34" charset="0"/>
                  </a:rPr>
                  <a:t>EVERY</a:t>
                </a:r>
              </a:p>
            </p:txBody>
          </p:sp>
          <p:sp>
            <p:nvSpPr>
              <p:cNvPr id="21" name="TextBox 20">
                <a:extLst>
                  <a:ext uri="{FF2B5EF4-FFF2-40B4-BE49-F238E27FC236}">
                    <a16:creationId xmlns:a16="http://schemas.microsoft.com/office/drawing/2014/main" id="{C0446808-EB53-308E-C557-0F88B9C20EE6}"/>
                  </a:ext>
                </a:extLst>
              </p:cNvPr>
              <p:cNvSpPr txBox="1"/>
              <p:nvPr/>
            </p:nvSpPr>
            <p:spPr>
              <a:xfrm>
                <a:off x="1330519" y="3608978"/>
                <a:ext cx="3056433" cy="646331"/>
              </a:xfrm>
              <a:prstGeom prst="rect">
                <a:avLst/>
              </a:prstGeom>
              <a:noFill/>
            </p:spPr>
            <p:txBody>
              <a:bodyPr wrap="square" rtlCol="0">
                <a:spAutoFit/>
              </a:bodyPr>
              <a:lstStyle/>
              <a:p>
                <a:r>
                  <a:rPr lang="en-US" sz="3600" b="1" dirty="0">
                    <a:solidFill>
                      <a:srgbClr val="AC1329"/>
                    </a:solidFill>
                    <a:latin typeface="Open Sans" panose="020B0606030504020204" pitchFamily="34" charset="0"/>
                    <a:ea typeface="Open Sans" panose="020B0606030504020204" pitchFamily="34" charset="0"/>
                    <a:cs typeface="Open Sans" panose="020B0606030504020204" pitchFamily="34" charset="0"/>
                  </a:rPr>
                  <a:t>2.2 minutes</a:t>
                </a:r>
              </a:p>
            </p:txBody>
          </p:sp>
        </p:grpSp>
      </p:grpSp>
      <p:grpSp>
        <p:nvGrpSpPr>
          <p:cNvPr id="9" name="Group 8">
            <a:extLst>
              <a:ext uri="{FF2B5EF4-FFF2-40B4-BE49-F238E27FC236}">
                <a16:creationId xmlns:a16="http://schemas.microsoft.com/office/drawing/2014/main" id="{FC0789A8-46C7-F938-A3E9-46BE61507C6A}"/>
              </a:ext>
            </a:extLst>
          </p:cNvPr>
          <p:cNvGrpSpPr/>
          <p:nvPr/>
        </p:nvGrpSpPr>
        <p:grpSpPr>
          <a:xfrm>
            <a:off x="4732657" y="2475722"/>
            <a:ext cx="3180672" cy="3189359"/>
            <a:chOff x="5048681" y="2598567"/>
            <a:chExt cx="3180672" cy="3189359"/>
          </a:xfrm>
        </p:grpSpPr>
        <p:sp>
          <p:nvSpPr>
            <p:cNvPr id="2" name="Rounded Rectangle 1">
              <a:extLst>
                <a:ext uri="{FF2B5EF4-FFF2-40B4-BE49-F238E27FC236}">
                  <a16:creationId xmlns:a16="http://schemas.microsoft.com/office/drawing/2014/main" id="{6243A337-A129-FBB9-E886-6278C29F3EA2}"/>
                </a:ext>
              </a:extLst>
            </p:cNvPr>
            <p:cNvSpPr/>
            <p:nvPr/>
          </p:nvSpPr>
          <p:spPr>
            <a:xfrm>
              <a:off x="5048681" y="2598567"/>
              <a:ext cx="3180672" cy="3189359"/>
            </a:xfrm>
            <a:prstGeom prst="roundRect">
              <a:avLst/>
            </a:prstGeom>
            <a:solidFill>
              <a:schemeClr val="bg2">
                <a:lumMod val="90000"/>
                <a:alpha val="2567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0A7E8394-E335-06A4-F157-47A8711A768D}"/>
                </a:ext>
              </a:extLst>
            </p:cNvPr>
            <p:cNvGrpSpPr/>
            <p:nvPr/>
          </p:nvGrpSpPr>
          <p:grpSpPr>
            <a:xfrm>
              <a:off x="5172920" y="2635760"/>
              <a:ext cx="3056433" cy="3087985"/>
              <a:chOff x="4570129" y="2116108"/>
              <a:chExt cx="3056433" cy="3087985"/>
            </a:xfrm>
          </p:grpSpPr>
          <p:pic>
            <p:nvPicPr>
              <p:cNvPr id="12" name="Graphic 11" descr="Lungs with virus outline">
                <a:extLst>
                  <a:ext uri="{FF2B5EF4-FFF2-40B4-BE49-F238E27FC236}">
                    <a16:creationId xmlns:a16="http://schemas.microsoft.com/office/drawing/2014/main" id="{3608102E-0C31-FEB4-1189-174BE9DC471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56412" y="2116108"/>
                <a:ext cx="1479176" cy="1479176"/>
              </a:xfrm>
              <a:prstGeom prst="rect">
                <a:avLst/>
              </a:prstGeom>
            </p:spPr>
          </p:pic>
          <p:sp>
            <p:nvSpPr>
              <p:cNvPr id="19" name="Rectangle 12">
                <a:extLst>
                  <a:ext uri="{FF2B5EF4-FFF2-40B4-BE49-F238E27FC236}">
                    <a16:creationId xmlns:a16="http://schemas.microsoft.com/office/drawing/2014/main" id="{208E2768-8E25-FAB9-C471-8FD15A6ACBCB}"/>
                  </a:ext>
                </a:extLst>
              </p:cNvPr>
              <p:cNvSpPr>
                <a:spLocks/>
              </p:cNvSpPr>
              <p:nvPr/>
            </p:nvSpPr>
            <p:spPr bwMode="auto">
              <a:xfrm>
                <a:off x="4586101" y="4373096"/>
                <a:ext cx="301979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wrap="squar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algn="ctr"/>
                <a:r>
                  <a:rPr lang="en-US" sz="1800" dirty="0">
                    <a:solidFill>
                      <a:srgbClr val="696A6D"/>
                    </a:solidFill>
                    <a:latin typeface="Open Sans Light" panose="020B0306030504020204" pitchFamily="34" charset="0"/>
                    <a:ea typeface="Open Sans Light" panose="020B0306030504020204" pitchFamily="34" charset="0"/>
                    <a:cs typeface="Open Sans Light" panose="020B0306030504020204" pitchFamily="34" charset="0"/>
                    <a:sym typeface="Open Sans Light" panose="020B0306030504020204" pitchFamily="34" charset="0"/>
                  </a:rPr>
                  <a:t>estimated number of new lung cancer cases diagnosed in Nebraska in 2023</a:t>
                </a:r>
              </a:p>
            </p:txBody>
          </p:sp>
          <p:sp>
            <p:nvSpPr>
              <p:cNvPr id="22" name="TextBox 21">
                <a:extLst>
                  <a:ext uri="{FF2B5EF4-FFF2-40B4-BE49-F238E27FC236}">
                    <a16:creationId xmlns:a16="http://schemas.microsoft.com/office/drawing/2014/main" id="{17E6DD68-5E76-B6AB-02FE-8C7820390693}"/>
                  </a:ext>
                </a:extLst>
              </p:cNvPr>
              <p:cNvSpPr txBox="1"/>
              <p:nvPr/>
            </p:nvSpPr>
            <p:spPr>
              <a:xfrm>
                <a:off x="4570129" y="3614144"/>
                <a:ext cx="3056433" cy="646331"/>
              </a:xfrm>
              <a:prstGeom prst="rect">
                <a:avLst/>
              </a:prstGeom>
              <a:noFill/>
            </p:spPr>
            <p:txBody>
              <a:bodyPr wrap="square" rtlCol="0">
                <a:spAutoFit/>
              </a:bodyPr>
              <a:lstStyle/>
              <a:p>
                <a:pPr algn="ctr"/>
                <a:r>
                  <a:rPr lang="en-US" sz="3600" b="1" dirty="0">
                    <a:solidFill>
                      <a:srgbClr val="AC1329"/>
                    </a:solidFill>
                    <a:latin typeface="Open Sans" panose="020B0606030504020204" pitchFamily="34" charset="0"/>
                    <a:ea typeface="Open Sans" panose="020B0606030504020204" pitchFamily="34" charset="0"/>
                    <a:cs typeface="Open Sans" panose="020B0606030504020204" pitchFamily="34" charset="0"/>
                  </a:rPr>
                  <a:t>1,340 cases</a:t>
                </a:r>
              </a:p>
            </p:txBody>
          </p:sp>
        </p:grpSp>
      </p:grpSp>
      <p:grpSp>
        <p:nvGrpSpPr>
          <p:cNvPr id="10" name="Group 9">
            <a:extLst>
              <a:ext uri="{FF2B5EF4-FFF2-40B4-BE49-F238E27FC236}">
                <a16:creationId xmlns:a16="http://schemas.microsoft.com/office/drawing/2014/main" id="{BE7878C0-1D2B-3A2A-B284-F4C376F3AE1F}"/>
              </a:ext>
            </a:extLst>
          </p:cNvPr>
          <p:cNvGrpSpPr/>
          <p:nvPr/>
        </p:nvGrpSpPr>
        <p:grpSpPr>
          <a:xfrm>
            <a:off x="8088501" y="2491744"/>
            <a:ext cx="3674404" cy="3189359"/>
            <a:chOff x="8404525" y="2614589"/>
            <a:chExt cx="3674404" cy="3189359"/>
          </a:xfrm>
        </p:grpSpPr>
        <p:sp>
          <p:nvSpPr>
            <p:cNvPr id="3" name="Rounded Rectangle 2">
              <a:extLst>
                <a:ext uri="{FF2B5EF4-FFF2-40B4-BE49-F238E27FC236}">
                  <a16:creationId xmlns:a16="http://schemas.microsoft.com/office/drawing/2014/main" id="{A1EDC3D3-3352-C01A-9781-4198F832DBC7}"/>
                </a:ext>
              </a:extLst>
            </p:cNvPr>
            <p:cNvSpPr/>
            <p:nvPr/>
          </p:nvSpPr>
          <p:spPr>
            <a:xfrm>
              <a:off x="8404525" y="2614589"/>
              <a:ext cx="3674404" cy="3189359"/>
            </a:xfrm>
            <a:prstGeom prst="roundRect">
              <a:avLst/>
            </a:prstGeom>
            <a:solidFill>
              <a:schemeClr val="bg2">
                <a:lumMod val="90000"/>
                <a:alpha val="2567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EDB32A8F-7976-86A3-78DA-094A25FC5453}"/>
                </a:ext>
              </a:extLst>
            </p:cNvPr>
            <p:cNvGrpSpPr/>
            <p:nvPr/>
          </p:nvGrpSpPr>
          <p:grpSpPr>
            <a:xfrm>
              <a:off x="8526417" y="2730092"/>
              <a:ext cx="3476422" cy="2964477"/>
              <a:chOff x="7923626" y="2210440"/>
              <a:chExt cx="3476422" cy="2964477"/>
            </a:xfrm>
          </p:grpSpPr>
          <p:pic>
            <p:nvPicPr>
              <p:cNvPr id="14" name="Graphic 13" descr="Heart with pulse outline">
                <a:extLst>
                  <a:ext uri="{FF2B5EF4-FFF2-40B4-BE49-F238E27FC236}">
                    <a16:creationId xmlns:a16="http://schemas.microsoft.com/office/drawing/2014/main" id="{133921B0-B23E-3522-965E-4C08D961BD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87428" y="2210440"/>
                <a:ext cx="1479176" cy="1479176"/>
              </a:xfrm>
              <a:prstGeom prst="rect">
                <a:avLst/>
              </a:prstGeom>
            </p:spPr>
          </p:pic>
          <p:sp>
            <p:nvSpPr>
              <p:cNvPr id="23" name="Rectangle 12">
                <a:extLst>
                  <a:ext uri="{FF2B5EF4-FFF2-40B4-BE49-F238E27FC236}">
                    <a16:creationId xmlns:a16="http://schemas.microsoft.com/office/drawing/2014/main" id="{CE79DF5B-9DC0-5C82-2496-41A18C190DE0}"/>
                  </a:ext>
                </a:extLst>
              </p:cNvPr>
              <p:cNvSpPr>
                <a:spLocks/>
              </p:cNvSpPr>
              <p:nvPr/>
            </p:nvSpPr>
            <p:spPr bwMode="auto">
              <a:xfrm>
                <a:off x="8117117" y="4343920"/>
                <a:ext cx="301979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wrap="squar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algn="ctr"/>
                <a:r>
                  <a:rPr lang="en-US" sz="1800" dirty="0">
                    <a:solidFill>
                      <a:srgbClr val="696A6D"/>
                    </a:solidFill>
                    <a:latin typeface="Open Sans Light" panose="020B0306030504020204" pitchFamily="34" charset="0"/>
                    <a:ea typeface="Open Sans Light" panose="020B0306030504020204" pitchFamily="34" charset="0"/>
                    <a:cs typeface="Open Sans Light" panose="020B0306030504020204" pitchFamily="34" charset="0"/>
                    <a:sym typeface="Open Sans Light" panose="020B0306030504020204" pitchFamily="34" charset="0"/>
                  </a:rPr>
                  <a:t>in the death rate is possible by detecting tumors at earlier stages when curable</a:t>
                </a:r>
              </a:p>
            </p:txBody>
          </p:sp>
          <p:sp>
            <p:nvSpPr>
              <p:cNvPr id="24" name="TextBox 23">
                <a:extLst>
                  <a:ext uri="{FF2B5EF4-FFF2-40B4-BE49-F238E27FC236}">
                    <a16:creationId xmlns:a16="http://schemas.microsoft.com/office/drawing/2014/main" id="{F66A8903-26AC-0AAE-6CDA-8E4FC9B07FC9}"/>
                  </a:ext>
                </a:extLst>
              </p:cNvPr>
              <p:cNvSpPr txBox="1"/>
              <p:nvPr/>
            </p:nvSpPr>
            <p:spPr>
              <a:xfrm>
                <a:off x="7923626" y="3633301"/>
                <a:ext cx="3476422" cy="646331"/>
              </a:xfrm>
              <a:prstGeom prst="rect">
                <a:avLst/>
              </a:prstGeom>
              <a:noFill/>
            </p:spPr>
            <p:txBody>
              <a:bodyPr wrap="square" rtlCol="0">
                <a:spAutoFit/>
              </a:bodyPr>
              <a:lstStyle/>
              <a:p>
                <a:pPr algn="ctr"/>
                <a:r>
                  <a:rPr lang="en-US" sz="3600" b="1" dirty="0">
                    <a:solidFill>
                      <a:srgbClr val="AC1329"/>
                    </a:solidFill>
                    <a:latin typeface="Open Sans" panose="020B0606030504020204" pitchFamily="34" charset="0"/>
                    <a:ea typeface="Open Sans" panose="020B0606030504020204" pitchFamily="34" charset="0"/>
                    <a:cs typeface="Open Sans" panose="020B0606030504020204" pitchFamily="34" charset="0"/>
                  </a:rPr>
                  <a:t>20% reduction</a:t>
                </a:r>
              </a:p>
            </p:txBody>
          </p:sp>
        </p:grpSp>
      </p:grpSp>
      <p:sp>
        <p:nvSpPr>
          <p:cNvPr id="28" name="TextBox 27">
            <a:extLst>
              <a:ext uri="{FF2B5EF4-FFF2-40B4-BE49-F238E27FC236}">
                <a16:creationId xmlns:a16="http://schemas.microsoft.com/office/drawing/2014/main" id="{F1938CA9-10BE-87BF-F813-0D54C7D4CCB1}"/>
              </a:ext>
            </a:extLst>
          </p:cNvPr>
          <p:cNvSpPr txBox="1"/>
          <p:nvPr/>
        </p:nvSpPr>
        <p:spPr>
          <a:xfrm>
            <a:off x="4673719" y="1239554"/>
            <a:ext cx="5911635" cy="954107"/>
          </a:xfrm>
          <a:prstGeom prst="rect">
            <a:avLst/>
          </a:prstGeom>
          <a:noFill/>
        </p:spPr>
        <p:txBody>
          <a:bodyPr wrap="square" rtlCol="0">
            <a:spAutoFit/>
          </a:bodyPr>
          <a:lstStyle/>
          <a:p>
            <a:r>
              <a:rPr lang="en-US" sz="2800" b="1" dirty="0">
                <a:solidFill>
                  <a:srgbClr val="AC1329"/>
                </a:solidFill>
                <a:latin typeface="Open Sans" panose="020B0606030504020204" pitchFamily="34" charset="0"/>
                <a:ea typeface="Open Sans" panose="020B0606030504020204" pitchFamily="34" charset="0"/>
                <a:cs typeface="Open Sans" panose="020B0606030504020204" pitchFamily="34" charset="0"/>
              </a:rPr>
              <a:t>630 lung cancer deaths </a:t>
            </a:r>
            <a:r>
              <a:rPr lang="en-US" sz="2800" dirty="0">
                <a:latin typeface="Open Sans Light" panose="020B0306030504020204" pitchFamily="34" charset="0"/>
                <a:ea typeface="Open Sans Light" panose="020B0306030504020204" pitchFamily="34" charset="0"/>
                <a:cs typeface="Open Sans Light" panose="020B0306030504020204" pitchFamily="34" charset="0"/>
              </a:rPr>
              <a:t>were estimated in 2023 in Nebraska</a:t>
            </a:r>
          </a:p>
        </p:txBody>
      </p:sp>
      <p:sp>
        <p:nvSpPr>
          <p:cNvPr id="6" name="Oval 5">
            <a:extLst>
              <a:ext uri="{FF2B5EF4-FFF2-40B4-BE49-F238E27FC236}">
                <a16:creationId xmlns:a16="http://schemas.microsoft.com/office/drawing/2014/main" id="{C3CBC57D-2559-C8CD-AD06-37DFA530A4D7}"/>
              </a:ext>
            </a:extLst>
          </p:cNvPr>
          <p:cNvSpPr/>
          <p:nvPr/>
        </p:nvSpPr>
        <p:spPr>
          <a:xfrm>
            <a:off x="2846497" y="813944"/>
            <a:ext cx="1618907" cy="1618907"/>
          </a:xfrm>
          <a:prstGeom prst="ellipse">
            <a:avLst/>
          </a:prstGeom>
          <a:solidFill>
            <a:srgbClr val="AC1329">
              <a:alpha val="1015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ABA5DE78-4140-D4C4-04F0-615E256063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93638" y="961085"/>
            <a:ext cx="1324627" cy="1324627"/>
          </a:xfrm>
          <a:prstGeom prst="rect">
            <a:avLst/>
          </a:prstGeom>
        </p:spPr>
      </p:pic>
    </p:spTree>
    <p:extLst>
      <p:ext uri="{BB962C8B-B14F-4D97-AF65-F5344CB8AC3E}">
        <p14:creationId xmlns:p14="http://schemas.microsoft.com/office/powerpoint/2010/main" val="2746956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11">
            <a:extLst>
              <a:ext uri="{FF2B5EF4-FFF2-40B4-BE49-F238E27FC236}">
                <a16:creationId xmlns:a16="http://schemas.microsoft.com/office/drawing/2014/main" id="{8FD7CC22-2ECA-F0F2-539E-8B550C14D24C}"/>
              </a:ext>
            </a:extLst>
          </p:cNvPr>
          <p:cNvSpPr>
            <a:spLocks/>
          </p:cNvSpPr>
          <p:nvPr/>
        </p:nvSpPr>
        <p:spPr bwMode="auto">
          <a:xfrm>
            <a:off x="267622" y="181748"/>
            <a:ext cx="873033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defTabSz="457206" fontAlgn="base">
              <a:spcBef>
                <a:spcPct val="0"/>
              </a:spcBef>
              <a:spcAft>
                <a:spcPct val="0"/>
              </a:spcAft>
              <a:defRPr/>
            </a:pPr>
            <a:r>
              <a:rPr lang="en-US" sz="2800" b="1" dirty="0">
                <a:solidFill>
                  <a:schemeClr val="accent1"/>
                </a:solidFill>
                <a:latin typeface="+mj-lt"/>
                <a:ea typeface="Open Sans Light" panose="020B0306030504020204" pitchFamily="34" charset="0"/>
                <a:cs typeface="Open Sans Light" panose="020B0306030504020204" pitchFamily="34" charset="0"/>
                <a:sym typeface="Open Sans" charset="0"/>
              </a:rPr>
              <a:t>We needed better tools to serve our patients – so we had to look to outside resources</a:t>
            </a:r>
          </a:p>
        </p:txBody>
      </p:sp>
      <p:pic>
        <p:nvPicPr>
          <p:cNvPr id="2" name="Picture 1" descr="A question mark and arrows&#10;&#10;Description automatically generated">
            <a:extLst>
              <a:ext uri="{FF2B5EF4-FFF2-40B4-BE49-F238E27FC236}">
                <a16:creationId xmlns:a16="http://schemas.microsoft.com/office/drawing/2014/main" id="{94F4D383-DF70-CFB7-DBDD-22E3A9CDCF63}"/>
              </a:ext>
            </a:extLst>
          </p:cNvPr>
          <p:cNvPicPr>
            <a:picLocks noChangeAspect="1"/>
          </p:cNvPicPr>
          <p:nvPr/>
        </p:nvPicPr>
        <p:blipFill>
          <a:blip r:embed="rId3"/>
          <a:stretch>
            <a:fillRect/>
          </a:stretch>
        </p:blipFill>
        <p:spPr>
          <a:xfrm rot="5400000">
            <a:off x="3722833" y="1058048"/>
            <a:ext cx="3359984" cy="3359984"/>
          </a:xfrm>
          <a:prstGeom prst="rect">
            <a:avLst/>
          </a:prstGeom>
        </p:spPr>
      </p:pic>
      <p:pic>
        <p:nvPicPr>
          <p:cNvPr id="3" name="Picture 2" descr="A blue folder with a white cross and a lock&#10;&#10;Description automatically generated">
            <a:extLst>
              <a:ext uri="{FF2B5EF4-FFF2-40B4-BE49-F238E27FC236}">
                <a16:creationId xmlns:a16="http://schemas.microsoft.com/office/drawing/2014/main" id="{9B517E49-002A-B96D-D06F-B734F86009A8}"/>
              </a:ext>
            </a:extLst>
          </p:cNvPr>
          <p:cNvPicPr>
            <a:picLocks noChangeAspect="1"/>
          </p:cNvPicPr>
          <p:nvPr/>
        </p:nvPicPr>
        <p:blipFill>
          <a:blip r:embed="rId4"/>
          <a:stretch>
            <a:fillRect/>
          </a:stretch>
        </p:blipFill>
        <p:spPr>
          <a:xfrm>
            <a:off x="4392380" y="2048083"/>
            <a:ext cx="2223561" cy="1697197"/>
          </a:xfrm>
          <a:prstGeom prst="rect">
            <a:avLst/>
          </a:prstGeom>
        </p:spPr>
      </p:pic>
      <p:sp>
        <p:nvSpPr>
          <p:cNvPr id="5" name="Google Shape;1537;p7">
            <a:extLst>
              <a:ext uri="{FF2B5EF4-FFF2-40B4-BE49-F238E27FC236}">
                <a16:creationId xmlns:a16="http://schemas.microsoft.com/office/drawing/2014/main" id="{DECCEC80-B8C2-8C98-BF81-68EAA50F35A4}"/>
              </a:ext>
            </a:extLst>
          </p:cNvPr>
          <p:cNvSpPr/>
          <p:nvPr/>
        </p:nvSpPr>
        <p:spPr>
          <a:xfrm>
            <a:off x="217779" y="5100965"/>
            <a:ext cx="11756441" cy="1262980"/>
          </a:xfrm>
          <a:prstGeom prst="roundRect">
            <a:avLst>
              <a:gd name="adj" fmla="val 21231"/>
            </a:avLst>
          </a:prstGeom>
          <a:noFill/>
          <a:ln>
            <a:noFill/>
          </a:ln>
        </p:spPr>
        <p:txBody>
          <a:bodyPr spcFirstLastPara="1" wrap="square" lIns="45713" tIns="22850" rIns="45713" bIns="22850" anchor="ctr" anchorCtr="0">
            <a:noAutofit/>
          </a:bodyPr>
          <a:lstStyle/>
          <a:p>
            <a:pPr algn="ctr"/>
            <a:r>
              <a:rPr lang="en-US" sz="2800" dirty="0">
                <a:latin typeface="Open Sans Light" panose="020B0306030504020204" pitchFamily="34" charset="0"/>
                <a:ea typeface="Open Sans Light" panose="020B0306030504020204" pitchFamily="34" charset="0"/>
                <a:cs typeface="Open Sans Light" panose="020B0306030504020204" pitchFamily="34" charset="0"/>
              </a:rPr>
              <a:t>It was clear that our existing EHR systems were </a:t>
            </a:r>
            <a:r>
              <a:rPr lang="en-US" sz="2800" b="1" dirty="0">
                <a:latin typeface="Open Sans Semibold" panose="020B0606030504020204" pitchFamily="34" charset="0"/>
                <a:ea typeface="Open Sans Semibold" panose="020B0606030504020204" pitchFamily="34" charset="0"/>
                <a:cs typeface="Open Sans Semibold" panose="020B0606030504020204" pitchFamily="34" charset="0"/>
              </a:rPr>
              <a:t>not adequately capturing or flagging those who needed to be assessed for risk, so our cancer risk and prevention program needed to look further</a:t>
            </a:r>
            <a:r>
              <a:rPr lang="en-US" sz="2800" b="1" dirty="0">
                <a:latin typeface="Open Sans Light" panose="020B0306030504020204" pitchFamily="34" charset="0"/>
                <a:ea typeface="Open Sans Light" panose="020B0306030504020204" pitchFamily="34" charset="0"/>
                <a:cs typeface="Open Sans Light" panose="020B0306030504020204" pitchFamily="34" charset="0"/>
              </a:rPr>
              <a:t>.</a:t>
            </a:r>
            <a:endParaRPr lang="en-US" sz="2800" dirty="0">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9" name="Straight Connector 8">
            <a:extLst>
              <a:ext uri="{FF2B5EF4-FFF2-40B4-BE49-F238E27FC236}">
                <a16:creationId xmlns:a16="http://schemas.microsoft.com/office/drawing/2014/main" id="{7F7DF231-50E9-4B78-5CF3-917A1E74FA26}"/>
              </a:ext>
            </a:extLst>
          </p:cNvPr>
          <p:cNvCxnSpPr>
            <a:cxnSpLocks/>
          </p:cNvCxnSpPr>
          <p:nvPr/>
        </p:nvCxnSpPr>
        <p:spPr>
          <a:xfrm flipH="1">
            <a:off x="2702202" y="2718214"/>
            <a:ext cx="1892710"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 name="Oval 14">
            <a:extLst>
              <a:ext uri="{FF2B5EF4-FFF2-40B4-BE49-F238E27FC236}">
                <a16:creationId xmlns:a16="http://schemas.microsoft.com/office/drawing/2014/main" id="{AA397BAD-393D-9A7E-43E7-901FD296FE22}"/>
              </a:ext>
            </a:extLst>
          </p:cNvPr>
          <p:cNvSpPr/>
          <p:nvPr/>
        </p:nvSpPr>
        <p:spPr>
          <a:xfrm>
            <a:off x="964944" y="1805446"/>
            <a:ext cx="1775205" cy="1775205"/>
          </a:xfrm>
          <a:prstGeom prst="ellipse">
            <a:avLst/>
          </a:prstGeom>
          <a:solidFill>
            <a:srgbClr val="AC1329">
              <a:alpha val="1015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a:extLst>
              <a:ext uri="{FF2B5EF4-FFF2-40B4-BE49-F238E27FC236}">
                <a16:creationId xmlns:a16="http://schemas.microsoft.com/office/drawing/2014/main" id="{97D268ED-B90B-4E3A-B462-866882C296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5642" y="2004567"/>
            <a:ext cx="1387419" cy="1387419"/>
          </a:xfrm>
          <a:prstGeom prst="rect">
            <a:avLst/>
          </a:prstGeom>
        </p:spPr>
      </p:pic>
      <p:sp>
        <p:nvSpPr>
          <p:cNvPr id="19" name="Rectangle 11">
            <a:extLst>
              <a:ext uri="{FF2B5EF4-FFF2-40B4-BE49-F238E27FC236}">
                <a16:creationId xmlns:a16="http://schemas.microsoft.com/office/drawing/2014/main" id="{F9BB6FA1-B2A5-F354-C564-59C4DC7C72F5}"/>
              </a:ext>
            </a:extLst>
          </p:cNvPr>
          <p:cNvSpPr>
            <a:spLocks/>
          </p:cNvSpPr>
          <p:nvPr/>
        </p:nvSpPr>
        <p:spPr bwMode="auto">
          <a:xfrm>
            <a:off x="794401" y="3682855"/>
            <a:ext cx="199622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lvl="0" algn="ctr" defTabSz="457206" fontAlgn="base">
              <a:spcBef>
                <a:spcPct val="0"/>
              </a:spcBef>
              <a:spcAft>
                <a:spcPct val="0"/>
              </a:spcAft>
              <a:defRPr/>
            </a:pPr>
            <a:r>
              <a:rPr kumimoji="0" lang="en-US" sz="2400" b="0" i="1" u="none" strike="noStrike" kern="1200" cap="none" spc="0" normalizeH="0" baseline="0" noProof="0" dirty="0">
                <a:ln>
                  <a:noFill/>
                </a:ln>
                <a:solidFill>
                  <a:schemeClr val="tx2"/>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Open Sans" charset="0"/>
              </a:rPr>
              <a:t>“Junk data in is junk data out”</a:t>
            </a:r>
          </a:p>
        </p:txBody>
      </p:sp>
      <p:cxnSp>
        <p:nvCxnSpPr>
          <p:cNvPr id="28" name="Straight Connector 27">
            <a:extLst>
              <a:ext uri="{FF2B5EF4-FFF2-40B4-BE49-F238E27FC236}">
                <a16:creationId xmlns:a16="http://schemas.microsoft.com/office/drawing/2014/main" id="{BB8CA098-1A77-789B-C944-00ED638E4610}"/>
              </a:ext>
            </a:extLst>
          </p:cNvPr>
          <p:cNvCxnSpPr>
            <a:cxnSpLocks/>
          </p:cNvCxnSpPr>
          <p:nvPr/>
        </p:nvCxnSpPr>
        <p:spPr>
          <a:xfrm flipH="1">
            <a:off x="6246731" y="2738040"/>
            <a:ext cx="1142211"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2" name="Rounded Rectangle 41">
            <a:extLst>
              <a:ext uri="{FF2B5EF4-FFF2-40B4-BE49-F238E27FC236}">
                <a16:creationId xmlns:a16="http://schemas.microsoft.com/office/drawing/2014/main" id="{E1264C7A-CFD5-B98A-15C4-B2526439ECA4}"/>
              </a:ext>
            </a:extLst>
          </p:cNvPr>
          <p:cNvSpPr/>
          <p:nvPr/>
        </p:nvSpPr>
        <p:spPr>
          <a:xfrm>
            <a:off x="7752364" y="2195986"/>
            <a:ext cx="3977360" cy="420243"/>
          </a:xfrm>
          <a:prstGeom prst="roundRect">
            <a:avLst/>
          </a:prstGeom>
          <a:solidFill>
            <a:schemeClr val="accent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Raleway" pitchFamily="2" charset="77"/>
              </a:rPr>
              <a:t>ACCESS TO SPECIALIZED EXPERTISE</a:t>
            </a:r>
          </a:p>
        </p:txBody>
      </p:sp>
      <p:sp>
        <p:nvSpPr>
          <p:cNvPr id="46" name="Rounded Rectangle 45">
            <a:extLst>
              <a:ext uri="{FF2B5EF4-FFF2-40B4-BE49-F238E27FC236}">
                <a16:creationId xmlns:a16="http://schemas.microsoft.com/office/drawing/2014/main" id="{0DB938CF-CBAF-BF07-E620-8350E1EC8F9B}"/>
              </a:ext>
            </a:extLst>
          </p:cNvPr>
          <p:cNvSpPr/>
          <p:nvPr/>
        </p:nvSpPr>
        <p:spPr>
          <a:xfrm>
            <a:off x="7752364" y="2759610"/>
            <a:ext cx="3977360" cy="420243"/>
          </a:xfrm>
          <a:prstGeom prst="roundRect">
            <a:avLst/>
          </a:prstGeom>
          <a:solidFill>
            <a:schemeClr val="accent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Raleway" pitchFamily="2" charset="77"/>
              </a:rPr>
              <a:t>PATIENT INITIATED TOOLS</a:t>
            </a:r>
          </a:p>
        </p:txBody>
      </p:sp>
      <p:sp>
        <p:nvSpPr>
          <p:cNvPr id="47" name="Rounded Rectangle 46">
            <a:extLst>
              <a:ext uri="{FF2B5EF4-FFF2-40B4-BE49-F238E27FC236}">
                <a16:creationId xmlns:a16="http://schemas.microsoft.com/office/drawing/2014/main" id="{756C9AAD-7B95-6AA3-61AA-0171B265E8FA}"/>
              </a:ext>
            </a:extLst>
          </p:cNvPr>
          <p:cNvSpPr/>
          <p:nvPr/>
        </p:nvSpPr>
        <p:spPr>
          <a:xfrm>
            <a:off x="7752364" y="3325037"/>
            <a:ext cx="3977360" cy="420243"/>
          </a:xfrm>
          <a:prstGeom prst="roundRect">
            <a:avLst/>
          </a:prstGeom>
          <a:solidFill>
            <a:schemeClr val="accent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Raleway" pitchFamily="2" charset="77"/>
              </a:rPr>
              <a:t>ENHANCED PATIENT CARE</a:t>
            </a:r>
          </a:p>
        </p:txBody>
      </p:sp>
      <p:sp>
        <p:nvSpPr>
          <p:cNvPr id="49" name="TextBox 48">
            <a:extLst>
              <a:ext uri="{FF2B5EF4-FFF2-40B4-BE49-F238E27FC236}">
                <a16:creationId xmlns:a16="http://schemas.microsoft.com/office/drawing/2014/main" id="{CEE3F927-2E56-A504-7562-CFC775C36F6D}"/>
              </a:ext>
            </a:extLst>
          </p:cNvPr>
          <p:cNvSpPr txBox="1"/>
          <p:nvPr/>
        </p:nvSpPr>
        <p:spPr>
          <a:xfrm>
            <a:off x="8774463" y="1639039"/>
            <a:ext cx="1933161" cy="400110"/>
          </a:xfrm>
          <a:prstGeom prst="rect">
            <a:avLst/>
          </a:prstGeom>
          <a:noFill/>
        </p:spPr>
        <p:txBody>
          <a:bodyPr wrap="square" rtlCol="0">
            <a:spAutoFit/>
          </a:bodyPr>
          <a:lstStyle/>
          <a:p>
            <a:pPr algn="ctr"/>
            <a:r>
              <a:rPr lang="en-US" sz="2000" b="1" dirty="0">
                <a:solidFill>
                  <a:srgbClr val="AC1329"/>
                </a:solidFill>
                <a:latin typeface="Open Sans" panose="020B0606030504020204" pitchFamily="34" charset="0"/>
                <a:ea typeface="Open Sans" panose="020B0606030504020204" pitchFamily="34" charset="0"/>
                <a:cs typeface="Open Sans" panose="020B0606030504020204" pitchFamily="34" charset="0"/>
              </a:rPr>
              <a:t>NEEDED</a:t>
            </a:r>
            <a:endParaRPr lang="en-US" sz="20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056315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a:extLst>
              <a:ext uri="{FF2B5EF4-FFF2-40B4-BE49-F238E27FC236}">
                <a16:creationId xmlns:a16="http://schemas.microsoft.com/office/drawing/2014/main" id="{42715DBE-DDA9-18A7-A108-E5F52213F35C}"/>
              </a:ext>
            </a:extLst>
          </p:cNvPr>
          <p:cNvSpPr>
            <a:spLocks/>
          </p:cNvSpPr>
          <p:nvPr/>
        </p:nvSpPr>
        <p:spPr bwMode="auto">
          <a:xfrm>
            <a:off x="267622" y="181748"/>
            <a:ext cx="10528908"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marL="0" marR="0" lvl="0" indent="0" algn="l" defTabSz="457206"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mj-lt"/>
                <a:ea typeface="Open Sans Light" panose="020B0306030504020204" pitchFamily="34" charset="0"/>
                <a:cs typeface="Open Sans Light" panose="020B0306030504020204" pitchFamily="34" charset="0"/>
                <a:sym typeface="Open Sans" charset="0"/>
              </a:rPr>
              <a:t>Guidelines for lung cancer risk assessment are complex</a:t>
            </a:r>
          </a:p>
        </p:txBody>
      </p:sp>
      <p:sp>
        <p:nvSpPr>
          <p:cNvPr id="6" name="Google Shape;1539;p7">
            <a:extLst>
              <a:ext uri="{FF2B5EF4-FFF2-40B4-BE49-F238E27FC236}">
                <a16:creationId xmlns:a16="http://schemas.microsoft.com/office/drawing/2014/main" id="{3D586037-8874-E237-C581-1E49B0DDF099}"/>
              </a:ext>
            </a:extLst>
          </p:cNvPr>
          <p:cNvSpPr/>
          <p:nvPr/>
        </p:nvSpPr>
        <p:spPr>
          <a:xfrm>
            <a:off x="1670989" y="165543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7" name="Google Shape;1540;p7">
            <a:extLst>
              <a:ext uri="{FF2B5EF4-FFF2-40B4-BE49-F238E27FC236}">
                <a16:creationId xmlns:a16="http://schemas.microsoft.com/office/drawing/2014/main" id="{19A3E688-8501-94A6-3DBC-C8E30206F704}"/>
              </a:ext>
            </a:extLst>
          </p:cNvPr>
          <p:cNvSpPr/>
          <p:nvPr/>
        </p:nvSpPr>
        <p:spPr>
          <a:xfrm>
            <a:off x="2086678" y="165543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8" name="Google Shape;1541;p7">
            <a:extLst>
              <a:ext uri="{FF2B5EF4-FFF2-40B4-BE49-F238E27FC236}">
                <a16:creationId xmlns:a16="http://schemas.microsoft.com/office/drawing/2014/main" id="{69B9842D-BFC9-1B05-EB51-D46A676BE66D}"/>
              </a:ext>
            </a:extLst>
          </p:cNvPr>
          <p:cNvSpPr/>
          <p:nvPr/>
        </p:nvSpPr>
        <p:spPr>
          <a:xfrm>
            <a:off x="2502368" y="165543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9" name="Google Shape;1542;p7">
            <a:extLst>
              <a:ext uri="{FF2B5EF4-FFF2-40B4-BE49-F238E27FC236}">
                <a16:creationId xmlns:a16="http://schemas.microsoft.com/office/drawing/2014/main" id="{F4A9F0B4-7130-8632-4BBD-AB5DA888EF6E}"/>
              </a:ext>
            </a:extLst>
          </p:cNvPr>
          <p:cNvSpPr/>
          <p:nvPr/>
        </p:nvSpPr>
        <p:spPr>
          <a:xfrm>
            <a:off x="2918057" y="165543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0" name="Google Shape;1543;p7">
            <a:extLst>
              <a:ext uri="{FF2B5EF4-FFF2-40B4-BE49-F238E27FC236}">
                <a16:creationId xmlns:a16="http://schemas.microsoft.com/office/drawing/2014/main" id="{5E63969D-707C-D92B-6E9B-8CC034104B5E}"/>
              </a:ext>
            </a:extLst>
          </p:cNvPr>
          <p:cNvSpPr/>
          <p:nvPr/>
        </p:nvSpPr>
        <p:spPr>
          <a:xfrm>
            <a:off x="3333747" y="165543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1" name="Google Shape;1544;p7">
            <a:extLst>
              <a:ext uri="{FF2B5EF4-FFF2-40B4-BE49-F238E27FC236}">
                <a16:creationId xmlns:a16="http://schemas.microsoft.com/office/drawing/2014/main" id="{3559FC30-2557-A1A9-F30F-05C56012EC16}"/>
              </a:ext>
            </a:extLst>
          </p:cNvPr>
          <p:cNvSpPr/>
          <p:nvPr/>
        </p:nvSpPr>
        <p:spPr>
          <a:xfrm>
            <a:off x="3749436" y="165543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3" name="Google Shape;1545;p7">
            <a:extLst>
              <a:ext uri="{FF2B5EF4-FFF2-40B4-BE49-F238E27FC236}">
                <a16:creationId xmlns:a16="http://schemas.microsoft.com/office/drawing/2014/main" id="{86EF7659-A43C-4AA2-F9E0-1B11B53814CD}"/>
              </a:ext>
            </a:extLst>
          </p:cNvPr>
          <p:cNvSpPr/>
          <p:nvPr/>
        </p:nvSpPr>
        <p:spPr>
          <a:xfrm>
            <a:off x="4165126" y="1655432"/>
            <a:ext cx="231340" cy="231683"/>
          </a:xfrm>
          <a:prstGeom prst="ellipse">
            <a:avLst/>
          </a:prstGeom>
          <a:solidFill>
            <a:schemeClr val="tx2"/>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chemeClr val="tx2"/>
              </a:solidFill>
              <a:latin typeface="Merriweather Sans"/>
              <a:ea typeface="Merriweather Sans"/>
              <a:cs typeface="Merriweather Sans"/>
              <a:sym typeface="Merriweather Sans"/>
            </a:endParaRPr>
          </a:p>
        </p:txBody>
      </p:sp>
      <p:sp>
        <p:nvSpPr>
          <p:cNvPr id="14" name="Google Shape;1546;p7">
            <a:extLst>
              <a:ext uri="{FF2B5EF4-FFF2-40B4-BE49-F238E27FC236}">
                <a16:creationId xmlns:a16="http://schemas.microsoft.com/office/drawing/2014/main" id="{3D3F81B8-E095-09B1-5919-84EA3A4A1E83}"/>
              </a:ext>
            </a:extLst>
          </p:cNvPr>
          <p:cNvSpPr/>
          <p:nvPr/>
        </p:nvSpPr>
        <p:spPr>
          <a:xfrm>
            <a:off x="4580815" y="165543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5" name="Google Shape;1547;p7">
            <a:extLst>
              <a:ext uri="{FF2B5EF4-FFF2-40B4-BE49-F238E27FC236}">
                <a16:creationId xmlns:a16="http://schemas.microsoft.com/office/drawing/2014/main" id="{E8F37419-BEA2-507E-CF8A-E8BEF0AB3123}"/>
              </a:ext>
            </a:extLst>
          </p:cNvPr>
          <p:cNvSpPr/>
          <p:nvPr/>
        </p:nvSpPr>
        <p:spPr>
          <a:xfrm>
            <a:off x="4996505" y="165543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6" name="Google Shape;1548;p7">
            <a:extLst>
              <a:ext uri="{FF2B5EF4-FFF2-40B4-BE49-F238E27FC236}">
                <a16:creationId xmlns:a16="http://schemas.microsoft.com/office/drawing/2014/main" id="{7397DCD4-27B5-9CEA-54C0-7FA7182B5DE6}"/>
              </a:ext>
            </a:extLst>
          </p:cNvPr>
          <p:cNvSpPr/>
          <p:nvPr/>
        </p:nvSpPr>
        <p:spPr>
          <a:xfrm>
            <a:off x="5412194" y="165543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7" name="Google Shape;1549;p7">
            <a:extLst>
              <a:ext uri="{FF2B5EF4-FFF2-40B4-BE49-F238E27FC236}">
                <a16:creationId xmlns:a16="http://schemas.microsoft.com/office/drawing/2014/main" id="{86962097-9C3D-1C1C-3796-9DC0E38D31E6}"/>
              </a:ext>
            </a:extLst>
          </p:cNvPr>
          <p:cNvSpPr/>
          <p:nvPr/>
        </p:nvSpPr>
        <p:spPr>
          <a:xfrm>
            <a:off x="5827883" y="165543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8" name="Google Shape;1550;p7">
            <a:extLst>
              <a:ext uri="{FF2B5EF4-FFF2-40B4-BE49-F238E27FC236}">
                <a16:creationId xmlns:a16="http://schemas.microsoft.com/office/drawing/2014/main" id="{FA864B76-EE7C-7F19-6286-6232A8542C1E}"/>
              </a:ext>
            </a:extLst>
          </p:cNvPr>
          <p:cNvSpPr/>
          <p:nvPr/>
        </p:nvSpPr>
        <p:spPr>
          <a:xfrm>
            <a:off x="6243573" y="165543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9" name="Google Shape;1551;p7">
            <a:extLst>
              <a:ext uri="{FF2B5EF4-FFF2-40B4-BE49-F238E27FC236}">
                <a16:creationId xmlns:a16="http://schemas.microsoft.com/office/drawing/2014/main" id="{BEB38D2E-350A-1F89-B494-2DAD7D9E182A}"/>
              </a:ext>
            </a:extLst>
          </p:cNvPr>
          <p:cNvSpPr/>
          <p:nvPr/>
        </p:nvSpPr>
        <p:spPr>
          <a:xfrm>
            <a:off x="6659262" y="165543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20" name="Google Shape;1552;p7">
            <a:extLst>
              <a:ext uri="{FF2B5EF4-FFF2-40B4-BE49-F238E27FC236}">
                <a16:creationId xmlns:a16="http://schemas.microsoft.com/office/drawing/2014/main" id="{84B4B994-5AE1-3264-AEEE-DA5BAD3C43DC}"/>
              </a:ext>
            </a:extLst>
          </p:cNvPr>
          <p:cNvSpPr/>
          <p:nvPr/>
        </p:nvSpPr>
        <p:spPr>
          <a:xfrm>
            <a:off x="7074952" y="165543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21" name="Google Shape;1553;p7">
            <a:extLst>
              <a:ext uri="{FF2B5EF4-FFF2-40B4-BE49-F238E27FC236}">
                <a16:creationId xmlns:a16="http://schemas.microsoft.com/office/drawing/2014/main" id="{8D937D9B-787E-A819-AC49-179A771096D4}"/>
              </a:ext>
            </a:extLst>
          </p:cNvPr>
          <p:cNvSpPr/>
          <p:nvPr/>
        </p:nvSpPr>
        <p:spPr>
          <a:xfrm>
            <a:off x="7490641" y="165543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22" name="Google Shape;1554;p7">
            <a:extLst>
              <a:ext uri="{FF2B5EF4-FFF2-40B4-BE49-F238E27FC236}">
                <a16:creationId xmlns:a16="http://schemas.microsoft.com/office/drawing/2014/main" id="{82AD3FC1-5215-3670-0104-C4552E5F9411}"/>
              </a:ext>
            </a:extLst>
          </p:cNvPr>
          <p:cNvSpPr/>
          <p:nvPr/>
        </p:nvSpPr>
        <p:spPr>
          <a:xfrm>
            <a:off x="7906331" y="165543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23" name="Google Shape;1555;p7">
            <a:extLst>
              <a:ext uri="{FF2B5EF4-FFF2-40B4-BE49-F238E27FC236}">
                <a16:creationId xmlns:a16="http://schemas.microsoft.com/office/drawing/2014/main" id="{21E7BA69-12A2-57F2-29E7-D9F305C4CAE6}"/>
              </a:ext>
            </a:extLst>
          </p:cNvPr>
          <p:cNvSpPr/>
          <p:nvPr/>
        </p:nvSpPr>
        <p:spPr>
          <a:xfrm>
            <a:off x="1670989" y="2084182"/>
            <a:ext cx="231340" cy="231683"/>
          </a:xfrm>
          <a:prstGeom prst="ellipse">
            <a:avLst/>
          </a:prstGeom>
          <a:solidFill>
            <a:schemeClr val="tx2"/>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chemeClr val="tx2"/>
              </a:solidFill>
              <a:latin typeface="Merriweather Sans"/>
              <a:ea typeface="Merriweather Sans"/>
              <a:cs typeface="Merriweather Sans"/>
              <a:sym typeface="Merriweather Sans"/>
            </a:endParaRPr>
          </a:p>
        </p:txBody>
      </p:sp>
      <p:sp>
        <p:nvSpPr>
          <p:cNvPr id="24" name="Google Shape;1556;p7">
            <a:extLst>
              <a:ext uri="{FF2B5EF4-FFF2-40B4-BE49-F238E27FC236}">
                <a16:creationId xmlns:a16="http://schemas.microsoft.com/office/drawing/2014/main" id="{3D9FB51F-DDE4-9C43-19AE-D69877CF2CDD}"/>
              </a:ext>
            </a:extLst>
          </p:cNvPr>
          <p:cNvSpPr/>
          <p:nvPr/>
        </p:nvSpPr>
        <p:spPr>
          <a:xfrm>
            <a:off x="2086678" y="208418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25" name="Google Shape;1557;p7">
            <a:extLst>
              <a:ext uri="{FF2B5EF4-FFF2-40B4-BE49-F238E27FC236}">
                <a16:creationId xmlns:a16="http://schemas.microsoft.com/office/drawing/2014/main" id="{6E3053BB-499B-8F8D-F2A5-FBFEC8A62AC2}"/>
              </a:ext>
            </a:extLst>
          </p:cNvPr>
          <p:cNvSpPr/>
          <p:nvPr/>
        </p:nvSpPr>
        <p:spPr>
          <a:xfrm>
            <a:off x="2502368" y="208418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26" name="Google Shape;1558;p7">
            <a:extLst>
              <a:ext uri="{FF2B5EF4-FFF2-40B4-BE49-F238E27FC236}">
                <a16:creationId xmlns:a16="http://schemas.microsoft.com/office/drawing/2014/main" id="{9CC4FE8C-4012-52F0-979D-6EA71E940224}"/>
              </a:ext>
            </a:extLst>
          </p:cNvPr>
          <p:cNvSpPr/>
          <p:nvPr/>
        </p:nvSpPr>
        <p:spPr>
          <a:xfrm>
            <a:off x="2860222" y="2006900"/>
            <a:ext cx="357848" cy="358379"/>
          </a:xfrm>
          <a:prstGeom prst="ellipse">
            <a:avLst/>
          </a:prstGeom>
          <a:solidFill>
            <a:schemeClr val="tx2"/>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27" name="Google Shape;1559;p7">
            <a:extLst>
              <a:ext uri="{FF2B5EF4-FFF2-40B4-BE49-F238E27FC236}">
                <a16:creationId xmlns:a16="http://schemas.microsoft.com/office/drawing/2014/main" id="{0FC6D869-DB73-8B3C-8808-1AE63D7FEA50}"/>
              </a:ext>
            </a:extLst>
          </p:cNvPr>
          <p:cNvSpPr/>
          <p:nvPr/>
        </p:nvSpPr>
        <p:spPr>
          <a:xfrm>
            <a:off x="3333747" y="208418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28" name="Google Shape;1560;p7">
            <a:extLst>
              <a:ext uri="{FF2B5EF4-FFF2-40B4-BE49-F238E27FC236}">
                <a16:creationId xmlns:a16="http://schemas.microsoft.com/office/drawing/2014/main" id="{C00E4525-21D3-6FB7-18DD-0268FAF62AE4}"/>
              </a:ext>
            </a:extLst>
          </p:cNvPr>
          <p:cNvSpPr/>
          <p:nvPr/>
        </p:nvSpPr>
        <p:spPr>
          <a:xfrm>
            <a:off x="3749436" y="208418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29" name="Google Shape;1561;p7">
            <a:extLst>
              <a:ext uri="{FF2B5EF4-FFF2-40B4-BE49-F238E27FC236}">
                <a16:creationId xmlns:a16="http://schemas.microsoft.com/office/drawing/2014/main" id="{E1132C96-42E4-B3FE-3262-DAB5C3C1064E}"/>
              </a:ext>
            </a:extLst>
          </p:cNvPr>
          <p:cNvSpPr/>
          <p:nvPr/>
        </p:nvSpPr>
        <p:spPr>
          <a:xfrm>
            <a:off x="4165126" y="208418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30" name="Google Shape;1562;p7">
            <a:extLst>
              <a:ext uri="{FF2B5EF4-FFF2-40B4-BE49-F238E27FC236}">
                <a16:creationId xmlns:a16="http://schemas.microsoft.com/office/drawing/2014/main" id="{0C461A1D-AF0F-EDD4-6757-C89BC16DBA75}"/>
              </a:ext>
            </a:extLst>
          </p:cNvPr>
          <p:cNvSpPr/>
          <p:nvPr/>
        </p:nvSpPr>
        <p:spPr>
          <a:xfrm>
            <a:off x="4580815" y="208418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31" name="Google Shape;1563;p7">
            <a:extLst>
              <a:ext uri="{FF2B5EF4-FFF2-40B4-BE49-F238E27FC236}">
                <a16:creationId xmlns:a16="http://schemas.microsoft.com/office/drawing/2014/main" id="{523B5D41-DEA8-2C05-0842-D18FB82D2D59}"/>
              </a:ext>
            </a:extLst>
          </p:cNvPr>
          <p:cNvSpPr/>
          <p:nvPr/>
        </p:nvSpPr>
        <p:spPr>
          <a:xfrm>
            <a:off x="4996505" y="208418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32" name="Google Shape;1564;p7">
            <a:extLst>
              <a:ext uri="{FF2B5EF4-FFF2-40B4-BE49-F238E27FC236}">
                <a16:creationId xmlns:a16="http://schemas.microsoft.com/office/drawing/2014/main" id="{26E808B6-CFF6-BF15-003A-9F43542A1802}"/>
              </a:ext>
            </a:extLst>
          </p:cNvPr>
          <p:cNvSpPr/>
          <p:nvPr/>
        </p:nvSpPr>
        <p:spPr>
          <a:xfrm>
            <a:off x="5354359" y="2006900"/>
            <a:ext cx="357848" cy="358379"/>
          </a:xfrm>
          <a:prstGeom prst="ellipse">
            <a:avLst/>
          </a:prstGeom>
          <a:solidFill>
            <a:schemeClr val="tx2"/>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33" name="Google Shape;1565;p7">
            <a:extLst>
              <a:ext uri="{FF2B5EF4-FFF2-40B4-BE49-F238E27FC236}">
                <a16:creationId xmlns:a16="http://schemas.microsoft.com/office/drawing/2014/main" id="{F0F93C30-61BF-F391-63F2-A12576BBF93C}"/>
              </a:ext>
            </a:extLst>
          </p:cNvPr>
          <p:cNvSpPr/>
          <p:nvPr/>
        </p:nvSpPr>
        <p:spPr>
          <a:xfrm>
            <a:off x="5827883" y="208418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34" name="Google Shape;1566;p7">
            <a:extLst>
              <a:ext uri="{FF2B5EF4-FFF2-40B4-BE49-F238E27FC236}">
                <a16:creationId xmlns:a16="http://schemas.microsoft.com/office/drawing/2014/main" id="{C76744A5-FEAE-0A7E-3611-2B6AF58509CB}"/>
              </a:ext>
            </a:extLst>
          </p:cNvPr>
          <p:cNvSpPr/>
          <p:nvPr/>
        </p:nvSpPr>
        <p:spPr>
          <a:xfrm>
            <a:off x="6243573" y="2084182"/>
            <a:ext cx="231340" cy="231683"/>
          </a:xfrm>
          <a:prstGeom prst="ellipse">
            <a:avLst/>
          </a:prstGeom>
          <a:solidFill>
            <a:schemeClr val="tx2"/>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chemeClr val="tx2"/>
              </a:solidFill>
              <a:latin typeface="Merriweather Sans"/>
              <a:ea typeface="Merriweather Sans"/>
              <a:cs typeface="Merriweather Sans"/>
              <a:sym typeface="Merriweather Sans"/>
            </a:endParaRPr>
          </a:p>
        </p:txBody>
      </p:sp>
      <p:sp>
        <p:nvSpPr>
          <p:cNvPr id="35" name="Google Shape;1567;p7">
            <a:extLst>
              <a:ext uri="{FF2B5EF4-FFF2-40B4-BE49-F238E27FC236}">
                <a16:creationId xmlns:a16="http://schemas.microsoft.com/office/drawing/2014/main" id="{FC7EFF56-7158-4E43-DAD0-9A4FF0EC07E6}"/>
              </a:ext>
            </a:extLst>
          </p:cNvPr>
          <p:cNvSpPr/>
          <p:nvPr/>
        </p:nvSpPr>
        <p:spPr>
          <a:xfrm>
            <a:off x="6659262" y="208418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36" name="Google Shape;1568;p7">
            <a:extLst>
              <a:ext uri="{FF2B5EF4-FFF2-40B4-BE49-F238E27FC236}">
                <a16:creationId xmlns:a16="http://schemas.microsoft.com/office/drawing/2014/main" id="{308BAE6C-4ACE-BC45-A29D-21BCB119CE8B}"/>
              </a:ext>
            </a:extLst>
          </p:cNvPr>
          <p:cNvSpPr/>
          <p:nvPr/>
        </p:nvSpPr>
        <p:spPr>
          <a:xfrm>
            <a:off x="7074952" y="208418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37" name="Google Shape;1569;p7">
            <a:extLst>
              <a:ext uri="{FF2B5EF4-FFF2-40B4-BE49-F238E27FC236}">
                <a16:creationId xmlns:a16="http://schemas.microsoft.com/office/drawing/2014/main" id="{5E7ACDD9-531F-D884-F688-91D8C81D5D72}"/>
              </a:ext>
            </a:extLst>
          </p:cNvPr>
          <p:cNvSpPr/>
          <p:nvPr/>
        </p:nvSpPr>
        <p:spPr>
          <a:xfrm>
            <a:off x="7490641" y="208418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38" name="Google Shape;1570;p7">
            <a:extLst>
              <a:ext uri="{FF2B5EF4-FFF2-40B4-BE49-F238E27FC236}">
                <a16:creationId xmlns:a16="http://schemas.microsoft.com/office/drawing/2014/main" id="{64517E37-0170-DE9C-E6C1-0FB50E267D42}"/>
              </a:ext>
            </a:extLst>
          </p:cNvPr>
          <p:cNvSpPr/>
          <p:nvPr/>
        </p:nvSpPr>
        <p:spPr>
          <a:xfrm>
            <a:off x="7906331" y="208418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39" name="Google Shape;1571;p7">
            <a:extLst>
              <a:ext uri="{FF2B5EF4-FFF2-40B4-BE49-F238E27FC236}">
                <a16:creationId xmlns:a16="http://schemas.microsoft.com/office/drawing/2014/main" id="{6E56678C-8237-4AE2-1EAA-015312AF2000}"/>
              </a:ext>
            </a:extLst>
          </p:cNvPr>
          <p:cNvSpPr/>
          <p:nvPr/>
        </p:nvSpPr>
        <p:spPr>
          <a:xfrm>
            <a:off x="1670989" y="251293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40" name="Google Shape;1572;p7">
            <a:extLst>
              <a:ext uri="{FF2B5EF4-FFF2-40B4-BE49-F238E27FC236}">
                <a16:creationId xmlns:a16="http://schemas.microsoft.com/office/drawing/2014/main" id="{21EF0F81-0596-5861-59A1-B21D65760AD3}"/>
              </a:ext>
            </a:extLst>
          </p:cNvPr>
          <p:cNvSpPr/>
          <p:nvPr/>
        </p:nvSpPr>
        <p:spPr>
          <a:xfrm>
            <a:off x="2028843" y="2435650"/>
            <a:ext cx="357848" cy="358379"/>
          </a:xfrm>
          <a:prstGeom prst="ellipse">
            <a:avLst/>
          </a:prstGeom>
          <a:solidFill>
            <a:schemeClr val="tx2"/>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dirty="0">
              <a:solidFill>
                <a:srgbClr val="000000"/>
              </a:solidFill>
              <a:latin typeface="Merriweather Sans"/>
              <a:ea typeface="Merriweather Sans"/>
              <a:cs typeface="Merriweather Sans"/>
              <a:sym typeface="Merriweather Sans"/>
            </a:endParaRPr>
          </a:p>
        </p:txBody>
      </p:sp>
      <p:sp>
        <p:nvSpPr>
          <p:cNvPr id="41" name="Google Shape;1573;p7">
            <a:extLst>
              <a:ext uri="{FF2B5EF4-FFF2-40B4-BE49-F238E27FC236}">
                <a16:creationId xmlns:a16="http://schemas.microsoft.com/office/drawing/2014/main" id="{9868D7A1-C56F-660A-7189-A450FC31F88E}"/>
              </a:ext>
            </a:extLst>
          </p:cNvPr>
          <p:cNvSpPr/>
          <p:nvPr/>
        </p:nvSpPr>
        <p:spPr>
          <a:xfrm>
            <a:off x="2502368" y="251293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42" name="Google Shape;1574;p7">
            <a:extLst>
              <a:ext uri="{FF2B5EF4-FFF2-40B4-BE49-F238E27FC236}">
                <a16:creationId xmlns:a16="http://schemas.microsoft.com/office/drawing/2014/main" id="{023211E9-135E-348B-22D7-CF332036D4BD}"/>
              </a:ext>
            </a:extLst>
          </p:cNvPr>
          <p:cNvSpPr/>
          <p:nvPr/>
        </p:nvSpPr>
        <p:spPr>
          <a:xfrm>
            <a:off x="2918057" y="251293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43" name="Google Shape;1575;p7">
            <a:extLst>
              <a:ext uri="{FF2B5EF4-FFF2-40B4-BE49-F238E27FC236}">
                <a16:creationId xmlns:a16="http://schemas.microsoft.com/office/drawing/2014/main" id="{9C4D6066-C8D3-C257-DA8F-72C4F4935784}"/>
              </a:ext>
            </a:extLst>
          </p:cNvPr>
          <p:cNvSpPr/>
          <p:nvPr/>
        </p:nvSpPr>
        <p:spPr>
          <a:xfrm>
            <a:off x="3333747" y="251293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44" name="Google Shape;1576;p7">
            <a:extLst>
              <a:ext uri="{FF2B5EF4-FFF2-40B4-BE49-F238E27FC236}">
                <a16:creationId xmlns:a16="http://schemas.microsoft.com/office/drawing/2014/main" id="{A38230FC-6D9E-8911-59B0-92419F6C125C}"/>
              </a:ext>
            </a:extLst>
          </p:cNvPr>
          <p:cNvSpPr/>
          <p:nvPr/>
        </p:nvSpPr>
        <p:spPr>
          <a:xfrm>
            <a:off x="3749436" y="251293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45" name="Google Shape;1577;p7">
            <a:extLst>
              <a:ext uri="{FF2B5EF4-FFF2-40B4-BE49-F238E27FC236}">
                <a16:creationId xmlns:a16="http://schemas.microsoft.com/office/drawing/2014/main" id="{96943FDA-3E7B-66C4-1B44-0D542832408E}"/>
              </a:ext>
            </a:extLst>
          </p:cNvPr>
          <p:cNvSpPr/>
          <p:nvPr/>
        </p:nvSpPr>
        <p:spPr>
          <a:xfrm>
            <a:off x="4165126" y="251293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46" name="Google Shape;1578;p7">
            <a:extLst>
              <a:ext uri="{FF2B5EF4-FFF2-40B4-BE49-F238E27FC236}">
                <a16:creationId xmlns:a16="http://schemas.microsoft.com/office/drawing/2014/main" id="{7168600F-1DB2-7CA8-FA18-E4164185811D}"/>
              </a:ext>
            </a:extLst>
          </p:cNvPr>
          <p:cNvSpPr/>
          <p:nvPr/>
        </p:nvSpPr>
        <p:spPr>
          <a:xfrm>
            <a:off x="4580815" y="251293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47" name="Google Shape;1579;p7">
            <a:extLst>
              <a:ext uri="{FF2B5EF4-FFF2-40B4-BE49-F238E27FC236}">
                <a16:creationId xmlns:a16="http://schemas.microsoft.com/office/drawing/2014/main" id="{1435E313-BD56-C371-FBE9-FC101D326937}"/>
              </a:ext>
            </a:extLst>
          </p:cNvPr>
          <p:cNvSpPr/>
          <p:nvPr/>
        </p:nvSpPr>
        <p:spPr>
          <a:xfrm>
            <a:off x="4996505" y="251293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48" name="Google Shape;1580;p7">
            <a:extLst>
              <a:ext uri="{FF2B5EF4-FFF2-40B4-BE49-F238E27FC236}">
                <a16:creationId xmlns:a16="http://schemas.microsoft.com/office/drawing/2014/main" id="{8ACE7A5A-66B4-9645-7EED-760FDED28CE4}"/>
              </a:ext>
            </a:extLst>
          </p:cNvPr>
          <p:cNvSpPr/>
          <p:nvPr/>
        </p:nvSpPr>
        <p:spPr>
          <a:xfrm>
            <a:off x="5412194" y="251293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49" name="Google Shape;1581;p7">
            <a:extLst>
              <a:ext uri="{FF2B5EF4-FFF2-40B4-BE49-F238E27FC236}">
                <a16:creationId xmlns:a16="http://schemas.microsoft.com/office/drawing/2014/main" id="{88415CCC-E6F4-4A0F-64F0-281ABFE874C8}"/>
              </a:ext>
            </a:extLst>
          </p:cNvPr>
          <p:cNvSpPr/>
          <p:nvPr/>
        </p:nvSpPr>
        <p:spPr>
          <a:xfrm>
            <a:off x="5827883" y="2512932"/>
            <a:ext cx="231340" cy="231683"/>
          </a:xfrm>
          <a:prstGeom prst="ellipse">
            <a:avLst/>
          </a:prstGeom>
          <a:solidFill>
            <a:schemeClr val="tx2"/>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50" name="Google Shape;1582;p7">
            <a:extLst>
              <a:ext uri="{FF2B5EF4-FFF2-40B4-BE49-F238E27FC236}">
                <a16:creationId xmlns:a16="http://schemas.microsoft.com/office/drawing/2014/main" id="{C001342D-1646-BFA2-4331-797985AB46D3}"/>
              </a:ext>
            </a:extLst>
          </p:cNvPr>
          <p:cNvSpPr/>
          <p:nvPr/>
        </p:nvSpPr>
        <p:spPr>
          <a:xfrm>
            <a:off x="6243573" y="251293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51" name="Google Shape;1583;p7">
            <a:extLst>
              <a:ext uri="{FF2B5EF4-FFF2-40B4-BE49-F238E27FC236}">
                <a16:creationId xmlns:a16="http://schemas.microsoft.com/office/drawing/2014/main" id="{E1C7F1B9-66B9-D856-FD11-3B0912F97365}"/>
              </a:ext>
            </a:extLst>
          </p:cNvPr>
          <p:cNvSpPr/>
          <p:nvPr/>
        </p:nvSpPr>
        <p:spPr>
          <a:xfrm>
            <a:off x="6659262" y="251293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52" name="Google Shape;1584;p7">
            <a:extLst>
              <a:ext uri="{FF2B5EF4-FFF2-40B4-BE49-F238E27FC236}">
                <a16:creationId xmlns:a16="http://schemas.microsoft.com/office/drawing/2014/main" id="{6A4C33AC-677A-1BBD-D6FF-8B364468FE20}"/>
              </a:ext>
            </a:extLst>
          </p:cNvPr>
          <p:cNvSpPr/>
          <p:nvPr/>
        </p:nvSpPr>
        <p:spPr>
          <a:xfrm>
            <a:off x="7017117" y="2435650"/>
            <a:ext cx="357848" cy="358379"/>
          </a:xfrm>
          <a:prstGeom prst="ellipse">
            <a:avLst/>
          </a:prstGeom>
          <a:solidFill>
            <a:schemeClr val="tx2"/>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53" name="Google Shape;1585;p7">
            <a:extLst>
              <a:ext uri="{FF2B5EF4-FFF2-40B4-BE49-F238E27FC236}">
                <a16:creationId xmlns:a16="http://schemas.microsoft.com/office/drawing/2014/main" id="{99F6B549-4207-A45F-E8CB-855C64AD80A6}"/>
              </a:ext>
            </a:extLst>
          </p:cNvPr>
          <p:cNvSpPr/>
          <p:nvPr/>
        </p:nvSpPr>
        <p:spPr>
          <a:xfrm>
            <a:off x="7490641" y="251293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54" name="Google Shape;1586;p7">
            <a:extLst>
              <a:ext uri="{FF2B5EF4-FFF2-40B4-BE49-F238E27FC236}">
                <a16:creationId xmlns:a16="http://schemas.microsoft.com/office/drawing/2014/main" id="{8D7990A6-8DAF-263F-421B-277195F17039}"/>
              </a:ext>
            </a:extLst>
          </p:cNvPr>
          <p:cNvSpPr/>
          <p:nvPr/>
        </p:nvSpPr>
        <p:spPr>
          <a:xfrm>
            <a:off x="7848496" y="2435650"/>
            <a:ext cx="357848" cy="358379"/>
          </a:xfrm>
          <a:prstGeom prst="ellipse">
            <a:avLst/>
          </a:prstGeom>
          <a:solidFill>
            <a:schemeClr val="tx2"/>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55" name="Google Shape;1587;p7">
            <a:extLst>
              <a:ext uri="{FF2B5EF4-FFF2-40B4-BE49-F238E27FC236}">
                <a16:creationId xmlns:a16="http://schemas.microsoft.com/office/drawing/2014/main" id="{E3F28FDE-7516-B92D-1BDC-49F2509C8CBF}"/>
              </a:ext>
            </a:extLst>
          </p:cNvPr>
          <p:cNvSpPr/>
          <p:nvPr/>
        </p:nvSpPr>
        <p:spPr>
          <a:xfrm>
            <a:off x="1670989" y="2941682"/>
            <a:ext cx="231340" cy="231683"/>
          </a:xfrm>
          <a:prstGeom prst="ellipse">
            <a:avLst/>
          </a:prstGeom>
          <a:solidFill>
            <a:schemeClr val="tx2"/>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56" name="Google Shape;1588;p7">
            <a:extLst>
              <a:ext uri="{FF2B5EF4-FFF2-40B4-BE49-F238E27FC236}">
                <a16:creationId xmlns:a16="http://schemas.microsoft.com/office/drawing/2014/main" id="{9C15C46C-1768-5656-8318-79F602227B9A}"/>
              </a:ext>
            </a:extLst>
          </p:cNvPr>
          <p:cNvSpPr/>
          <p:nvPr/>
        </p:nvSpPr>
        <p:spPr>
          <a:xfrm>
            <a:off x="2086678" y="294168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57" name="Google Shape;1589;p7">
            <a:extLst>
              <a:ext uri="{FF2B5EF4-FFF2-40B4-BE49-F238E27FC236}">
                <a16:creationId xmlns:a16="http://schemas.microsoft.com/office/drawing/2014/main" id="{8D5F961C-C85E-50D2-2CDA-2A95484CC197}"/>
              </a:ext>
            </a:extLst>
          </p:cNvPr>
          <p:cNvSpPr/>
          <p:nvPr/>
        </p:nvSpPr>
        <p:spPr>
          <a:xfrm>
            <a:off x="2502368" y="294168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58" name="Google Shape;1590;p7">
            <a:extLst>
              <a:ext uri="{FF2B5EF4-FFF2-40B4-BE49-F238E27FC236}">
                <a16:creationId xmlns:a16="http://schemas.microsoft.com/office/drawing/2014/main" id="{B91F1916-B619-DA3C-EE04-26814FD965F9}"/>
              </a:ext>
            </a:extLst>
          </p:cNvPr>
          <p:cNvSpPr/>
          <p:nvPr/>
        </p:nvSpPr>
        <p:spPr>
          <a:xfrm>
            <a:off x="2860222" y="2864400"/>
            <a:ext cx="357848" cy="358379"/>
          </a:xfrm>
          <a:prstGeom prst="ellipse">
            <a:avLst/>
          </a:prstGeom>
          <a:solidFill>
            <a:schemeClr val="tx2"/>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59" name="Google Shape;1591;p7">
            <a:extLst>
              <a:ext uri="{FF2B5EF4-FFF2-40B4-BE49-F238E27FC236}">
                <a16:creationId xmlns:a16="http://schemas.microsoft.com/office/drawing/2014/main" id="{38A119C9-C62C-E49F-4756-8174B97EA30B}"/>
              </a:ext>
            </a:extLst>
          </p:cNvPr>
          <p:cNvSpPr/>
          <p:nvPr/>
        </p:nvSpPr>
        <p:spPr>
          <a:xfrm>
            <a:off x="3333747" y="294168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60" name="Google Shape;1592;p7">
            <a:extLst>
              <a:ext uri="{FF2B5EF4-FFF2-40B4-BE49-F238E27FC236}">
                <a16:creationId xmlns:a16="http://schemas.microsoft.com/office/drawing/2014/main" id="{74C8CEC2-FA1D-03F4-9C63-4DE389A117FD}"/>
              </a:ext>
            </a:extLst>
          </p:cNvPr>
          <p:cNvSpPr/>
          <p:nvPr/>
        </p:nvSpPr>
        <p:spPr>
          <a:xfrm>
            <a:off x="3749436" y="2941682"/>
            <a:ext cx="231340" cy="231683"/>
          </a:xfrm>
          <a:prstGeom prst="ellipse">
            <a:avLst/>
          </a:prstGeom>
          <a:solidFill>
            <a:schemeClr val="tx2"/>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chemeClr val="tx2"/>
              </a:solidFill>
              <a:latin typeface="Merriweather Sans"/>
              <a:ea typeface="Merriweather Sans"/>
              <a:cs typeface="Merriweather Sans"/>
              <a:sym typeface="Merriweather Sans"/>
            </a:endParaRPr>
          </a:p>
        </p:txBody>
      </p:sp>
      <p:sp>
        <p:nvSpPr>
          <p:cNvPr id="61" name="Google Shape;1593;p7">
            <a:extLst>
              <a:ext uri="{FF2B5EF4-FFF2-40B4-BE49-F238E27FC236}">
                <a16:creationId xmlns:a16="http://schemas.microsoft.com/office/drawing/2014/main" id="{E33371D6-FAF0-3409-A95F-0F92C25CBDC0}"/>
              </a:ext>
            </a:extLst>
          </p:cNvPr>
          <p:cNvSpPr/>
          <p:nvPr/>
        </p:nvSpPr>
        <p:spPr>
          <a:xfrm>
            <a:off x="4165126" y="294168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62" name="Google Shape;1594;p7">
            <a:extLst>
              <a:ext uri="{FF2B5EF4-FFF2-40B4-BE49-F238E27FC236}">
                <a16:creationId xmlns:a16="http://schemas.microsoft.com/office/drawing/2014/main" id="{08EACC05-F1B6-A450-DB25-0BD8F1A9500D}"/>
              </a:ext>
            </a:extLst>
          </p:cNvPr>
          <p:cNvSpPr/>
          <p:nvPr/>
        </p:nvSpPr>
        <p:spPr>
          <a:xfrm>
            <a:off x="4522980" y="2864400"/>
            <a:ext cx="357848" cy="358379"/>
          </a:xfrm>
          <a:prstGeom prst="ellipse">
            <a:avLst/>
          </a:prstGeom>
          <a:solidFill>
            <a:schemeClr val="tx2"/>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63" name="Google Shape;1595;p7">
            <a:extLst>
              <a:ext uri="{FF2B5EF4-FFF2-40B4-BE49-F238E27FC236}">
                <a16:creationId xmlns:a16="http://schemas.microsoft.com/office/drawing/2014/main" id="{A7BB3DE0-8088-C955-F8F0-EF0AD54416E5}"/>
              </a:ext>
            </a:extLst>
          </p:cNvPr>
          <p:cNvSpPr/>
          <p:nvPr/>
        </p:nvSpPr>
        <p:spPr>
          <a:xfrm>
            <a:off x="4996505" y="294168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64" name="Google Shape;1596;p7">
            <a:extLst>
              <a:ext uri="{FF2B5EF4-FFF2-40B4-BE49-F238E27FC236}">
                <a16:creationId xmlns:a16="http://schemas.microsoft.com/office/drawing/2014/main" id="{6220E1F1-F923-4BAF-1439-8A5863B8B870}"/>
              </a:ext>
            </a:extLst>
          </p:cNvPr>
          <p:cNvSpPr/>
          <p:nvPr/>
        </p:nvSpPr>
        <p:spPr>
          <a:xfrm>
            <a:off x="5412194" y="294168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65" name="Google Shape;1597;p7">
            <a:extLst>
              <a:ext uri="{FF2B5EF4-FFF2-40B4-BE49-F238E27FC236}">
                <a16:creationId xmlns:a16="http://schemas.microsoft.com/office/drawing/2014/main" id="{F82DF8D1-C4D3-F604-850A-B409338F2168}"/>
              </a:ext>
            </a:extLst>
          </p:cNvPr>
          <p:cNvSpPr/>
          <p:nvPr/>
        </p:nvSpPr>
        <p:spPr>
          <a:xfrm>
            <a:off x="5827883" y="294168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66" name="Google Shape;1598;p7">
            <a:extLst>
              <a:ext uri="{FF2B5EF4-FFF2-40B4-BE49-F238E27FC236}">
                <a16:creationId xmlns:a16="http://schemas.microsoft.com/office/drawing/2014/main" id="{0AF78CCF-0132-8098-F7BD-570B3E9BECA3}"/>
              </a:ext>
            </a:extLst>
          </p:cNvPr>
          <p:cNvSpPr/>
          <p:nvPr/>
        </p:nvSpPr>
        <p:spPr>
          <a:xfrm>
            <a:off x="6243573" y="294168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67" name="Google Shape;1599;p7">
            <a:extLst>
              <a:ext uri="{FF2B5EF4-FFF2-40B4-BE49-F238E27FC236}">
                <a16:creationId xmlns:a16="http://schemas.microsoft.com/office/drawing/2014/main" id="{33450CC5-126F-8486-60A4-24B2A4633C91}"/>
              </a:ext>
            </a:extLst>
          </p:cNvPr>
          <p:cNvSpPr/>
          <p:nvPr/>
        </p:nvSpPr>
        <p:spPr>
          <a:xfrm>
            <a:off x="6659262" y="294168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68" name="Google Shape;1600;p7">
            <a:extLst>
              <a:ext uri="{FF2B5EF4-FFF2-40B4-BE49-F238E27FC236}">
                <a16:creationId xmlns:a16="http://schemas.microsoft.com/office/drawing/2014/main" id="{7083918C-3B49-98F9-3EA6-E5740B2A0FBC}"/>
              </a:ext>
            </a:extLst>
          </p:cNvPr>
          <p:cNvSpPr/>
          <p:nvPr/>
        </p:nvSpPr>
        <p:spPr>
          <a:xfrm>
            <a:off x="7074952" y="294168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69" name="Google Shape;1601;p7">
            <a:extLst>
              <a:ext uri="{FF2B5EF4-FFF2-40B4-BE49-F238E27FC236}">
                <a16:creationId xmlns:a16="http://schemas.microsoft.com/office/drawing/2014/main" id="{537EDCEB-E4B4-DB41-39F8-7595AD34456D}"/>
              </a:ext>
            </a:extLst>
          </p:cNvPr>
          <p:cNvSpPr/>
          <p:nvPr/>
        </p:nvSpPr>
        <p:spPr>
          <a:xfrm>
            <a:off x="7490641" y="294168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70" name="Google Shape;1602;p7">
            <a:extLst>
              <a:ext uri="{FF2B5EF4-FFF2-40B4-BE49-F238E27FC236}">
                <a16:creationId xmlns:a16="http://schemas.microsoft.com/office/drawing/2014/main" id="{C596B6E1-9F38-5663-063F-603163BD3C7C}"/>
              </a:ext>
            </a:extLst>
          </p:cNvPr>
          <p:cNvSpPr/>
          <p:nvPr/>
        </p:nvSpPr>
        <p:spPr>
          <a:xfrm>
            <a:off x="7906331" y="294168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71" name="Google Shape;1603;p7">
            <a:extLst>
              <a:ext uri="{FF2B5EF4-FFF2-40B4-BE49-F238E27FC236}">
                <a16:creationId xmlns:a16="http://schemas.microsoft.com/office/drawing/2014/main" id="{A9269A66-A5D0-3085-6271-E8781F17BD49}"/>
              </a:ext>
            </a:extLst>
          </p:cNvPr>
          <p:cNvSpPr/>
          <p:nvPr/>
        </p:nvSpPr>
        <p:spPr>
          <a:xfrm>
            <a:off x="1670989" y="3370433"/>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72" name="Google Shape;1604;p7">
            <a:extLst>
              <a:ext uri="{FF2B5EF4-FFF2-40B4-BE49-F238E27FC236}">
                <a16:creationId xmlns:a16="http://schemas.microsoft.com/office/drawing/2014/main" id="{6F631674-A88D-6A54-2134-93C0921FC685}"/>
              </a:ext>
            </a:extLst>
          </p:cNvPr>
          <p:cNvSpPr/>
          <p:nvPr/>
        </p:nvSpPr>
        <p:spPr>
          <a:xfrm>
            <a:off x="2086678" y="3370433"/>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73" name="Google Shape;1605;p7">
            <a:extLst>
              <a:ext uri="{FF2B5EF4-FFF2-40B4-BE49-F238E27FC236}">
                <a16:creationId xmlns:a16="http://schemas.microsoft.com/office/drawing/2014/main" id="{55BDF775-6DC5-AC88-444D-EF33CFCA9D86}"/>
              </a:ext>
            </a:extLst>
          </p:cNvPr>
          <p:cNvSpPr/>
          <p:nvPr/>
        </p:nvSpPr>
        <p:spPr>
          <a:xfrm>
            <a:off x="2502368" y="3370433"/>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74" name="Google Shape;1606;p7">
            <a:extLst>
              <a:ext uri="{FF2B5EF4-FFF2-40B4-BE49-F238E27FC236}">
                <a16:creationId xmlns:a16="http://schemas.microsoft.com/office/drawing/2014/main" id="{867171D5-A92E-443D-BF16-51759A9B7A46}"/>
              </a:ext>
            </a:extLst>
          </p:cNvPr>
          <p:cNvSpPr/>
          <p:nvPr/>
        </p:nvSpPr>
        <p:spPr>
          <a:xfrm>
            <a:off x="2918057" y="3370433"/>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75" name="Google Shape;1607;p7">
            <a:extLst>
              <a:ext uri="{FF2B5EF4-FFF2-40B4-BE49-F238E27FC236}">
                <a16:creationId xmlns:a16="http://schemas.microsoft.com/office/drawing/2014/main" id="{1D79EED6-95BC-2EBB-C3C9-972561FCE3F6}"/>
              </a:ext>
            </a:extLst>
          </p:cNvPr>
          <p:cNvSpPr/>
          <p:nvPr/>
        </p:nvSpPr>
        <p:spPr>
          <a:xfrm>
            <a:off x="3333747" y="3370433"/>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76" name="Google Shape;1608;p7">
            <a:extLst>
              <a:ext uri="{FF2B5EF4-FFF2-40B4-BE49-F238E27FC236}">
                <a16:creationId xmlns:a16="http://schemas.microsoft.com/office/drawing/2014/main" id="{EB04E527-B5C3-50BD-5347-C7A5FA5812A6}"/>
              </a:ext>
            </a:extLst>
          </p:cNvPr>
          <p:cNvSpPr/>
          <p:nvPr/>
        </p:nvSpPr>
        <p:spPr>
          <a:xfrm>
            <a:off x="3749436" y="3370433"/>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77" name="Google Shape;1609;p7">
            <a:extLst>
              <a:ext uri="{FF2B5EF4-FFF2-40B4-BE49-F238E27FC236}">
                <a16:creationId xmlns:a16="http://schemas.microsoft.com/office/drawing/2014/main" id="{3A5157DF-83CE-02B7-5DFF-527E36E8533F}"/>
              </a:ext>
            </a:extLst>
          </p:cNvPr>
          <p:cNvSpPr/>
          <p:nvPr/>
        </p:nvSpPr>
        <p:spPr>
          <a:xfrm>
            <a:off x="4165126" y="3370433"/>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78" name="Google Shape;1610;p7">
            <a:extLst>
              <a:ext uri="{FF2B5EF4-FFF2-40B4-BE49-F238E27FC236}">
                <a16:creationId xmlns:a16="http://schemas.microsoft.com/office/drawing/2014/main" id="{2138A9A3-9D85-8BC3-A487-C310B8D8A90F}"/>
              </a:ext>
            </a:extLst>
          </p:cNvPr>
          <p:cNvSpPr/>
          <p:nvPr/>
        </p:nvSpPr>
        <p:spPr>
          <a:xfrm>
            <a:off x="4580815" y="3370433"/>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79" name="Google Shape;1611;p7">
            <a:extLst>
              <a:ext uri="{FF2B5EF4-FFF2-40B4-BE49-F238E27FC236}">
                <a16:creationId xmlns:a16="http://schemas.microsoft.com/office/drawing/2014/main" id="{6DDF9FBA-B699-FC3D-2517-A44A5A0FF598}"/>
              </a:ext>
            </a:extLst>
          </p:cNvPr>
          <p:cNvSpPr/>
          <p:nvPr/>
        </p:nvSpPr>
        <p:spPr>
          <a:xfrm>
            <a:off x="4996505" y="3370433"/>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80" name="Google Shape;1612;p7">
            <a:extLst>
              <a:ext uri="{FF2B5EF4-FFF2-40B4-BE49-F238E27FC236}">
                <a16:creationId xmlns:a16="http://schemas.microsoft.com/office/drawing/2014/main" id="{2F59847A-40F4-EAA6-926D-73EC6819F91E}"/>
              </a:ext>
            </a:extLst>
          </p:cNvPr>
          <p:cNvSpPr/>
          <p:nvPr/>
        </p:nvSpPr>
        <p:spPr>
          <a:xfrm>
            <a:off x="5412194" y="3370433"/>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81" name="Google Shape;1613;p7">
            <a:extLst>
              <a:ext uri="{FF2B5EF4-FFF2-40B4-BE49-F238E27FC236}">
                <a16:creationId xmlns:a16="http://schemas.microsoft.com/office/drawing/2014/main" id="{D894260B-9D53-D90A-416A-5CE7C458964E}"/>
              </a:ext>
            </a:extLst>
          </p:cNvPr>
          <p:cNvSpPr/>
          <p:nvPr/>
        </p:nvSpPr>
        <p:spPr>
          <a:xfrm>
            <a:off x="5827883" y="3370433"/>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82" name="Google Shape;1614;p7">
            <a:extLst>
              <a:ext uri="{FF2B5EF4-FFF2-40B4-BE49-F238E27FC236}">
                <a16:creationId xmlns:a16="http://schemas.microsoft.com/office/drawing/2014/main" id="{CB7C0F7F-4A9F-2408-A662-6693657D49B3}"/>
              </a:ext>
            </a:extLst>
          </p:cNvPr>
          <p:cNvSpPr/>
          <p:nvPr/>
        </p:nvSpPr>
        <p:spPr>
          <a:xfrm>
            <a:off x="6185738" y="3293150"/>
            <a:ext cx="357848" cy="358379"/>
          </a:xfrm>
          <a:prstGeom prst="ellipse">
            <a:avLst/>
          </a:prstGeom>
          <a:solidFill>
            <a:schemeClr val="tx2"/>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83" name="Google Shape;1615;p7">
            <a:extLst>
              <a:ext uri="{FF2B5EF4-FFF2-40B4-BE49-F238E27FC236}">
                <a16:creationId xmlns:a16="http://schemas.microsoft.com/office/drawing/2014/main" id="{17A2F3FA-A1DD-6C26-29ED-2599D9A794B9}"/>
              </a:ext>
            </a:extLst>
          </p:cNvPr>
          <p:cNvSpPr/>
          <p:nvPr/>
        </p:nvSpPr>
        <p:spPr>
          <a:xfrm>
            <a:off x="6659262" y="3370433"/>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84" name="Google Shape;1616;p7">
            <a:extLst>
              <a:ext uri="{FF2B5EF4-FFF2-40B4-BE49-F238E27FC236}">
                <a16:creationId xmlns:a16="http://schemas.microsoft.com/office/drawing/2014/main" id="{046BB6CF-8FAC-3246-D1A1-EB901A431A4E}"/>
              </a:ext>
            </a:extLst>
          </p:cNvPr>
          <p:cNvSpPr/>
          <p:nvPr/>
        </p:nvSpPr>
        <p:spPr>
          <a:xfrm>
            <a:off x="7074952" y="3370433"/>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85" name="Google Shape;1617;p7">
            <a:extLst>
              <a:ext uri="{FF2B5EF4-FFF2-40B4-BE49-F238E27FC236}">
                <a16:creationId xmlns:a16="http://schemas.microsoft.com/office/drawing/2014/main" id="{F5A37B5C-C245-ADB3-907C-410EC04324BB}"/>
              </a:ext>
            </a:extLst>
          </p:cNvPr>
          <p:cNvSpPr/>
          <p:nvPr/>
        </p:nvSpPr>
        <p:spPr>
          <a:xfrm>
            <a:off x="7490641" y="3370433"/>
            <a:ext cx="231340" cy="231683"/>
          </a:xfrm>
          <a:prstGeom prst="ellipse">
            <a:avLst/>
          </a:prstGeom>
          <a:solidFill>
            <a:schemeClr val="tx2"/>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chemeClr val="tx2"/>
              </a:solidFill>
              <a:latin typeface="Merriweather Sans"/>
              <a:ea typeface="Merriweather Sans"/>
              <a:cs typeface="Merriweather Sans"/>
              <a:sym typeface="Merriweather Sans"/>
            </a:endParaRPr>
          </a:p>
        </p:txBody>
      </p:sp>
      <p:sp>
        <p:nvSpPr>
          <p:cNvPr id="86" name="Google Shape;1618;p7">
            <a:extLst>
              <a:ext uri="{FF2B5EF4-FFF2-40B4-BE49-F238E27FC236}">
                <a16:creationId xmlns:a16="http://schemas.microsoft.com/office/drawing/2014/main" id="{0D1E39CF-1380-85B3-DECD-65066E9F04FB}"/>
              </a:ext>
            </a:extLst>
          </p:cNvPr>
          <p:cNvSpPr/>
          <p:nvPr/>
        </p:nvSpPr>
        <p:spPr>
          <a:xfrm>
            <a:off x="7906331" y="3370433"/>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87" name="Google Shape;1619;p7">
            <a:extLst>
              <a:ext uri="{FF2B5EF4-FFF2-40B4-BE49-F238E27FC236}">
                <a16:creationId xmlns:a16="http://schemas.microsoft.com/office/drawing/2014/main" id="{A5136CD1-0F11-A55A-A189-2DA299B48445}"/>
              </a:ext>
            </a:extLst>
          </p:cNvPr>
          <p:cNvSpPr/>
          <p:nvPr/>
        </p:nvSpPr>
        <p:spPr>
          <a:xfrm>
            <a:off x="1670989" y="3799183"/>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88" name="Google Shape;1620;p7">
            <a:extLst>
              <a:ext uri="{FF2B5EF4-FFF2-40B4-BE49-F238E27FC236}">
                <a16:creationId xmlns:a16="http://schemas.microsoft.com/office/drawing/2014/main" id="{D9995AC3-DAC3-E95A-F3FD-6BBF8E81C77B}"/>
              </a:ext>
            </a:extLst>
          </p:cNvPr>
          <p:cNvSpPr/>
          <p:nvPr/>
        </p:nvSpPr>
        <p:spPr>
          <a:xfrm>
            <a:off x="2028843" y="3721900"/>
            <a:ext cx="357848" cy="358379"/>
          </a:xfrm>
          <a:prstGeom prst="ellipse">
            <a:avLst/>
          </a:prstGeom>
          <a:solidFill>
            <a:schemeClr val="tx2"/>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89" name="Google Shape;1621;p7">
            <a:extLst>
              <a:ext uri="{FF2B5EF4-FFF2-40B4-BE49-F238E27FC236}">
                <a16:creationId xmlns:a16="http://schemas.microsoft.com/office/drawing/2014/main" id="{5958C063-ECE8-204F-6651-B0AAFB1C633D}"/>
              </a:ext>
            </a:extLst>
          </p:cNvPr>
          <p:cNvSpPr/>
          <p:nvPr/>
        </p:nvSpPr>
        <p:spPr>
          <a:xfrm>
            <a:off x="2502368" y="3799183"/>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90" name="Google Shape;1622;p7">
            <a:extLst>
              <a:ext uri="{FF2B5EF4-FFF2-40B4-BE49-F238E27FC236}">
                <a16:creationId xmlns:a16="http://schemas.microsoft.com/office/drawing/2014/main" id="{AB73A7AB-5479-E3DD-E05D-4D99BADF5A94}"/>
              </a:ext>
            </a:extLst>
          </p:cNvPr>
          <p:cNvSpPr/>
          <p:nvPr/>
        </p:nvSpPr>
        <p:spPr>
          <a:xfrm>
            <a:off x="2918057" y="3799183"/>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91" name="Google Shape;1623;p7">
            <a:extLst>
              <a:ext uri="{FF2B5EF4-FFF2-40B4-BE49-F238E27FC236}">
                <a16:creationId xmlns:a16="http://schemas.microsoft.com/office/drawing/2014/main" id="{02AFFDF3-4851-777C-3E99-0FE76934266D}"/>
              </a:ext>
            </a:extLst>
          </p:cNvPr>
          <p:cNvSpPr/>
          <p:nvPr/>
        </p:nvSpPr>
        <p:spPr>
          <a:xfrm>
            <a:off x="3275912" y="3721900"/>
            <a:ext cx="357848" cy="358379"/>
          </a:xfrm>
          <a:prstGeom prst="ellipse">
            <a:avLst/>
          </a:prstGeom>
          <a:solidFill>
            <a:schemeClr val="tx2"/>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92" name="Google Shape;1624;p7">
            <a:extLst>
              <a:ext uri="{FF2B5EF4-FFF2-40B4-BE49-F238E27FC236}">
                <a16:creationId xmlns:a16="http://schemas.microsoft.com/office/drawing/2014/main" id="{5BC34DC2-9BF2-16F7-59EB-E648BC3D59D7}"/>
              </a:ext>
            </a:extLst>
          </p:cNvPr>
          <p:cNvSpPr/>
          <p:nvPr/>
        </p:nvSpPr>
        <p:spPr>
          <a:xfrm>
            <a:off x="3749436" y="3799183"/>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93" name="Google Shape;1625;p7">
            <a:extLst>
              <a:ext uri="{FF2B5EF4-FFF2-40B4-BE49-F238E27FC236}">
                <a16:creationId xmlns:a16="http://schemas.microsoft.com/office/drawing/2014/main" id="{17A26BA9-48FA-FB16-3BBC-89B9109C5C13}"/>
              </a:ext>
            </a:extLst>
          </p:cNvPr>
          <p:cNvSpPr/>
          <p:nvPr/>
        </p:nvSpPr>
        <p:spPr>
          <a:xfrm>
            <a:off x="4165126" y="3799183"/>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94" name="Google Shape;1626;p7">
            <a:extLst>
              <a:ext uri="{FF2B5EF4-FFF2-40B4-BE49-F238E27FC236}">
                <a16:creationId xmlns:a16="http://schemas.microsoft.com/office/drawing/2014/main" id="{FC4F36A1-8ADC-7073-9126-7BFD1D09C1E1}"/>
              </a:ext>
            </a:extLst>
          </p:cNvPr>
          <p:cNvSpPr/>
          <p:nvPr/>
        </p:nvSpPr>
        <p:spPr>
          <a:xfrm>
            <a:off x="4580815" y="3799183"/>
            <a:ext cx="231340" cy="231683"/>
          </a:xfrm>
          <a:prstGeom prst="ellipse">
            <a:avLst/>
          </a:prstGeom>
          <a:solidFill>
            <a:schemeClr val="tx2"/>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chemeClr val="tx2"/>
              </a:solidFill>
              <a:latin typeface="Merriweather Sans"/>
              <a:ea typeface="Merriweather Sans"/>
              <a:cs typeface="Merriweather Sans"/>
              <a:sym typeface="Merriweather Sans"/>
            </a:endParaRPr>
          </a:p>
        </p:txBody>
      </p:sp>
      <p:sp>
        <p:nvSpPr>
          <p:cNvPr id="95" name="Google Shape;1627;p7">
            <a:extLst>
              <a:ext uri="{FF2B5EF4-FFF2-40B4-BE49-F238E27FC236}">
                <a16:creationId xmlns:a16="http://schemas.microsoft.com/office/drawing/2014/main" id="{1EAB40CB-23D4-4B2F-5C44-23976923151E}"/>
              </a:ext>
            </a:extLst>
          </p:cNvPr>
          <p:cNvSpPr/>
          <p:nvPr/>
        </p:nvSpPr>
        <p:spPr>
          <a:xfrm>
            <a:off x="4996505" y="3799183"/>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96" name="Google Shape;1628;p7">
            <a:extLst>
              <a:ext uri="{FF2B5EF4-FFF2-40B4-BE49-F238E27FC236}">
                <a16:creationId xmlns:a16="http://schemas.microsoft.com/office/drawing/2014/main" id="{E8620C51-7FE6-A096-1EB7-852809095D6E}"/>
              </a:ext>
            </a:extLst>
          </p:cNvPr>
          <p:cNvSpPr/>
          <p:nvPr/>
        </p:nvSpPr>
        <p:spPr>
          <a:xfrm>
            <a:off x="5412194" y="3799183"/>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97" name="Google Shape;1629;p7">
            <a:extLst>
              <a:ext uri="{FF2B5EF4-FFF2-40B4-BE49-F238E27FC236}">
                <a16:creationId xmlns:a16="http://schemas.microsoft.com/office/drawing/2014/main" id="{38C94419-17A3-0E78-0EE0-C0775837002E}"/>
              </a:ext>
            </a:extLst>
          </p:cNvPr>
          <p:cNvSpPr/>
          <p:nvPr/>
        </p:nvSpPr>
        <p:spPr>
          <a:xfrm>
            <a:off x="5827883" y="3799183"/>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98" name="Google Shape;1630;p7">
            <a:extLst>
              <a:ext uri="{FF2B5EF4-FFF2-40B4-BE49-F238E27FC236}">
                <a16:creationId xmlns:a16="http://schemas.microsoft.com/office/drawing/2014/main" id="{E286FAF1-C51E-F498-8EE9-A0F9888C01B9}"/>
              </a:ext>
            </a:extLst>
          </p:cNvPr>
          <p:cNvSpPr/>
          <p:nvPr/>
        </p:nvSpPr>
        <p:spPr>
          <a:xfrm>
            <a:off x="6243573" y="3799183"/>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99" name="Google Shape;1631;p7">
            <a:extLst>
              <a:ext uri="{FF2B5EF4-FFF2-40B4-BE49-F238E27FC236}">
                <a16:creationId xmlns:a16="http://schemas.microsoft.com/office/drawing/2014/main" id="{49D377F1-2375-0127-2E89-DF3999985FDD}"/>
              </a:ext>
            </a:extLst>
          </p:cNvPr>
          <p:cNvSpPr/>
          <p:nvPr/>
        </p:nvSpPr>
        <p:spPr>
          <a:xfrm>
            <a:off x="6659262" y="3799183"/>
            <a:ext cx="231340" cy="231683"/>
          </a:xfrm>
          <a:prstGeom prst="ellipse">
            <a:avLst/>
          </a:prstGeom>
          <a:solidFill>
            <a:schemeClr val="tx2"/>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00" name="Google Shape;1632;p7">
            <a:extLst>
              <a:ext uri="{FF2B5EF4-FFF2-40B4-BE49-F238E27FC236}">
                <a16:creationId xmlns:a16="http://schemas.microsoft.com/office/drawing/2014/main" id="{3E12EAEB-44C6-C5E7-D12D-CE1C4EE9DB6D}"/>
              </a:ext>
            </a:extLst>
          </p:cNvPr>
          <p:cNvSpPr/>
          <p:nvPr/>
        </p:nvSpPr>
        <p:spPr>
          <a:xfrm>
            <a:off x="7074952" y="3799183"/>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01" name="Google Shape;1633;p7">
            <a:extLst>
              <a:ext uri="{FF2B5EF4-FFF2-40B4-BE49-F238E27FC236}">
                <a16:creationId xmlns:a16="http://schemas.microsoft.com/office/drawing/2014/main" id="{66C660A3-FE69-D2B9-85F0-BB2623799AAA}"/>
              </a:ext>
            </a:extLst>
          </p:cNvPr>
          <p:cNvSpPr/>
          <p:nvPr/>
        </p:nvSpPr>
        <p:spPr>
          <a:xfrm>
            <a:off x="7490641" y="3799183"/>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02" name="Google Shape;1634;p7">
            <a:extLst>
              <a:ext uri="{FF2B5EF4-FFF2-40B4-BE49-F238E27FC236}">
                <a16:creationId xmlns:a16="http://schemas.microsoft.com/office/drawing/2014/main" id="{4B4ED368-9F32-39AC-46C0-1EDBED5E145E}"/>
              </a:ext>
            </a:extLst>
          </p:cNvPr>
          <p:cNvSpPr/>
          <p:nvPr/>
        </p:nvSpPr>
        <p:spPr>
          <a:xfrm>
            <a:off x="7906331" y="3799183"/>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03" name="Google Shape;1635;p7">
            <a:extLst>
              <a:ext uri="{FF2B5EF4-FFF2-40B4-BE49-F238E27FC236}">
                <a16:creationId xmlns:a16="http://schemas.microsoft.com/office/drawing/2014/main" id="{4F7D9092-6F12-DC00-77D1-27A77565867D}"/>
              </a:ext>
            </a:extLst>
          </p:cNvPr>
          <p:cNvSpPr/>
          <p:nvPr/>
        </p:nvSpPr>
        <p:spPr>
          <a:xfrm>
            <a:off x="1670989" y="4270376"/>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04" name="Google Shape;1636;p7">
            <a:extLst>
              <a:ext uri="{FF2B5EF4-FFF2-40B4-BE49-F238E27FC236}">
                <a16:creationId xmlns:a16="http://schemas.microsoft.com/office/drawing/2014/main" id="{324B2D9C-40FC-3463-3478-B44E7DDD2143}"/>
              </a:ext>
            </a:extLst>
          </p:cNvPr>
          <p:cNvSpPr/>
          <p:nvPr/>
        </p:nvSpPr>
        <p:spPr>
          <a:xfrm>
            <a:off x="2086678" y="4270376"/>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05" name="Google Shape;1637;p7">
            <a:extLst>
              <a:ext uri="{FF2B5EF4-FFF2-40B4-BE49-F238E27FC236}">
                <a16:creationId xmlns:a16="http://schemas.microsoft.com/office/drawing/2014/main" id="{8E0AB114-1CED-ACA9-14F0-A78C253E6B31}"/>
              </a:ext>
            </a:extLst>
          </p:cNvPr>
          <p:cNvSpPr/>
          <p:nvPr/>
        </p:nvSpPr>
        <p:spPr>
          <a:xfrm>
            <a:off x="2502368" y="4270376"/>
            <a:ext cx="231340" cy="231683"/>
          </a:xfrm>
          <a:prstGeom prst="ellipse">
            <a:avLst/>
          </a:prstGeom>
          <a:solidFill>
            <a:schemeClr val="tx2"/>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06" name="Google Shape;1638;p7">
            <a:extLst>
              <a:ext uri="{FF2B5EF4-FFF2-40B4-BE49-F238E27FC236}">
                <a16:creationId xmlns:a16="http://schemas.microsoft.com/office/drawing/2014/main" id="{A0C49029-2A3E-11B2-9105-16FF6293E7A8}"/>
              </a:ext>
            </a:extLst>
          </p:cNvPr>
          <p:cNvSpPr/>
          <p:nvPr/>
        </p:nvSpPr>
        <p:spPr>
          <a:xfrm>
            <a:off x="2918057" y="4270376"/>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07" name="Google Shape;1639;p7">
            <a:extLst>
              <a:ext uri="{FF2B5EF4-FFF2-40B4-BE49-F238E27FC236}">
                <a16:creationId xmlns:a16="http://schemas.microsoft.com/office/drawing/2014/main" id="{1D3ACC5B-626F-BDD6-36A9-4F3CD76E98AD}"/>
              </a:ext>
            </a:extLst>
          </p:cNvPr>
          <p:cNvSpPr/>
          <p:nvPr/>
        </p:nvSpPr>
        <p:spPr>
          <a:xfrm>
            <a:off x="3333747" y="4270376"/>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08" name="Google Shape;1640;p7">
            <a:extLst>
              <a:ext uri="{FF2B5EF4-FFF2-40B4-BE49-F238E27FC236}">
                <a16:creationId xmlns:a16="http://schemas.microsoft.com/office/drawing/2014/main" id="{BBB85588-D050-2C07-2122-720ED6DF77F5}"/>
              </a:ext>
            </a:extLst>
          </p:cNvPr>
          <p:cNvSpPr/>
          <p:nvPr/>
        </p:nvSpPr>
        <p:spPr>
          <a:xfrm>
            <a:off x="3749436" y="4270376"/>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09" name="Google Shape;1641;p7">
            <a:extLst>
              <a:ext uri="{FF2B5EF4-FFF2-40B4-BE49-F238E27FC236}">
                <a16:creationId xmlns:a16="http://schemas.microsoft.com/office/drawing/2014/main" id="{2F321A5C-B445-9CFB-1009-6BAE9C9F6D7A}"/>
              </a:ext>
            </a:extLst>
          </p:cNvPr>
          <p:cNvSpPr/>
          <p:nvPr/>
        </p:nvSpPr>
        <p:spPr>
          <a:xfrm>
            <a:off x="4165126" y="4270376"/>
            <a:ext cx="231340" cy="231683"/>
          </a:xfrm>
          <a:prstGeom prst="ellipse">
            <a:avLst/>
          </a:prstGeom>
          <a:solidFill>
            <a:schemeClr val="tx2"/>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10" name="Google Shape;1642;p7">
            <a:extLst>
              <a:ext uri="{FF2B5EF4-FFF2-40B4-BE49-F238E27FC236}">
                <a16:creationId xmlns:a16="http://schemas.microsoft.com/office/drawing/2014/main" id="{A0B40BA3-0556-79EC-ADA3-BA1E30DE24A4}"/>
              </a:ext>
            </a:extLst>
          </p:cNvPr>
          <p:cNvSpPr/>
          <p:nvPr/>
        </p:nvSpPr>
        <p:spPr>
          <a:xfrm>
            <a:off x="4580815" y="4270376"/>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11" name="Google Shape;1643;p7">
            <a:extLst>
              <a:ext uri="{FF2B5EF4-FFF2-40B4-BE49-F238E27FC236}">
                <a16:creationId xmlns:a16="http://schemas.microsoft.com/office/drawing/2014/main" id="{7D89CD55-EF82-78D7-86B5-CA62FDA0E21E}"/>
              </a:ext>
            </a:extLst>
          </p:cNvPr>
          <p:cNvSpPr/>
          <p:nvPr/>
        </p:nvSpPr>
        <p:spPr>
          <a:xfrm>
            <a:off x="4996505" y="4270376"/>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12" name="Google Shape;1644;p7">
            <a:extLst>
              <a:ext uri="{FF2B5EF4-FFF2-40B4-BE49-F238E27FC236}">
                <a16:creationId xmlns:a16="http://schemas.microsoft.com/office/drawing/2014/main" id="{1D3D5823-F427-2DCC-CBF1-BDF8BDF3445B}"/>
              </a:ext>
            </a:extLst>
          </p:cNvPr>
          <p:cNvSpPr/>
          <p:nvPr/>
        </p:nvSpPr>
        <p:spPr>
          <a:xfrm>
            <a:off x="5354359" y="4193094"/>
            <a:ext cx="357848" cy="358379"/>
          </a:xfrm>
          <a:prstGeom prst="ellipse">
            <a:avLst/>
          </a:prstGeom>
          <a:solidFill>
            <a:schemeClr val="tx2"/>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13" name="Google Shape;1645;p7">
            <a:extLst>
              <a:ext uri="{FF2B5EF4-FFF2-40B4-BE49-F238E27FC236}">
                <a16:creationId xmlns:a16="http://schemas.microsoft.com/office/drawing/2014/main" id="{E4A439B7-EEF1-6DA9-392F-05ED48C10912}"/>
              </a:ext>
            </a:extLst>
          </p:cNvPr>
          <p:cNvSpPr/>
          <p:nvPr/>
        </p:nvSpPr>
        <p:spPr>
          <a:xfrm>
            <a:off x="5827883" y="4270376"/>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14" name="Google Shape;1646;p7">
            <a:extLst>
              <a:ext uri="{FF2B5EF4-FFF2-40B4-BE49-F238E27FC236}">
                <a16:creationId xmlns:a16="http://schemas.microsoft.com/office/drawing/2014/main" id="{5CC28E21-4076-79E5-119C-7D57275C3DB6}"/>
              </a:ext>
            </a:extLst>
          </p:cNvPr>
          <p:cNvSpPr/>
          <p:nvPr/>
        </p:nvSpPr>
        <p:spPr>
          <a:xfrm>
            <a:off x="6243573" y="4270376"/>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15" name="Google Shape;1647;p7">
            <a:extLst>
              <a:ext uri="{FF2B5EF4-FFF2-40B4-BE49-F238E27FC236}">
                <a16:creationId xmlns:a16="http://schemas.microsoft.com/office/drawing/2014/main" id="{D1AAABF2-BEFB-D67F-23D9-B8E54F9CFD15}"/>
              </a:ext>
            </a:extLst>
          </p:cNvPr>
          <p:cNvSpPr/>
          <p:nvPr/>
        </p:nvSpPr>
        <p:spPr>
          <a:xfrm>
            <a:off x="6659262" y="4270376"/>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16" name="Google Shape;1648;p7">
            <a:extLst>
              <a:ext uri="{FF2B5EF4-FFF2-40B4-BE49-F238E27FC236}">
                <a16:creationId xmlns:a16="http://schemas.microsoft.com/office/drawing/2014/main" id="{A3EF7A9A-7699-6092-6400-D9753FA09715}"/>
              </a:ext>
            </a:extLst>
          </p:cNvPr>
          <p:cNvSpPr/>
          <p:nvPr/>
        </p:nvSpPr>
        <p:spPr>
          <a:xfrm>
            <a:off x="7074952" y="4270376"/>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17" name="Google Shape;1649;p7">
            <a:extLst>
              <a:ext uri="{FF2B5EF4-FFF2-40B4-BE49-F238E27FC236}">
                <a16:creationId xmlns:a16="http://schemas.microsoft.com/office/drawing/2014/main" id="{4E04A93A-EF17-644E-7F88-F633711B4A8B}"/>
              </a:ext>
            </a:extLst>
          </p:cNvPr>
          <p:cNvSpPr/>
          <p:nvPr/>
        </p:nvSpPr>
        <p:spPr>
          <a:xfrm>
            <a:off x="7432806" y="4193094"/>
            <a:ext cx="357848" cy="358379"/>
          </a:xfrm>
          <a:prstGeom prst="ellipse">
            <a:avLst/>
          </a:prstGeom>
          <a:solidFill>
            <a:schemeClr val="tx2"/>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18" name="Google Shape;1650;p7">
            <a:extLst>
              <a:ext uri="{FF2B5EF4-FFF2-40B4-BE49-F238E27FC236}">
                <a16:creationId xmlns:a16="http://schemas.microsoft.com/office/drawing/2014/main" id="{6149B88E-1B6D-2834-1B76-FA71463A615B}"/>
              </a:ext>
            </a:extLst>
          </p:cNvPr>
          <p:cNvSpPr/>
          <p:nvPr/>
        </p:nvSpPr>
        <p:spPr>
          <a:xfrm>
            <a:off x="7906331" y="4270376"/>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19" name="Google Shape;1651;p7">
            <a:extLst>
              <a:ext uri="{FF2B5EF4-FFF2-40B4-BE49-F238E27FC236}">
                <a16:creationId xmlns:a16="http://schemas.microsoft.com/office/drawing/2014/main" id="{BA000B2D-A6B3-BE5E-47B6-D9633DF896FF}"/>
              </a:ext>
            </a:extLst>
          </p:cNvPr>
          <p:cNvSpPr/>
          <p:nvPr/>
        </p:nvSpPr>
        <p:spPr>
          <a:xfrm>
            <a:off x="1670989" y="4738449"/>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20" name="Google Shape;1652;p7">
            <a:extLst>
              <a:ext uri="{FF2B5EF4-FFF2-40B4-BE49-F238E27FC236}">
                <a16:creationId xmlns:a16="http://schemas.microsoft.com/office/drawing/2014/main" id="{C09C1B30-812D-A9C3-6986-A10B8DD998E8}"/>
              </a:ext>
            </a:extLst>
          </p:cNvPr>
          <p:cNvSpPr/>
          <p:nvPr/>
        </p:nvSpPr>
        <p:spPr>
          <a:xfrm>
            <a:off x="2086678" y="4738449"/>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21" name="Google Shape;1653;p7">
            <a:extLst>
              <a:ext uri="{FF2B5EF4-FFF2-40B4-BE49-F238E27FC236}">
                <a16:creationId xmlns:a16="http://schemas.microsoft.com/office/drawing/2014/main" id="{8FE3481F-0238-BD8A-4B77-AD0E4A2789D5}"/>
              </a:ext>
            </a:extLst>
          </p:cNvPr>
          <p:cNvSpPr/>
          <p:nvPr/>
        </p:nvSpPr>
        <p:spPr>
          <a:xfrm>
            <a:off x="2502368" y="4738449"/>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22" name="Google Shape;1654;p7">
            <a:extLst>
              <a:ext uri="{FF2B5EF4-FFF2-40B4-BE49-F238E27FC236}">
                <a16:creationId xmlns:a16="http://schemas.microsoft.com/office/drawing/2014/main" id="{D13F5DEC-FF22-B483-7FF7-D2D142C70FA7}"/>
              </a:ext>
            </a:extLst>
          </p:cNvPr>
          <p:cNvSpPr/>
          <p:nvPr/>
        </p:nvSpPr>
        <p:spPr>
          <a:xfrm>
            <a:off x="2918057" y="4738449"/>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23" name="Google Shape;1655;p7">
            <a:extLst>
              <a:ext uri="{FF2B5EF4-FFF2-40B4-BE49-F238E27FC236}">
                <a16:creationId xmlns:a16="http://schemas.microsoft.com/office/drawing/2014/main" id="{EEA12F49-C4A0-DB76-5024-36AE78662031}"/>
              </a:ext>
            </a:extLst>
          </p:cNvPr>
          <p:cNvSpPr/>
          <p:nvPr/>
        </p:nvSpPr>
        <p:spPr>
          <a:xfrm>
            <a:off x="3333747" y="4738449"/>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24" name="Google Shape;1656;p7">
            <a:extLst>
              <a:ext uri="{FF2B5EF4-FFF2-40B4-BE49-F238E27FC236}">
                <a16:creationId xmlns:a16="http://schemas.microsoft.com/office/drawing/2014/main" id="{DFD51B92-F93D-682A-D429-ABB78223EAE7}"/>
              </a:ext>
            </a:extLst>
          </p:cNvPr>
          <p:cNvSpPr/>
          <p:nvPr/>
        </p:nvSpPr>
        <p:spPr>
          <a:xfrm>
            <a:off x="3749436" y="4738449"/>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25" name="Google Shape;1657;p7">
            <a:extLst>
              <a:ext uri="{FF2B5EF4-FFF2-40B4-BE49-F238E27FC236}">
                <a16:creationId xmlns:a16="http://schemas.microsoft.com/office/drawing/2014/main" id="{2E559B11-A231-631B-9E1B-BCFDFC4DD3F0}"/>
              </a:ext>
            </a:extLst>
          </p:cNvPr>
          <p:cNvSpPr/>
          <p:nvPr/>
        </p:nvSpPr>
        <p:spPr>
          <a:xfrm>
            <a:off x="4165126" y="4738449"/>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26" name="Google Shape;1658;p7">
            <a:extLst>
              <a:ext uri="{FF2B5EF4-FFF2-40B4-BE49-F238E27FC236}">
                <a16:creationId xmlns:a16="http://schemas.microsoft.com/office/drawing/2014/main" id="{2946A43E-51E5-1F51-4735-9BC547685F3E}"/>
              </a:ext>
            </a:extLst>
          </p:cNvPr>
          <p:cNvSpPr/>
          <p:nvPr/>
        </p:nvSpPr>
        <p:spPr>
          <a:xfrm>
            <a:off x="4580815" y="4738449"/>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27" name="Google Shape;1659;p7">
            <a:extLst>
              <a:ext uri="{FF2B5EF4-FFF2-40B4-BE49-F238E27FC236}">
                <a16:creationId xmlns:a16="http://schemas.microsoft.com/office/drawing/2014/main" id="{B1EC2AC6-C393-6898-36F5-17F4C0302F42}"/>
              </a:ext>
            </a:extLst>
          </p:cNvPr>
          <p:cNvSpPr/>
          <p:nvPr/>
        </p:nvSpPr>
        <p:spPr>
          <a:xfrm>
            <a:off x="4996505" y="4738449"/>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28" name="Google Shape;1660;p7">
            <a:extLst>
              <a:ext uri="{FF2B5EF4-FFF2-40B4-BE49-F238E27FC236}">
                <a16:creationId xmlns:a16="http://schemas.microsoft.com/office/drawing/2014/main" id="{3622905C-5846-E542-25DE-63B965829EBA}"/>
              </a:ext>
            </a:extLst>
          </p:cNvPr>
          <p:cNvSpPr/>
          <p:nvPr/>
        </p:nvSpPr>
        <p:spPr>
          <a:xfrm>
            <a:off x="5412194" y="4738449"/>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29" name="Google Shape;1661;p7">
            <a:extLst>
              <a:ext uri="{FF2B5EF4-FFF2-40B4-BE49-F238E27FC236}">
                <a16:creationId xmlns:a16="http://schemas.microsoft.com/office/drawing/2014/main" id="{DB943B64-3280-EEFC-CACD-45CE6BBCAE3B}"/>
              </a:ext>
            </a:extLst>
          </p:cNvPr>
          <p:cNvSpPr/>
          <p:nvPr/>
        </p:nvSpPr>
        <p:spPr>
          <a:xfrm>
            <a:off x="5827883" y="4738449"/>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30" name="Google Shape;1662;p7">
            <a:extLst>
              <a:ext uri="{FF2B5EF4-FFF2-40B4-BE49-F238E27FC236}">
                <a16:creationId xmlns:a16="http://schemas.microsoft.com/office/drawing/2014/main" id="{7BBE972B-0AD5-2CA9-5D0B-CE5798C07817}"/>
              </a:ext>
            </a:extLst>
          </p:cNvPr>
          <p:cNvSpPr/>
          <p:nvPr/>
        </p:nvSpPr>
        <p:spPr>
          <a:xfrm>
            <a:off x="6243573" y="4738449"/>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31" name="Google Shape;1663;p7">
            <a:extLst>
              <a:ext uri="{FF2B5EF4-FFF2-40B4-BE49-F238E27FC236}">
                <a16:creationId xmlns:a16="http://schemas.microsoft.com/office/drawing/2014/main" id="{744C7B21-E98F-E658-79D9-3922A2AEBE78}"/>
              </a:ext>
            </a:extLst>
          </p:cNvPr>
          <p:cNvSpPr/>
          <p:nvPr/>
        </p:nvSpPr>
        <p:spPr>
          <a:xfrm>
            <a:off x="6659262" y="4738449"/>
            <a:ext cx="231340" cy="231683"/>
          </a:xfrm>
          <a:prstGeom prst="ellipse">
            <a:avLst/>
          </a:prstGeom>
          <a:solidFill>
            <a:schemeClr val="tx2"/>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chemeClr val="tx2"/>
              </a:solidFill>
              <a:latin typeface="Merriweather Sans"/>
              <a:ea typeface="Merriweather Sans"/>
              <a:cs typeface="Merriweather Sans"/>
              <a:sym typeface="Merriweather Sans"/>
            </a:endParaRPr>
          </a:p>
        </p:txBody>
      </p:sp>
      <p:sp>
        <p:nvSpPr>
          <p:cNvPr id="132" name="Google Shape;1664;p7">
            <a:extLst>
              <a:ext uri="{FF2B5EF4-FFF2-40B4-BE49-F238E27FC236}">
                <a16:creationId xmlns:a16="http://schemas.microsoft.com/office/drawing/2014/main" id="{B46162E7-84B4-0872-4527-59B57C3AD328}"/>
              </a:ext>
            </a:extLst>
          </p:cNvPr>
          <p:cNvSpPr/>
          <p:nvPr/>
        </p:nvSpPr>
        <p:spPr>
          <a:xfrm>
            <a:off x="7074952" y="4738449"/>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33" name="Google Shape;1665;p7">
            <a:extLst>
              <a:ext uri="{FF2B5EF4-FFF2-40B4-BE49-F238E27FC236}">
                <a16:creationId xmlns:a16="http://schemas.microsoft.com/office/drawing/2014/main" id="{B57C9A09-4988-6AD4-5957-B1BA93122829}"/>
              </a:ext>
            </a:extLst>
          </p:cNvPr>
          <p:cNvSpPr/>
          <p:nvPr/>
        </p:nvSpPr>
        <p:spPr>
          <a:xfrm>
            <a:off x="7490641" y="4738449"/>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34" name="Google Shape;1666;p7">
            <a:extLst>
              <a:ext uri="{FF2B5EF4-FFF2-40B4-BE49-F238E27FC236}">
                <a16:creationId xmlns:a16="http://schemas.microsoft.com/office/drawing/2014/main" id="{EC396039-AD3C-D2CD-1915-3283BCBDBC35}"/>
              </a:ext>
            </a:extLst>
          </p:cNvPr>
          <p:cNvSpPr/>
          <p:nvPr/>
        </p:nvSpPr>
        <p:spPr>
          <a:xfrm>
            <a:off x="7906331" y="4738449"/>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35" name="Google Shape;1667;p7">
            <a:extLst>
              <a:ext uri="{FF2B5EF4-FFF2-40B4-BE49-F238E27FC236}">
                <a16:creationId xmlns:a16="http://schemas.microsoft.com/office/drawing/2014/main" id="{4783ADBA-C98A-26BD-78F8-F623979D6D75}"/>
              </a:ext>
            </a:extLst>
          </p:cNvPr>
          <p:cNvSpPr/>
          <p:nvPr/>
        </p:nvSpPr>
        <p:spPr>
          <a:xfrm>
            <a:off x="8322014" y="165543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36" name="Google Shape;1668;p7">
            <a:extLst>
              <a:ext uri="{FF2B5EF4-FFF2-40B4-BE49-F238E27FC236}">
                <a16:creationId xmlns:a16="http://schemas.microsoft.com/office/drawing/2014/main" id="{A9347625-7670-C2C0-7A03-ADEE56FEAABA}"/>
              </a:ext>
            </a:extLst>
          </p:cNvPr>
          <p:cNvSpPr/>
          <p:nvPr/>
        </p:nvSpPr>
        <p:spPr>
          <a:xfrm>
            <a:off x="8322014" y="208418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37" name="Google Shape;1669;p7">
            <a:extLst>
              <a:ext uri="{FF2B5EF4-FFF2-40B4-BE49-F238E27FC236}">
                <a16:creationId xmlns:a16="http://schemas.microsoft.com/office/drawing/2014/main" id="{6B06A37A-F503-9A3E-49B5-1DFC50D80E2F}"/>
              </a:ext>
            </a:extLst>
          </p:cNvPr>
          <p:cNvSpPr/>
          <p:nvPr/>
        </p:nvSpPr>
        <p:spPr>
          <a:xfrm>
            <a:off x="8322014" y="251293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38" name="Google Shape;1670;p7">
            <a:extLst>
              <a:ext uri="{FF2B5EF4-FFF2-40B4-BE49-F238E27FC236}">
                <a16:creationId xmlns:a16="http://schemas.microsoft.com/office/drawing/2014/main" id="{A9539135-F1C0-E3B8-742F-7598C76D4254}"/>
              </a:ext>
            </a:extLst>
          </p:cNvPr>
          <p:cNvSpPr/>
          <p:nvPr/>
        </p:nvSpPr>
        <p:spPr>
          <a:xfrm>
            <a:off x="8322014" y="2941682"/>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39" name="Google Shape;1671;p7">
            <a:extLst>
              <a:ext uri="{FF2B5EF4-FFF2-40B4-BE49-F238E27FC236}">
                <a16:creationId xmlns:a16="http://schemas.microsoft.com/office/drawing/2014/main" id="{159F05F4-65B7-3BA6-2EEA-6FFC641AB4AD}"/>
              </a:ext>
            </a:extLst>
          </p:cNvPr>
          <p:cNvSpPr/>
          <p:nvPr/>
        </p:nvSpPr>
        <p:spPr>
          <a:xfrm>
            <a:off x="8322014" y="3370433"/>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40" name="Google Shape;1672;p7">
            <a:extLst>
              <a:ext uri="{FF2B5EF4-FFF2-40B4-BE49-F238E27FC236}">
                <a16:creationId xmlns:a16="http://schemas.microsoft.com/office/drawing/2014/main" id="{85B1BEB8-E41F-689B-E08D-B6B378FDC064}"/>
              </a:ext>
            </a:extLst>
          </p:cNvPr>
          <p:cNvSpPr/>
          <p:nvPr/>
        </p:nvSpPr>
        <p:spPr>
          <a:xfrm>
            <a:off x="8322014" y="3799183"/>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41" name="Google Shape;1673;p7">
            <a:extLst>
              <a:ext uri="{FF2B5EF4-FFF2-40B4-BE49-F238E27FC236}">
                <a16:creationId xmlns:a16="http://schemas.microsoft.com/office/drawing/2014/main" id="{141ADC49-AB3A-972D-B952-1B7C614B6FB2}"/>
              </a:ext>
            </a:extLst>
          </p:cNvPr>
          <p:cNvSpPr/>
          <p:nvPr/>
        </p:nvSpPr>
        <p:spPr>
          <a:xfrm>
            <a:off x="8322014" y="4270376"/>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sp>
        <p:nvSpPr>
          <p:cNvPr id="142" name="Google Shape;1674;p7">
            <a:extLst>
              <a:ext uri="{FF2B5EF4-FFF2-40B4-BE49-F238E27FC236}">
                <a16:creationId xmlns:a16="http://schemas.microsoft.com/office/drawing/2014/main" id="{8757A1B9-E1D7-5CD4-F23E-780A7A0BD839}"/>
              </a:ext>
            </a:extLst>
          </p:cNvPr>
          <p:cNvSpPr/>
          <p:nvPr/>
        </p:nvSpPr>
        <p:spPr>
          <a:xfrm>
            <a:off x="8322014" y="4738449"/>
            <a:ext cx="231340" cy="231683"/>
          </a:xfrm>
          <a:prstGeom prst="ellipse">
            <a:avLst/>
          </a:prstGeom>
          <a:solidFill>
            <a:srgbClr val="6A6B80"/>
          </a:solidFill>
          <a:ln w="254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pPr>
              <a:buClr>
                <a:srgbClr val="FFFFFF"/>
              </a:buClr>
              <a:buSzPts val="1800"/>
            </a:pPr>
            <a:endParaRPr sz="900">
              <a:solidFill>
                <a:srgbClr val="000000"/>
              </a:solidFill>
              <a:latin typeface="Merriweather Sans"/>
              <a:ea typeface="Merriweather Sans"/>
              <a:cs typeface="Merriweather Sans"/>
              <a:sym typeface="Merriweather Sans"/>
            </a:endParaRPr>
          </a:p>
        </p:txBody>
      </p:sp>
      <p:cxnSp>
        <p:nvCxnSpPr>
          <p:cNvPr id="143" name="Google Shape;1675;p7">
            <a:extLst>
              <a:ext uri="{FF2B5EF4-FFF2-40B4-BE49-F238E27FC236}">
                <a16:creationId xmlns:a16="http://schemas.microsoft.com/office/drawing/2014/main" id="{5970D3F2-8C61-CCE9-43AC-861890955B40}"/>
              </a:ext>
            </a:extLst>
          </p:cNvPr>
          <p:cNvCxnSpPr>
            <a:cxnSpLocks/>
            <a:stCxn id="88" idx="7"/>
            <a:endCxn id="58" idx="3"/>
          </p:cNvCxnSpPr>
          <p:nvPr/>
        </p:nvCxnSpPr>
        <p:spPr>
          <a:xfrm rot="10800000" flipH="1">
            <a:off x="2334286" y="3170320"/>
            <a:ext cx="578350" cy="604064"/>
          </a:xfrm>
          <a:prstGeom prst="straightConnector1">
            <a:avLst/>
          </a:prstGeom>
          <a:solidFill>
            <a:srgbClr val="B84942"/>
          </a:solidFill>
          <a:ln w="25400" cap="flat" cmpd="sng">
            <a:solidFill>
              <a:srgbClr val="000000"/>
            </a:solidFill>
            <a:prstDash val="solid"/>
            <a:round/>
            <a:headEnd type="none" w="sm" len="sm"/>
            <a:tailEnd type="none" w="sm" len="sm"/>
          </a:ln>
        </p:spPr>
      </p:cxnSp>
      <p:cxnSp>
        <p:nvCxnSpPr>
          <p:cNvPr id="144" name="Google Shape;1676;p7">
            <a:extLst>
              <a:ext uri="{FF2B5EF4-FFF2-40B4-BE49-F238E27FC236}">
                <a16:creationId xmlns:a16="http://schemas.microsoft.com/office/drawing/2014/main" id="{AE7ACA14-5AD6-FC01-C26F-9E6C50C11268}"/>
              </a:ext>
            </a:extLst>
          </p:cNvPr>
          <p:cNvCxnSpPr/>
          <p:nvPr/>
        </p:nvCxnSpPr>
        <p:spPr>
          <a:xfrm>
            <a:off x="2360489" y="2700564"/>
            <a:ext cx="525936" cy="302044"/>
          </a:xfrm>
          <a:prstGeom prst="straightConnector1">
            <a:avLst/>
          </a:prstGeom>
          <a:solidFill>
            <a:srgbClr val="B84942"/>
          </a:solidFill>
          <a:ln w="25400" cap="flat" cmpd="sng">
            <a:solidFill>
              <a:srgbClr val="000000"/>
            </a:solidFill>
            <a:prstDash val="solid"/>
            <a:round/>
            <a:headEnd type="none" w="sm" len="sm"/>
            <a:tailEnd type="none" w="sm" len="sm"/>
          </a:ln>
        </p:spPr>
      </p:cxnSp>
      <p:cxnSp>
        <p:nvCxnSpPr>
          <p:cNvPr id="145" name="Google Shape;1677;p7">
            <a:extLst>
              <a:ext uri="{FF2B5EF4-FFF2-40B4-BE49-F238E27FC236}">
                <a16:creationId xmlns:a16="http://schemas.microsoft.com/office/drawing/2014/main" id="{D9D68BB3-D2AD-1D6B-6DAF-BC3E53CA410C}"/>
              </a:ext>
            </a:extLst>
          </p:cNvPr>
          <p:cNvCxnSpPr>
            <a:cxnSpLocks/>
            <a:stCxn id="40" idx="7"/>
            <a:endCxn id="26" idx="3"/>
          </p:cNvCxnSpPr>
          <p:nvPr/>
        </p:nvCxnSpPr>
        <p:spPr>
          <a:xfrm rot="10800000" flipH="1">
            <a:off x="2334286" y="2312775"/>
            <a:ext cx="578350" cy="175359"/>
          </a:xfrm>
          <a:prstGeom prst="straightConnector1">
            <a:avLst/>
          </a:prstGeom>
          <a:solidFill>
            <a:srgbClr val="B84942"/>
          </a:solidFill>
          <a:ln w="25400" cap="flat" cmpd="sng">
            <a:solidFill>
              <a:srgbClr val="000000"/>
            </a:solidFill>
            <a:prstDash val="solid"/>
            <a:round/>
            <a:headEnd type="none" w="sm" len="sm"/>
            <a:tailEnd type="none" w="sm" len="sm"/>
          </a:ln>
        </p:spPr>
      </p:cxnSp>
      <p:cxnSp>
        <p:nvCxnSpPr>
          <p:cNvPr id="146" name="Google Shape;1678;p7">
            <a:extLst>
              <a:ext uri="{FF2B5EF4-FFF2-40B4-BE49-F238E27FC236}">
                <a16:creationId xmlns:a16="http://schemas.microsoft.com/office/drawing/2014/main" id="{4AA02FA1-9C13-2E61-D73B-7268CEF72149}"/>
              </a:ext>
            </a:extLst>
          </p:cNvPr>
          <p:cNvCxnSpPr>
            <a:cxnSpLocks/>
            <a:stCxn id="26" idx="6"/>
            <a:endCxn id="32" idx="2"/>
          </p:cNvCxnSpPr>
          <p:nvPr/>
        </p:nvCxnSpPr>
        <p:spPr>
          <a:xfrm>
            <a:off x="3218071" y="2186089"/>
            <a:ext cx="2136252" cy="0"/>
          </a:xfrm>
          <a:prstGeom prst="straightConnector1">
            <a:avLst/>
          </a:prstGeom>
          <a:solidFill>
            <a:srgbClr val="B84942"/>
          </a:solidFill>
          <a:ln w="25400" cap="flat" cmpd="sng">
            <a:solidFill>
              <a:srgbClr val="000000"/>
            </a:solidFill>
            <a:prstDash val="solid"/>
            <a:round/>
            <a:headEnd type="none" w="sm" len="sm"/>
            <a:tailEnd type="none" w="sm" len="sm"/>
          </a:ln>
        </p:spPr>
      </p:cxnSp>
      <p:cxnSp>
        <p:nvCxnSpPr>
          <p:cNvPr id="147" name="Google Shape;1679;p7">
            <a:extLst>
              <a:ext uri="{FF2B5EF4-FFF2-40B4-BE49-F238E27FC236}">
                <a16:creationId xmlns:a16="http://schemas.microsoft.com/office/drawing/2014/main" id="{1A0A508B-74D7-99D0-20CE-B77C5FEA2B71}"/>
              </a:ext>
            </a:extLst>
          </p:cNvPr>
          <p:cNvCxnSpPr>
            <a:cxnSpLocks/>
            <a:stCxn id="32" idx="3"/>
            <a:endCxn id="62" idx="7"/>
          </p:cNvCxnSpPr>
          <p:nvPr/>
        </p:nvCxnSpPr>
        <p:spPr>
          <a:xfrm flipH="1">
            <a:off x="4828415" y="2312795"/>
            <a:ext cx="578350" cy="604064"/>
          </a:xfrm>
          <a:prstGeom prst="straightConnector1">
            <a:avLst/>
          </a:prstGeom>
          <a:solidFill>
            <a:srgbClr val="B84942"/>
          </a:solidFill>
          <a:ln w="25400" cap="flat" cmpd="sng">
            <a:solidFill>
              <a:srgbClr val="000000"/>
            </a:solidFill>
            <a:prstDash val="solid"/>
            <a:round/>
            <a:headEnd type="none" w="sm" len="sm"/>
            <a:tailEnd type="none" w="sm" len="sm"/>
          </a:ln>
        </p:spPr>
      </p:cxnSp>
      <p:cxnSp>
        <p:nvCxnSpPr>
          <p:cNvPr id="148" name="Google Shape;1680;p7">
            <a:extLst>
              <a:ext uri="{FF2B5EF4-FFF2-40B4-BE49-F238E27FC236}">
                <a16:creationId xmlns:a16="http://schemas.microsoft.com/office/drawing/2014/main" id="{BF2A030F-814F-8A48-8186-A9A53407C91C}"/>
              </a:ext>
            </a:extLst>
          </p:cNvPr>
          <p:cNvCxnSpPr>
            <a:cxnSpLocks/>
            <a:stCxn id="91" idx="7"/>
            <a:endCxn id="62" idx="3"/>
          </p:cNvCxnSpPr>
          <p:nvPr/>
        </p:nvCxnSpPr>
        <p:spPr>
          <a:xfrm rot="10800000" flipH="1">
            <a:off x="3581354" y="3170320"/>
            <a:ext cx="994124" cy="604064"/>
          </a:xfrm>
          <a:prstGeom prst="straightConnector1">
            <a:avLst/>
          </a:prstGeom>
          <a:solidFill>
            <a:srgbClr val="B84942"/>
          </a:solidFill>
          <a:ln w="25400" cap="flat" cmpd="sng">
            <a:solidFill>
              <a:srgbClr val="000000"/>
            </a:solidFill>
            <a:prstDash val="solid"/>
            <a:round/>
            <a:headEnd type="none" w="sm" len="sm"/>
            <a:tailEnd type="none" w="sm" len="sm"/>
          </a:ln>
        </p:spPr>
      </p:cxnSp>
      <p:cxnSp>
        <p:nvCxnSpPr>
          <p:cNvPr id="149" name="Google Shape;1681;p7">
            <a:extLst>
              <a:ext uri="{FF2B5EF4-FFF2-40B4-BE49-F238E27FC236}">
                <a16:creationId xmlns:a16="http://schemas.microsoft.com/office/drawing/2014/main" id="{D5E3A82E-FCC3-CF41-DD43-D9D3BA3F9579}"/>
              </a:ext>
            </a:extLst>
          </p:cNvPr>
          <p:cNvCxnSpPr>
            <a:cxnSpLocks/>
            <a:stCxn id="91" idx="6"/>
            <a:endCxn id="112" idx="2"/>
          </p:cNvCxnSpPr>
          <p:nvPr/>
        </p:nvCxnSpPr>
        <p:spPr>
          <a:xfrm>
            <a:off x="3633760" y="3901090"/>
            <a:ext cx="1720705" cy="471120"/>
          </a:xfrm>
          <a:prstGeom prst="straightConnector1">
            <a:avLst/>
          </a:prstGeom>
          <a:solidFill>
            <a:srgbClr val="B84942"/>
          </a:solidFill>
          <a:ln w="25400" cap="flat" cmpd="sng">
            <a:solidFill>
              <a:srgbClr val="000000"/>
            </a:solidFill>
            <a:prstDash val="solid"/>
            <a:round/>
            <a:headEnd type="none" w="sm" len="sm"/>
            <a:tailEnd type="none" w="sm" len="sm"/>
          </a:ln>
        </p:spPr>
      </p:cxnSp>
      <p:cxnSp>
        <p:nvCxnSpPr>
          <p:cNvPr id="150" name="Google Shape;1682;p7">
            <a:extLst>
              <a:ext uri="{FF2B5EF4-FFF2-40B4-BE49-F238E27FC236}">
                <a16:creationId xmlns:a16="http://schemas.microsoft.com/office/drawing/2014/main" id="{D061B837-6F24-CCB5-681B-DC0548541543}"/>
              </a:ext>
            </a:extLst>
          </p:cNvPr>
          <p:cNvCxnSpPr>
            <a:cxnSpLocks/>
            <a:stCxn id="112" idx="7"/>
            <a:endCxn id="82" idx="3"/>
          </p:cNvCxnSpPr>
          <p:nvPr/>
        </p:nvCxnSpPr>
        <p:spPr>
          <a:xfrm rot="10800000" flipH="1">
            <a:off x="5659801" y="3599099"/>
            <a:ext cx="578350" cy="646478"/>
          </a:xfrm>
          <a:prstGeom prst="straightConnector1">
            <a:avLst/>
          </a:prstGeom>
          <a:solidFill>
            <a:srgbClr val="B84942"/>
          </a:solidFill>
          <a:ln w="25400" cap="flat" cmpd="sng">
            <a:solidFill>
              <a:srgbClr val="000000"/>
            </a:solidFill>
            <a:prstDash val="solid"/>
            <a:round/>
            <a:headEnd type="none" w="sm" len="sm"/>
            <a:tailEnd type="none" w="sm" len="sm"/>
          </a:ln>
        </p:spPr>
      </p:cxnSp>
      <p:cxnSp>
        <p:nvCxnSpPr>
          <p:cNvPr id="151" name="Google Shape;1683;p7">
            <a:extLst>
              <a:ext uri="{FF2B5EF4-FFF2-40B4-BE49-F238E27FC236}">
                <a16:creationId xmlns:a16="http://schemas.microsoft.com/office/drawing/2014/main" id="{B006C292-0AB3-FEEB-C7DC-4C62489F6540}"/>
              </a:ext>
            </a:extLst>
          </p:cNvPr>
          <p:cNvCxnSpPr>
            <a:cxnSpLocks/>
            <a:stCxn id="82" idx="7"/>
            <a:endCxn id="52" idx="3"/>
          </p:cNvCxnSpPr>
          <p:nvPr/>
        </p:nvCxnSpPr>
        <p:spPr>
          <a:xfrm rot="10800000" flipH="1">
            <a:off x="6491180" y="2741570"/>
            <a:ext cx="578350" cy="604064"/>
          </a:xfrm>
          <a:prstGeom prst="straightConnector1">
            <a:avLst/>
          </a:prstGeom>
          <a:solidFill>
            <a:srgbClr val="B84942"/>
          </a:solidFill>
          <a:ln w="25400" cap="flat" cmpd="sng">
            <a:solidFill>
              <a:srgbClr val="000000"/>
            </a:solidFill>
            <a:prstDash val="solid"/>
            <a:round/>
            <a:headEnd type="none" w="sm" len="sm"/>
            <a:tailEnd type="none" w="sm" len="sm"/>
          </a:ln>
        </p:spPr>
      </p:cxnSp>
      <p:cxnSp>
        <p:nvCxnSpPr>
          <p:cNvPr id="152" name="Google Shape;1684;p7">
            <a:extLst>
              <a:ext uri="{FF2B5EF4-FFF2-40B4-BE49-F238E27FC236}">
                <a16:creationId xmlns:a16="http://schemas.microsoft.com/office/drawing/2014/main" id="{ED3457F7-F697-EE3F-CA3E-79FB4D35349C}"/>
              </a:ext>
            </a:extLst>
          </p:cNvPr>
          <p:cNvCxnSpPr>
            <a:cxnSpLocks/>
            <a:stCxn id="52" idx="5"/>
            <a:endCxn id="117" idx="0"/>
          </p:cNvCxnSpPr>
          <p:nvPr/>
        </p:nvCxnSpPr>
        <p:spPr>
          <a:xfrm>
            <a:off x="7322559" y="2741545"/>
            <a:ext cx="289175" cy="1451441"/>
          </a:xfrm>
          <a:prstGeom prst="straightConnector1">
            <a:avLst/>
          </a:prstGeom>
          <a:solidFill>
            <a:srgbClr val="B84942"/>
          </a:solidFill>
          <a:ln w="25400" cap="flat" cmpd="sng">
            <a:solidFill>
              <a:srgbClr val="000000"/>
            </a:solidFill>
            <a:prstDash val="solid"/>
            <a:round/>
            <a:headEnd type="none" w="sm" len="sm"/>
            <a:tailEnd type="none" w="sm" len="sm"/>
          </a:ln>
        </p:spPr>
      </p:cxnSp>
      <p:cxnSp>
        <p:nvCxnSpPr>
          <p:cNvPr id="153" name="Google Shape;1685;p7">
            <a:extLst>
              <a:ext uri="{FF2B5EF4-FFF2-40B4-BE49-F238E27FC236}">
                <a16:creationId xmlns:a16="http://schemas.microsoft.com/office/drawing/2014/main" id="{EA806641-871C-C8DF-A08D-BB5CF8F4C15A}"/>
              </a:ext>
            </a:extLst>
          </p:cNvPr>
          <p:cNvCxnSpPr>
            <a:cxnSpLocks/>
            <a:stCxn id="117" idx="0"/>
            <a:endCxn id="54" idx="3"/>
          </p:cNvCxnSpPr>
          <p:nvPr/>
        </p:nvCxnSpPr>
        <p:spPr>
          <a:xfrm rot="10800000" flipH="1">
            <a:off x="7611730" y="2741653"/>
            <a:ext cx="289175" cy="1451441"/>
          </a:xfrm>
          <a:prstGeom prst="straightConnector1">
            <a:avLst/>
          </a:prstGeom>
          <a:solidFill>
            <a:srgbClr val="B84942"/>
          </a:solidFill>
          <a:ln w="25400" cap="flat" cmpd="sng">
            <a:solidFill>
              <a:srgbClr val="000000"/>
            </a:solidFill>
            <a:prstDash val="solid"/>
            <a:round/>
            <a:headEnd type="none" w="sm" len="sm"/>
            <a:tailEnd type="none" w="sm" len="sm"/>
          </a:ln>
        </p:spPr>
      </p:cxnSp>
      <p:sp>
        <p:nvSpPr>
          <p:cNvPr id="155" name="Google Shape;1537;p7">
            <a:extLst>
              <a:ext uri="{FF2B5EF4-FFF2-40B4-BE49-F238E27FC236}">
                <a16:creationId xmlns:a16="http://schemas.microsoft.com/office/drawing/2014/main" id="{3F3BC13B-BB17-B52A-05A3-B8D960BBC1AE}"/>
              </a:ext>
            </a:extLst>
          </p:cNvPr>
          <p:cNvSpPr/>
          <p:nvPr/>
        </p:nvSpPr>
        <p:spPr>
          <a:xfrm>
            <a:off x="301625" y="5464944"/>
            <a:ext cx="11588749" cy="498944"/>
          </a:xfrm>
          <a:prstGeom prst="roundRect">
            <a:avLst>
              <a:gd name="adj" fmla="val 21231"/>
            </a:avLst>
          </a:prstGeom>
          <a:noFill/>
          <a:ln>
            <a:noFill/>
          </a:ln>
        </p:spPr>
        <p:txBody>
          <a:bodyPr spcFirstLastPara="1" wrap="square" lIns="45713" tIns="22850" rIns="45713" bIns="22850" anchor="t" anchorCtr="0">
            <a:noAutofit/>
          </a:bodyPr>
          <a:lstStyle/>
          <a:p>
            <a:pPr algn="ctr">
              <a:buClr>
                <a:srgbClr val="FFFFFF"/>
              </a:buClr>
              <a:buSzPts val="4400"/>
            </a:pPr>
            <a:r>
              <a:rPr lang="en-US" sz="2000" dirty="0">
                <a:latin typeface="Open Sans Light"/>
                <a:ea typeface="Open Sans Light"/>
                <a:cs typeface="Open Sans Light"/>
                <a:sym typeface="Open Sans Light"/>
              </a:rPr>
              <a:t>Lung cancer screening guidelines are more complicated than other cancer screening guidelines which usually are solely based off age. Lung cancer screening takes into account age, number of years smoking, number of packs per day, quit date, and total pack year history. </a:t>
            </a:r>
          </a:p>
        </p:txBody>
      </p:sp>
      <p:pic>
        <p:nvPicPr>
          <p:cNvPr id="159" name="Picture 2" descr="NCCN">
            <a:extLst>
              <a:ext uri="{FF2B5EF4-FFF2-40B4-BE49-F238E27FC236}">
                <a16:creationId xmlns:a16="http://schemas.microsoft.com/office/drawing/2014/main" id="{566C7BE0-7DE1-39A6-7573-6512F4AEEC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232" y="3258248"/>
            <a:ext cx="2405862" cy="610720"/>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2" descr="United States Preventive Services Task Force (USPSTF) Recommendations for  PSA Screening » Florida Prostate Cancer Advisory Council">
            <a:extLst>
              <a:ext uri="{FF2B5EF4-FFF2-40B4-BE49-F238E27FC236}">
                <a16:creationId xmlns:a16="http://schemas.microsoft.com/office/drawing/2014/main" id="{904ED3D2-E391-6AAB-EB77-6C72408C4A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5232" y="2513058"/>
            <a:ext cx="2089168" cy="60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222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3"/>
                                        </p:tgtEl>
                                        <p:attrNameLst>
                                          <p:attrName>style.visibility</p:attrName>
                                        </p:attrNameLst>
                                      </p:cBhvr>
                                      <p:to>
                                        <p:strVal val="visible"/>
                                      </p:to>
                                    </p:set>
                                  </p:childTnLst>
                                </p:cTn>
                              </p:par>
                              <p:par>
                                <p:cTn id="25" presetID="1" presetClass="emph" presetSubtype="2" fill="hold" nodeType="withEffect">
                                  <p:stCondLst>
                                    <p:cond delay="0"/>
                                  </p:stCondLst>
                                  <p:childTnLst>
                                    <p:animClr clrSpc="rgb" dir="cw">
                                      <p:cBhvr>
                                        <p:cTn id="26" dur="2000" fill="hold"/>
                                        <p:tgtEl>
                                          <p:spTgt spid="23"/>
                                        </p:tgtEl>
                                        <p:attrNameLst>
                                          <p:attrName>fillcolor</p:attrName>
                                        </p:attrNameLst>
                                      </p:cBhvr>
                                      <p:to>
                                        <a:srgbClr val="CF1C87"/>
                                      </p:to>
                                    </p:animClr>
                                    <p:set>
                                      <p:cBhvr>
                                        <p:cTn id="27" dur="2000" fill="hold"/>
                                        <p:tgtEl>
                                          <p:spTgt spid="23"/>
                                        </p:tgtEl>
                                        <p:attrNameLst>
                                          <p:attrName>fill.type</p:attrName>
                                        </p:attrNameLst>
                                      </p:cBhvr>
                                      <p:to>
                                        <p:strVal val="solid"/>
                                      </p:to>
                                    </p:set>
                                    <p:set>
                                      <p:cBhvr>
                                        <p:cTn id="28" dur="2000" fill="hold"/>
                                        <p:tgtEl>
                                          <p:spTgt spid="23"/>
                                        </p:tgtEl>
                                        <p:attrNameLst>
                                          <p:attrName>fill.on</p:attrName>
                                        </p:attrNameLst>
                                      </p:cBhvr>
                                      <p:to>
                                        <p:strVal val="true"/>
                                      </p:to>
                                    </p:set>
                                  </p:childTnLst>
                                </p:cTn>
                              </p:par>
                              <p:par>
                                <p:cTn id="29" presetID="1" presetClass="emph" presetSubtype="2" fill="hold" nodeType="withEffect">
                                  <p:stCondLst>
                                    <p:cond delay="0"/>
                                  </p:stCondLst>
                                  <p:childTnLst>
                                    <p:animClr clrSpc="rgb" dir="cw">
                                      <p:cBhvr>
                                        <p:cTn id="30" dur="2000" fill="hold"/>
                                        <p:tgtEl>
                                          <p:spTgt spid="13"/>
                                        </p:tgtEl>
                                        <p:attrNameLst>
                                          <p:attrName>fillcolor</p:attrName>
                                        </p:attrNameLst>
                                      </p:cBhvr>
                                      <p:to>
                                        <a:srgbClr val="CF1C87"/>
                                      </p:to>
                                    </p:animClr>
                                    <p:set>
                                      <p:cBhvr>
                                        <p:cTn id="31" dur="2000" fill="hold"/>
                                        <p:tgtEl>
                                          <p:spTgt spid="13"/>
                                        </p:tgtEl>
                                        <p:attrNameLst>
                                          <p:attrName>fill.type</p:attrName>
                                        </p:attrNameLst>
                                      </p:cBhvr>
                                      <p:to>
                                        <p:strVal val="solid"/>
                                      </p:to>
                                    </p:set>
                                    <p:set>
                                      <p:cBhvr>
                                        <p:cTn id="32" dur="2000" fill="hold"/>
                                        <p:tgtEl>
                                          <p:spTgt spid="13"/>
                                        </p:tgtEl>
                                        <p:attrNameLst>
                                          <p:attrName>fill.on</p:attrName>
                                        </p:attrNameLst>
                                      </p:cBhvr>
                                      <p:to>
                                        <p:strVal val="true"/>
                                      </p:to>
                                    </p:set>
                                  </p:childTnLst>
                                </p:cTn>
                              </p:par>
                              <p:par>
                                <p:cTn id="33" presetID="1" presetClass="emph" presetSubtype="2" fill="hold" nodeType="withEffect">
                                  <p:stCondLst>
                                    <p:cond delay="0"/>
                                  </p:stCondLst>
                                  <p:childTnLst>
                                    <p:animClr clrSpc="rgb" dir="cw">
                                      <p:cBhvr>
                                        <p:cTn id="34" dur="2000" fill="hold"/>
                                        <p:tgtEl>
                                          <p:spTgt spid="60"/>
                                        </p:tgtEl>
                                        <p:attrNameLst>
                                          <p:attrName>fillcolor</p:attrName>
                                        </p:attrNameLst>
                                      </p:cBhvr>
                                      <p:to>
                                        <a:srgbClr val="CF1C87"/>
                                      </p:to>
                                    </p:animClr>
                                    <p:set>
                                      <p:cBhvr>
                                        <p:cTn id="35" dur="2000" fill="hold"/>
                                        <p:tgtEl>
                                          <p:spTgt spid="60"/>
                                        </p:tgtEl>
                                        <p:attrNameLst>
                                          <p:attrName>fill.type</p:attrName>
                                        </p:attrNameLst>
                                      </p:cBhvr>
                                      <p:to>
                                        <p:strVal val="solid"/>
                                      </p:to>
                                    </p:set>
                                    <p:set>
                                      <p:cBhvr>
                                        <p:cTn id="36" dur="2000" fill="hold"/>
                                        <p:tgtEl>
                                          <p:spTgt spid="60"/>
                                        </p:tgtEl>
                                        <p:attrNameLst>
                                          <p:attrName>fill.on</p:attrName>
                                        </p:attrNameLst>
                                      </p:cBhvr>
                                      <p:to>
                                        <p:strVal val="true"/>
                                      </p:to>
                                    </p:set>
                                  </p:childTnLst>
                                </p:cTn>
                              </p:par>
                              <p:par>
                                <p:cTn id="37" presetID="1" presetClass="emph" presetSubtype="2" fill="hold" nodeType="withEffect">
                                  <p:stCondLst>
                                    <p:cond delay="0"/>
                                  </p:stCondLst>
                                  <p:childTnLst>
                                    <p:animClr clrSpc="rgb" dir="cw">
                                      <p:cBhvr>
                                        <p:cTn id="38" dur="2000" fill="hold"/>
                                        <p:tgtEl>
                                          <p:spTgt spid="88"/>
                                        </p:tgtEl>
                                        <p:attrNameLst>
                                          <p:attrName>fillcolor</p:attrName>
                                        </p:attrNameLst>
                                      </p:cBhvr>
                                      <p:to>
                                        <a:schemeClr val="hlink"/>
                                      </p:to>
                                    </p:animClr>
                                    <p:set>
                                      <p:cBhvr>
                                        <p:cTn id="39" dur="2000" fill="hold"/>
                                        <p:tgtEl>
                                          <p:spTgt spid="88"/>
                                        </p:tgtEl>
                                        <p:attrNameLst>
                                          <p:attrName>fill.type</p:attrName>
                                        </p:attrNameLst>
                                      </p:cBhvr>
                                      <p:to>
                                        <p:strVal val="solid"/>
                                      </p:to>
                                    </p:set>
                                    <p:set>
                                      <p:cBhvr>
                                        <p:cTn id="40" dur="2000" fill="hold"/>
                                        <p:tgtEl>
                                          <p:spTgt spid="88"/>
                                        </p:tgtEl>
                                        <p:attrNameLst>
                                          <p:attrName>fill.on</p:attrName>
                                        </p:attrNameLst>
                                      </p:cBhvr>
                                      <p:to>
                                        <p:strVal val="true"/>
                                      </p:to>
                                    </p:set>
                                  </p:childTnLst>
                                </p:cTn>
                              </p:par>
                              <p:par>
                                <p:cTn id="41" presetID="1" presetClass="emph" presetSubtype="2" fill="hold" nodeType="withEffect">
                                  <p:stCondLst>
                                    <p:cond delay="0"/>
                                  </p:stCondLst>
                                  <p:childTnLst>
                                    <p:animClr clrSpc="rgb" dir="cw">
                                      <p:cBhvr>
                                        <p:cTn id="42" dur="2000" fill="hold"/>
                                        <p:tgtEl>
                                          <p:spTgt spid="40"/>
                                        </p:tgtEl>
                                        <p:attrNameLst>
                                          <p:attrName>fillcolor</p:attrName>
                                        </p:attrNameLst>
                                      </p:cBhvr>
                                      <p:to>
                                        <a:schemeClr val="hlink"/>
                                      </p:to>
                                    </p:animClr>
                                    <p:set>
                                      <p:cBhvr>
                                        <p:cTn id="43" dur="2000" fill="hold"/>
                                        <p:tgtEl>
                                          <p:spTgt spid="40"/>
                                        </p:tgtEl>
                                        <p:attrNameLst>
                                          <p:attrName>fill.type</p:attrName>
                                        </p:attrNameLst>
                                      </p:cBhvr>
                                      <p:to>
                                        <p:strVal val="solid"/>
                                      </p:to>
                                    </p:set>
                                    <p:set>
                                      <p:cBhvr>
                                        <p:cTn id="44" dur="2000" fill="hold"/>
                                        <p:tgtEl>
                                          <p:spTgt spid="40"/>
                                        </p:tgtEl>
                                        <p:attrNameLst>
                                          <p:attrName>fill.on</p:attrName>
                                        </p:attrNameLst>
                                      </p:cBhvr>
                                      <p:to>
                                        <p:strVal val="true"/>
                                      </p:to>
                                    </p:set>
                                  </p:childTnLst>
                                </p:cTn>
                              </p:par>
                              <p:par>
                                <p:cTn id="45" presetID="1" presetClass="emph" presetSubtype="2" fill="hold" nodeType="withEffect">
                                  <p:stCondLst>
                                    <p:cond delay="0"/>
                                  </p:stCondLst>
                                  <p:childTnLst>
                                    <p:animClr clrSpc="rgb" dir="cw">
                                      <p:cBhvr>
                                        <p:cTn id="46" dur="2000" fill="hold"/>
                                        <p:tgtEl>
                                          <p:spTgt spid="26"/>
                                        </p:tgtEl>
                                        <p:attrNameLst>
                                          <p:attrName>fillcolor</p:attrName>
                                        </p:attrNameLst>
                                      </p:cBhvr>
                                      <p:to>
                                        <a:schemeClr val="hlink"/>
                                      </p:to>
                                    </p:animClr>
                                    <p:set>
                                      <p:cBhvr>
                                        <p:cTn id="47" dur="2000" fill="hold"/>
                                        <p:tgtEl>
                                          <p:spTgt spid="26"/>
                                        </p:tgtEl>
                                        <p:attrNameLst>
                                          <p:attrName>fill.type</p:attrName>
                                        </p:attrNameLst>
                                      </p:cBhvr>
                                      <p:to>
                                        <p:strVal val="solid"/>
                                      </p:to>
                                    </p:set>
                                    <p:set>
                                      <p:cBhvr>
                                        <p:cTn id="48" dur="2000" fill="hold"/>
                                        <p:tgtEl>
                                          <p:spTgt spid="26"/>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2000" fill="hold"/>
                                        <p:tgtEl>
                                          <p:spTgt spid="58"/>
                                        </p:tgtEl>
                                        <p:attrNameLst>
                                          <p:attrName>fillcolor</p:attrName>
                                        </p:attrNameLst>
                                      </p:cBhvr>
                                      <p:to>
                                        <a:schemeClr val="hlink"/>
                                      </p:to>
                                    </p:animClr>
                                    <p:set>
                                      <p:cBhvr>
                                        <p:cTn id="51" dur="2000" fill="hold"/>
                                        <p:tgtEl>
                                          <p:spTgt spid="58"/>
                                        </p:tgtEl>
                                        <p:attrNameLst>
                                          <p:attrName>fill.type</p:attrName>
                                        </p:attrNameLst>
                                      </p:cBhvr>
                                      <p:to>
                                        <p:strVal val="solid"/>
                                      </p:to>
                                    </p:set>
                                    <p:set>
                                      <p:cBhvr>
                                        <p:cTn id="52" dur="2000" fill="hold"/>
                                        <p:tgtEl>
                                          <p:spTgt spid="58"/>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2000" fill="hold"/>
                                        <p:tgtEl>
                                          <p:spTgt spid="91"/>
                                        </p:tgtEl>
                                        <p:attrNameLst>
                                          <p:attrName>fillcolor</p:attrName>
                                        </p:attrNameLst>
                                      </p:cBhvr>
                                      <p:to>
                                        <a:schemeClr val="hlink"/>
                                      </p:to>
                                    </p:animClr>
                                    <p:set>
                                      <p:cBhvr>
                                        <p:cTn id="55" dur="2000" fill="hold"/>
                                        <p:tgtEl>
                                          <p:spTgt spid="91"/>
                                        </p:tgtEl>
                                        <p:attrNameLst>
                                          <p:attrName>fill.type</p:attrName>
                                        </p:attrNameLst>
                                      </p:cBhvr>
                                      <p:to>
                                        <p:strVal val="solid"/>
                                      </p:to>
                                    </p:set>
                                    <p:set>
                                      <p:cBhvr>
                                        <p:cTn id="56" dur="2000" fill="hold"/>
                                        <p:tgtEl>
                                          <p:spTgt spid="91"/>
                                        </p:tgtEl>
                                        <p:attrNameLst>
                                          <p:attrName>fill.on</p:attrName>
                                        </p:attrNameLst>
                                      </p:cBhvr>
                                      <p:to>
                                        <p:strVal val="true"/>
                                      </p:to>
                                    </p:set>
                                  </p:childTnLst>
                                </p:cTn>
                              </p:par>
                              <p:par>
                                <p:cTn id="57" presetID="1" presetClass="emph" presetSubtype="2" fill="hold" nodeType="withEffect">
                                  <p:stCondLst>
                                    <p:cond delay="0"/>
                                  </p:stCondLst>
                                  <p:childTnLst>
                                    <p:animClr clrSpc="rgb" dir="cw">
                                      <p:cBhvr>
                                        <p:cTn id="58" dur="2000" fill="hold"/>
                                        <p:tgtEl>
                                          <p:spTgt spid="62"/>
                                        </p:tgtEl>
                                        <p:attrNameLst>
                                          <p:attrName>fillcolor</p:attrName>
                                        </p:attrNameLst>
                                      </p:cBhvr>
                                      <p:to>
                                        <a:schemeClr val="hlink"/>
                                      </p:to>
                                    </p:animClr>
                                    <p:set>
                                      <p:cBhvr>
                                        <p:cTn id="59" dur="2000" fill="hold"/>
                                        <p:tgtEl>
                                          <p:spTgt spid="62"/>
                                        </p:tgtEl>
                                        <p:attrNameLst>
                                          <p:attrName>fill.type</p:attrName>
                                        </p:attrNameLst>
                                      </p:cBhvr>
                                      <p:to>
                                        <p:strVal val="solid"/>
                                      </p:to>
                                    </p:set>
                                    <p:set>
                                      <p:cBhvr>
                                        <p:cTn id="60" dur="2000" fill="hold"/>
                                        <p:tgtEl>
                                          <p:spTgt spid="62"/>
                                        </p:tgtEl>
                                        <p:attrNameLst>
                                          <p:attrName>fill.on</p:attrName>
                                        </p:attrNameLst>
                                      </p:cBhvr>
                                      <p:to>
                                        <p:strVal val="true"/>
                                      </p:to>
                                    </p:set>
                                  </p:childTnLst>
                                </p:cTn>
                              </p:par>
                              <p:par>
                                <p:cTn id="61" presetID="1" presetClass="emph" presetSubtype="2" fill="hold" nodeType="withEffect">
                                  <p:stCondLst>
                                    <p:cond delay="0"/>
                                  </p:stCondLst>
                                  <p:childTnLst>
                                    <p:animClr clrSpc="rgb" dir="cw">
                                      <p:cBhvr>
                                        <p:cTn id="62" dur="2000" fill="hold"/>
                                        <p:tgtEl>
                                          <p:spTgt spid="32"/>
                                        </p:tgtEl>
                                        <p:attrNameLst>
                                          <p:attrName>fillcolor</p:attrName>
                                        </p:attrNameLst>
                                      </p:cBhvr>
                                      <p:to>
                                        <a:schemeClr val="hlink"/>
                                      </p:to>
                                    </p:animClr>
                                    <p:set>
                                      <p:cBhvr>
                                        <p:cTn id="63" dur="2000" fill="hold"/>
                                        <p:tgtEl>
                                          <p:spTgt spid="32"/>
                                        </p:tgtEl>
                                        <p:attrNameLst>
                                          <p:attrName>fill.type</p:attrName>
                                        </p:attrNameLst>
                                      </p:cBhvr>
                                      <p:to>
                                        <p:strVal val="solid"/>
                                      </p:to>
                                    </p:set>
                                    <p:set>
                                      <p:cBhvr>
                                        <p:cTn id="64" dur="2000" fill="hold"/>
                                        <p:tgtEl>
                                          <p:spTgt spid="32"/>
                                        </p:tgtEl>
                                        <p:attrNameLst>
                                          <p:attrName>fill.on</p:attrName>
                                        </p:attrNameLst>
                                      </p:cBhvr>
                                      <p:to>
                                        <p:strVal val="true"/>
                                      </p:to>
                                    </p:set>
                                  </p:childTnLst>
                                </p:cTn>
                              </p:par>
                              <p:par>
                                <p:cTn id="65" presetID="1" presetClass="emph" presetSubtype="2" fill="hold" nodeType="withEffect">
                                  <p:stCondLst>
                                    <p:cond delay="0"/>
                                  </p:stCondLst>
                                  <p:childTnLst>
                                    <p:animClr clrSpc="rgb" dir="cw">
                                      <p:cBhvr>
                                        <p:cTn id="66" dur="2000" fill="hold"/>
                                        <p:tgtEl>
                                          <p:spTgt spid="112"/>
                                        </p:tgtEl>
                                        <p:attrNameLst>
                                          <p:attrName>fillcolor</p:attrName>
                                        </p:attrNameLst>
                                      </p:cBhvr>
                                      <p:to>
                                        <a:schemeClr val="hlink"/>
                                      </p:to>
                                    </p:animClr>
                                    <p:set>
                                      <p:cBhvr>
                                        <p:cTn id="67" dur="2000" fill="hold"/>
                                        <p:tgtEl>
                                          <p:spTgt spid="112"/>
                                        </p:tgtEl>
                                        <p:attrNameLst>
                                          <p:attrName>fill.type</p:attrName>
                                        </p:attrNameLst>
                                      </p:cBhvr>
                                      <p:to>
                                        <p:strVal val="solid"/>
                                      </p:to>
                                    </p:set>
                                    <p:set>
                                      <p:cBhvr>
                                        <p:cTn id="68" dur="2000" fill="hold"/>
                                        <p:tgtEl>
                                          <p:spTgt spid="112"/>
                                        </p:tgtEl>
                                        <p:attrNameLst>
                                          <p:attrName>fill.on</p:attrName>
                                        </p:attrNameLst>
                                      </p:cBhvr>
                                      <p:to>
                                        <p:strVal val="true"/>
                                      </p:to>
                                    </p:set>
                                  </p:childTnLst>
                                </p:cTn>
                              </p:par>
                              <p:par>
                                <p:cTn id="69" presetID="1" presetClass="emph" presetSubtype="2" fill="hold" nodeType="withEffect">
                                  <p:stCondLst>
                                    <p:cond delay="0"/>
                                  </p:stCondLst>
                                  <p:childTnLst>
                                    <p:animClr clrSpc="rgb" dir="cw">
                                      <p:cBhvr>
                                        <p:cTn id="70" dur="2000" fill="hold"/>
                                        <p:tgtEl>
                                          <p:spTgt spid="82"/>
                                        </p:tgtEl>
                                        <p:attrNameLst>
                                          <p:attrName>fillcolor</p:attrName>
                                        </p:attrNameLst>
                                      </p:cBhvr>
                                      <p:to>
                                        <a:schemeClr val="hlink"/>
                                      </p:to>
                                    </p:animClr>
                                    <p:set>
                                      <p:cBhvr>
                                        <p:cTn id="71" dur="2000" fill="hold"/>
                                        <p:tgtEl>
                                          <p:spTgt spid="82"/>
                                        </p:tgtEl>
                                        <p:attrNameLst>
                                          <p:attrName>fill.type</p:attrName>
                                        </p:attrNameLst>
                                      </p:cBhvr>
                                      <p:to>
                                        <p:strVal val="solid"/>
                                      </p:to>
                                    </p:set>
                                    <p:set>
                                      <p:cBhvr>
                                        <p:cTn id="72" dur="2000" fill="hold"/>
                                        <p:tgtEl>
                                          <p:spTgt spid="82"/>
                                        </p:tgtEl>
                                        <p:attrNameLst>
                                          <p:attrName>fill.on</p:attrName>
                                        </p:attrNameLst>
                                      </p:cBhvr>
                                      <p:to>
                                        <p:strVal val="true"/>
                                      </p:to>
                                    </p:set>
                                  </p:childTnLst>
                                </p:cTn>
                              </p:par>
                              <p:par>
                                <p:cTn id="73" presetID="1" presetClass="emph" presetSubtype="2" fill="hold" nodeType="withEffect">
                                  <p:stCondLst>
                                    <p:cond delay="0"/>
                                  </p:stCondLst>
                                  <p:childTnLst>
                                    <p:animClr clrSpc="rgb" dir="cw">
                                      <p:cBhvr>
                                        <p:cTn id="74" dur="2000" fill="hold"/>
                                        <p:tgtEl>
                                          <p:spTgt spid="52"/>
                                        </p:tgtEl>
                                        <p:attrNameLst>
                                          <p:attrName>fillcolor</p:attrName>
                                        </p:attrNameLst>
                                      </p:cBhvr>
                                      <p:to>
                                        <a:schemeClr val="hlink"/>
                                      </p:to>
                                    </p:animClr>
                                    <p:set>
                                      <p:cBhvr>
                                        <p:cTn id="75" dur="2000" fill="hold"/>
                                        <p:tgtEl>
                                          <p:spTgt spid="52"/>
                                        </p:tgtEl>
                                        <p:attrNameLst>
                                          <p:attrName>fill.type</p:attrName>
                                        </p:attrNameLst>
                                      </p:cBhvr>
                                      <p:to>
                                        <p:strVal val="solid"/>
                                      </p:to>
                                    </p:set>
                                    <p:set>
                                      <p:cBhvr>
                                        <p:cTn id="76" dur="2000" fill="hold"/>
                                        <p:tgtEl>
                                          <p:spTgt spid="52"/>
                                        </p:tgtEl>
                                        <p:attrNameLst>
                                          <p:attrName>fill.on</p:attrName>
                                        </p:attrNameLst>
                                      </p:cBhvr>
                                      <p:to>
                                        <p:strVal val="true"/>
                                      </p:to>
                                    </p:set>
                                  </p:childTnLst>
                                </p:cTn>
                              </p:par>
                              <p:par>
                                <p:cTn id="77" presetID="1" presetClass="emph" presetSubtype="2" fill="hold" nodeType="withEffect">
                                  <p:stCondLst>
                                    <p:cond delay="0"/>
                                  </p:stCondLst>
                                  <p:childTnLst>
                                    <p:animClr clrSpc="rgb" dir="cw">
                                      <p:cBhvr>
                                        <p:cTn id="78" dur="2000" fill="hold"/>
                                        <p:tgtEl>
                                          <p:spTgt spid="54"/>
                                        </p:tgtEl>
                                        <p:attrNameLst>
                                          <p:attrName>fillcolor</p:attrName>
                                        </p:attrNameLst>
                                      </p:cBhvr>
                                      <p:to>
                                        <a:schemeClr val="hlink"/>
                                      </p:to>
                                    </p:animClr>
                                    <p:set>
                                      <p:cBhvr>
                                        <p:cTn id="79" dur="2000" fill="hold"/>
                                        <p:tgtEl>
                                          <p:spTgt spid="54"/>
                                        </p:tgtEl>
                                        <p:attrNameLst>
                                          <p:attrName>fill.type</p:attrName>
                                        </p:attrNameLst>
                                      </p:cBhvr>
                                      <p:to>
                                        <p:strVal val="solid"/>
                                      </p:to>
                                    </p:set>
                                    <p:set>
                                      <p:cBhvr>
                                        <p:cTn id="80" dur="2000" fill="hold"/>
                                        <p:tgtEl>
                                          <p:spTgt spid="54"/>
                                        </p:tgtEl>
                                        <p:attrNameLst>
                                          <p:attrName>fill.on</p:attrName>
                                        </p:attrNameLst>
                                      </p:cBhvr>
                                      <p:to>
                                        <p:strVal val="true"/>
                                      </p:to>
                                    </p:set>
                                  </p:childTnLst>
                                </p:cTn>
                              </p:par>
                              <p:par>
                                <p:cTn id="81" presetID="1" presetClass="emph" presetSubtype="2" fill="hold" nodeType="withEffect">
                                  <p:stCondLst>
                                    <p:cond delay="0"/>
                                  </p:stCondLst>
                                  <p:childTnLst>
                                    <p:animClr clrSpc="rgb" dir="cw">
                                      <p:cBhvr>
                                        <p:cTn id="82" dur="2000" fill="hold"/>
                                        <p:tgtEl>
                                          <p:spTgt spid="117"/>
                                        </p:tgtEl>
                                        <p:attrNameLst>
                                          <p:attrName>fillcolor</p:attrName>
                                        </p:attrNameLst>
                                      </p:cBhvr>
                                      <p:to>
                                        <a:schemeClr val="hlink"/>
                                      </p:to>
                                    </p:animClr>
                                    <p:set>
                                      <p:cBhvr>
                                        <p:cTn id="83" dur="2000" fill="hold"/>
                                        <p:tgtEl>
                                          <p:spTgt spid="117"/>
                                        </p:tgtEl>
                                        <p:attrNameLst>
                                          <p:attrName>fill.type</p:attrName>
                                        </p:attrNameLst>
                                      </p:cBhvr>
                                      <p:to>
                                        <p:strVal val="solid"/>
                                      </p:to>
                                    </p:set>
                                    <p:set>
                                      <p:cBhvr>
                                        <p:cTn id="84" dur="2000" fill="hold"/>
                                        <p:tgtEl>
                                          <p:spTgt spid="117"/>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2000" fill="hold"/>
                                        <p:tgtEl>
                                          <p:spTgt spid="94"/>
                                        </p:tgtEl>
                                        <p:attrNameLst>
                                          <p:attrName>fillcolor</p:attrName>
                                        </p:attrNameLst>
                                      </p:cBhvr>
                                      <p:to>
                                        <a:srgbClr val="CF1C87"/>
                                      </p:to>
                                    </p:animClr>
                                    <p:set>
                                      <p:cBhvr>
                                        <p:cTn id="87" dur="2000" fill="hold"/>
                                        <p:tgtEl>
                                          <p:spTgt spid="94"/>
                                        </p:tgtEl>
                                        <p:attrNameLst>
                                          <p:attrName>fill.type</p:attrName>
                                        </p:attrNameLst>
                                      </p:cBhvr>
                                      <p:to>
                                        <p:strVal val="solid"/>
                                      </p:to>
                                    </p:set>
                                    <p:set>
                                      <p:cBhvr>
                                        <p:cTn id="88" dur="2000" fill="hold"/>
                                        <p:tgtEl>
                                          <p:spTgt spid="94"/>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2000" fill="hold"/>
                                        <p:tgtEl>
                                          <p:spTgt spid="34"/>
                                        </p:tgtEl>
                                        <p:attrNameLst>
                                          <p:attrName>fillcolor</p:attrName>
                                        </p:attrNameLst>
                                      </p:cBhvr>
                                      <p:to>
                                        <a:srgbClr val="CF1C87"/>
                                      </p:to>
                                    </p:animClr>
                                    <p:set>
                                      <p:cBhvr>
                                        <p:cTn id="91" dur="2000" fill="hold"/>
                                        <p:tgtEl>
                                          <p:spTgt spid="34"/>
                                        </p:tgtEl>
                                        <p:attrNameLst>
                                          <p:attrName>fill.type</p:attrName>
                                        </p:attrNameLst>
                                      </p:cBhvr>
                                      <p:to>
                                        <p:strVal val="solid"/>
                                      </p:to>
                                    </p:set>
                                    <p:set>
                                      <p:cBhvr>
                                        <p:cTn id="92" dur="2000" fill="hold"/>
                                        <p:tgtEl>
                                          <p:spTgt spid="34"/>
                                        </p:tgtEl>
                                        <p:attrNameLst>
                                          <p:attrName>fill.on</p:attrName>
                                        </p:attrNameLst>
                                      </p:cBhvr>
                                      <p:to>
                                        <p:strVal val="true"/>
                                      </p:to>
                                    </p:set>
                                  </p:childTnLst>
                                </p:cTn>
                              </p:par>
                              <p:par>
                                <p:cTn id="93" presetID="1" presetClass="emph" presetSubtype="2" fill="hold" nodeType="withEffect">
                                  <p:stCondLst>
                                    <p:cond delay="0"/>
                                  </p:stCondLst>
                                  <p:childTnLst>
                                    <p:animClr clrSpc="rgb" dir="cw">
                                      <p:cBhvr>
                                        <p:cTn id="94" dur="2000" fill="hold"/>
                                        <p:tgtEl>
                                          <p:spTgt spid="131"/>
                                        </p:tgtEl>
                                        <p:attrNameLst>
                                          <p:attrName>fillcolor</p:attrName>
                                        </p:attrNameLst>
                                      </p:cBhvr>
                                      <p:to>
                                        <a:srgbClr val="CF1C87"/>
                                      </p:to>
                                    </p:animClr>
                                    <p:set>
                                      <p:cBhvr>
                                        <p:cTn id="95" dur="2000" fill="hold"/>
                                        <p:tgtEl>
                                          <p:spTgt spid="131"/>
                                        </p:tgtEl>
                                        <p:attrNameLst>
                                          <p:attrName>fill.type</p:attrName>
                                        </p:attrNameLst>
                                      </p:cBhvr>
                                      <p:to>
                                        <p:strVal val="solid"/>
                                      </p:to>
                                    </p:set>
                                    <p:set>
                                      <p:cBhvr>
                                        <p:cTn id="96" dur="2000" fill="hold"/>
                                        <p:tgtEl>
                                          <p:spTgt spid="131"/>
                                        </p:tgtEl>
                                        <p:attrNameLst>
                                          <p:attrName>fill.on</p:attrName>
                                        </p:attrNameLst>
                                      </p:cBhvr>
                                      <p:to>
                                        <p:strVal val="true"/>
                                      </p:to>
                                    </p:set>
                                  </p:childTnLst>
                                </p:cTn>
                              </p:par>
                              <p:par>
                                <p:cTn id="97" presetID="1" presetClass="emph" presetSubtype="2" fill="hold" nodeType="withEffect">
                                  <p:stCondLst>
                                    <p:cond delay="0"/>
                                  </p:stCondLst>
                                  <p:childTnLst>
                                    <p:animClr clrSpc="rgb" dir="cw">
                                      <p:cBhvr>
                                        <p:cTn id="98" dur="2000" fill="hold"/>
                                        <p:tgtEl>
                                          <p:spTgt spid="85"/>
                                        </p:tgtEl>
                                        <p:attrNameLst>
                                          <p:attrName>fillcolor</p:attrName>
                                        </p:attrNameLst>
                                      </p:cBhvr>
                                      <p:to>
                                        <a:srgbClr val="CF1C87"/>
                                      </p:to>
                                    </p:animClr>
                                    <p:set>
                                      <p:cBhvr>
                                        <p:cTn id="99" dur="2000" fill="hold"/>
                                        <p:tgtEl>
                                          <p:spTgt spid="85"/>
                                        </p:tgtEl>
                                        <p:attrNameLst>
                                          <p:attrName>fill.type</p:attrName>
                                        </p:attrNameLst>
                                      </p:cBhvr>
                                      <p:to>
                                        <p:strVal val="solid"/>
                                      </p:to>
                                    </p:set>
                                    <p:set>
                                      <p:cBhvr>
                                        <p:cTn id="100" dur="2000" fill="hold"/>
                                        <p:tgtEl>
                                          <p:spTgt spid="85"/>
                                        </p:tgtEl>
                                        <p:attrNameLst>
                                          <p:attrName>fill.on</p:attrName>
                                        </p:attrNameLst>
                                      </p:cBhvr>
                                      <p:to>
                                        <p:strVal val="true"/>
                                      </p:to>
                                    </p:set>
                                  </p:childTnLst>
                                </p:cTn>
                              </p:par>
                              <p:par>
                                <p:cTn id="101" presetID="1" presetClass="emph" presetSubtype="2" fill="hold" nodeType="withEffect">
                                  <p:stCondLst>
                                    <p:cond delay="0"/>
                                  </p:stCondLst>
                                  <p:childTnLst>
                                    <p:animClr clrSpc="rgb" dir="cw">
                                      <p:cBhvr>
                                        <p:cTn id="102" dur="2000" fill="hold"/>
                                        <p:tgtEl>
                                          <p:spTgt spid="55"/>
                                        </p:tgtEl>
                                        <p:attrNameLst>
                                          <p:attrName>fillcolor</p:attrName>
                                        </p:attrNameLst>
                                      </p:cBhvr>
                                      <p:to>
                                        <a:srgbClr val="53A6CB"/>
                                      </p:to>
                                    </p:animClr>
                                    <p:set>
                                      <p:cBhvr>
                                        <p:cTn id="103" dur="2000" fill="hold"/>
                                        <p:tgtEl>
                                          <p:spTgt spid="55"/>
                                        </p:tgtEl>
                                        <p:attrNameLst>
                                          <p:attrName>fill.type</p:attrName>
                                        </p:attrNameLst>
                                      </p:cBhvr>
                                      <p:to>
                                        <p:strVal val="solid"/>
                                      </p:to>
                                    </p:set>
                                    <p:set>
                                      <p:cBhvr>
                                        <p:cTn id="104" dur="2000" fill="hold"/>
                                        <p:tgtEl>
                                          <p:spTgt spid="55"/>
                                        </p:tgtEl>
                                        <p:attrNameLst>
                                          <p:attrName>fill.on</p:attrName>
                                        </p:attrNameLst>
                                      </p:cBhvr>
                                      <p:to>
                                        <p:strVal val="true"/>
                                      </p:to>
                                    </p:set>
                                  </p:childTnLst>
                                </p:cTn>
                              </p:par>
                              <p:par>
                                <p:cTn id="105" presetID="1" presetClass="emph" presetSubtype="2" fill="hold" nodeType="withEffect">
                                  <p:stCondLst>
                                    <p:cond delay="0"/>
                                  </p:stCondLst>
                                  <p:childTnLst>
                                    <p:animClr clrSpc="rgb" dir="cw">
                                      <p:cBhvr>
                                        <p:cTn id="106" dur="2000" fill="hold"/>
                                        <p:tgtEl>
                                          <p:spTgt spid="105"/>
                                        </p:tgtEl>
                                        <p:attrNameLst>
                                          <p:attrName>fillcolor</p:attrName>
                                        </p:attrNameLst>
                                      </p:cBhvr>
                                      <p:to>
                                        <a:srgbClr val="53A6CB"/>
                                      </p:to>
                                    </p:animClr>
                                    <p:set>
                                      <p:cBhvr>
                                        <p:cTn id="107" dur="2000" fill="hold"/>
                                        <p:tgtEl>
                                          <p:spTgt spid="105"/>
                                        </p:tgtEl>
                                        <p:attrNameLst>
                                          <p:attrName>fill.type</p:attrName>
                                        </p:attrNameLst>
                                      </p:cBhvr>
                                      <p:to>
                                        <p:strVal val="solid"/>
                                      </p:to>
                                    </p:set>
                                    <p:set>
                                      <p:cBhvr>
                                        <p:cTn id="108" dur="2000" fill="hold"/>
                                        <p:tgtEl>
                                          <p:spTgt spid="105"/>
                                        </p:tgtEl>
                                        <p:attrNameLst>
                                          <p:attrName>fill.on</p:attrName>
                                        </p:attrNameLst>
                                      </p:cBhvr>
                                      <p:to>
                                        <p:strVal val="true"/>
                                      </p:to>
                                    </p:set>
                                  </p:childTnLst>
                                </p:cTn>
                              </p:par>
                              <p:par>
                                <p:cTn id="109" presetID="1" presetClass="emph" presetSubtype="2" fill="hold" nodeType="withEffect">
                                  <p:stCondLst>
                                    <p:cond delay="0"/>
                                  </p:stCondLst>
                                  <p:childTnLst>
                                    <p:animClr clrSpc="rgb" dir="cw">
                                      <p:cBhvr>
                                        <p:cTn id="110" dur="2000" fill="hold"/>
                                        <p:tgtEl>
                                          <p:spTgt spid="109"/>
                                        </p:tgtEl>
                                        <p:attrNameLst>
                                          <p:attrName>fillcolor</p:attrName>
                                        </p:attrNameLst>
                                      </p:cBhvr>
                                      <p:to>
                                        <a:srgbClr val="53A6CB"/>
                                      </p:to>
                                    </p:animClr>
                                    <p:set>
                                      <p:cBhvr>
                                        <p:cTn id="111" dur="2000" fill="hold"/>
                                        <p:tgtEl>
                                          <p:spTgt spid="109"/>
                                        </p:tgtEl>
                                        <p:attrNameLst>
                                          <p:attrName>fill.type</p:attrName>
                                        </p:attrNameLst>
                                      </p:cBhvr>
                                      <p:to>
                                        <p:strVal val="solid"/>
                                      </p:to>
                                    </p:set>
                                    <p:set>
                                      <p:cBhvr>
                                        <p:cTn id="112" dur="2000" fill="hold"/>
                                        <p:tgtEl>
                                          <p:spTgt spid="109"/>
                                        </p:tgtEl>
                                        <p:attrNameLst>
                                          <p:attrName>fill.on</p:attrName>
                                        </p:attrNameLst>
                                      </p:cBhvr>
                                      <p:to>
                                        <p:strVal val="true"/>
                                      </p:to>
                                    </p:set>
                                  </p:childTnLst>
                                </p:cTn>
                              </p:par>
                              <p:par>
                                <p:cTn id="113" presetID="1" presetClass="emph" presetSubtype="2" fill="hold" nodeType="withEffect">
                                  <p:stCondLst>
                                    <p:cond delay="0"/>
                                  </p:stCondLst>
                                  <p:childTnLst>
                                    <p:animClr clrSpc="rgb" dir="cw">
                                      <p:cBhvr>
                                        <p:cTn id="114" dur="2000" fill="hold"/>
                                        <p:tgtEl>
                                          <p:spTgt spid="49"/>
                                        </p:tgtEl>
                                        <p:attrNameLst>
                                          <p:attrName>fillcolor</p:attrName>
                                        </p:attrNameLst>
                                      </p:cBhvr>
                                      <p:to>
                                        <a:srgbClr val="53A6CB"/>
                                      </p:to>
                                    </p:animClr>
                                    <p:set>
                                      <p:cBhvr>
                                        <p:cTn id="115" dur="2000" fill="hold"/>
                                        <p:tgtEl>
                                          <p:spTgt spid="49"/>
                                        </p:tgtEl>
                                        <p:attrNameLst>
                                          <p:attrName>fill.type</p:attrName>
                                        </p:attrNameLst>
                                      </p:cBhvr>
                                      <p:to>
                                        <p:strVal val="solid"/>
                                      </p:to>
                                    </p:set>
                                    <p:set>
                                      <p:cBhvr>
                                        <p:cTn id="116" dur="2000" fill="hold"/>
                                        <p:tgtEl>
                                          <p:spTgt spid="49"/>
                                        </p:tgtEl>
                                        <p:attrNameLst>
                                          <p:attrName>fill.on</p:attrName>
                                        </p:attrNameLst>
                                      </p:cBhvr>
                                      <p:to>
                                        <p:strVal val="true"/>
                                      </p:to>
                                    </p:set>
                                  </p:childTnLst>
                                </p:cTn>
                              </p:par>
                              <p:par>
                                <p:cTn id="117" presetID="1" presetClass="emph" presetSubtype="2" fill="hold" nodeType="withEffect">
                                  <p:stCondLst>
                                    <p:cond delay="0"/>
                                  </p:stCondLst>
                                  <p:childTnLst>
                                    <p:animClr clrSpc="rgb" dir="cw">
                                      <p:cBhvr>
                                        <p:cTn id="118" dur="2000" fill="hold"/>
                                        <p:tgtEl>
                                          <p:spTgt spid="99"/>
                                        </p:tgtEl>
                                        <p:attrNameLst>
                                          <p:attrName>fillcolor</p:attrName>
                                        </p:attrNameLst>
                                      </p:cBhvr>
                                      <p:to>
                                        <a:srgbClr val="53A6CB"/>
                                      </p:to>
                                    </p:animClr>
                                    <p:set>
                                      <p:cBhvr>
                                        <p:cTn id="119" dur="2000" fill="hold"/>
                                        <p:tgtEl>
                                          <p:spTgt spid="99"/>
                                        </p:tgtEl>
                                        <p:attrNameLst>
                                          <p:attrName>fill.type</p:attrName>
                                        </p:attrNameLst>
                                      </p:cBhvr>
                                      <p:to>
                                        <p:strVal val="solid"/>
                                      </p:to>
                                    </p:set>
                                    <p:set>
                                      <p:cBhvr>
                                        <p:cTn id="120" dur="2000" fill="hold"/>
                                        <p:tgtEl>
                                          <p:spTgt spid="9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a:extLst>
              <a:ext uri="{FF2B5EF4-FFF2-40B4-BE49-F238E27FC236}">
                <a16:creationId xmlns:a16="http://schemas.microsoft.com/office/drawing/2014/main" id="{792388B9-BFE5-7B03-208F-82907BEFA428}"/>
              </a:ext>
            </a:extLst>
          </p:cNvPr>
          <p:cNvSpPr>
            <a:spLocks/>
          </p:cNvSpPr>
          <p:nvPr/>
        </p:nvSpPr>
        <p:spPr bwMode="auto">
          <a:xfrm>
            <a:off x="267621" y="181748"/>
            <a:ext cx="992255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marL="0" marR="0" lvl="0" indent="0" algn="l" defTabSz="457206"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mj-lt"/>
                <a:ea typeface="Open Sans Light" panose="020B0306030504020204" pitchFamily="34" charset="0"/>
                <a:cs typeface="Open Sans Light" panose="020B0306030504020204" pitchFamily="34" charset="0"/>
                <a:sym typeface="Open Sans" charset="0"/>
              </a:rPr>
              <a:t>We needed a precise approach to identify patients</a:t>
            </a:r>
          </a:p>
        </p:txBody>
      </p:sp>
      <p:sp>
        <p:nvSpPr>
          <p:cNvPr id="6" name="TextBox 5">
            <a:extLst>
              <a:ext uri="{FF2B5EF4-FFF2-40B4-BE49-F238E27FC236}">
                <a16:creationId xmlns:a16="http://schemas.microsoft.com/office/drawing/2014/main" id="{0A5870E3-1C98-BB8C-F3CE-52650A0B8080}"/>
              </a:ext>
            </a:extLst>
          </p:cNvPr>
          <p:cNvSpPr txBox="1"/>
          <p:nvPr/>
        </p:nvSpPr>
        <p:spPr>
          <a:xfrm>
            <a:off x="671512" y="7728388"/>
            <a:ext cx="10848975" cy="6740307"/>
          </a:xfrm>
          <a:prstGeom prst="rect">
            <a:avLst/>
          </a:prstGeom>
          <a:noFill/>
        </p:spPr>
        <p:txBody>
          <a:bodyPr wrap="square">
            <a:spAutoFit/>
          </a:bodyPr>
          <a:lstStyle/>
          <a:p>
            <a:pPr>
              <a:buFont typeface="+mj-lt"/>
              <a:buAutoNum type="arabicPeriod"/>
            </a:pPr>
            <a:r>
              <a:rPr lang="en-US" b="1" dirty="0"/>
              <a:t>Streamlined Patient Identification:</a:t>
            </a:r>
            <a:endParaRPr lang="en-US" dirty="0"/>
          </a:p>
          <a:p>
            <a:pPr marL="742950" lvl="1" indent="-285750">
              <a:buFont typeface="+mj-lt"/>
              <a:buAutoNum type="arabicPeriod"/>
            </a:pPr>
            <a:r>
              <a:rPr lang="en-US" dirty="0"/>
              <a:t>"CancerIQ has been instrumental in helping us identify high-risk patients efficiently. Its tools allow us to segment our patient population based on specific risk factors, which is essential for launching targeted screening campaigns."</a:t>
            </a:r>
          </a:p>
          <a:p>
            <a:pPr>
              <a:buFont typeface="+mj-lt"/>
              <a:buAutoNum type="arabicPeriod"/>
            </a:pPr>
            <a:r>
              <a:rPr lang="en-US" b="1" dirty="0"/>
              <a:t>Enhanced Patient Engagement:</a:t>
            </a:r>
            <a:endParaRPr lang="en-US" dirty="0"/>
          </a:p>
          <a:p>
            <a:pPr marL="742950" lvl="1" indent="-285750">
              <a:buFont typeface="+mj-lt"/>
              <a:buAutoNum type="arabicPeriod"/>
            </a:pPr>
            <a:r>
              <a:rPr lang="en-US" dirty="0"/>
              <a:t>"With CancerIQ, we've been able to develop personalized communication strategies that resonate with our patients. This platform enables us to educate them about their risk factors and the importance of early screening, which has significantly improved patient engagement in our campaigns."</a:t>
            </a:r>
          </a:p>
          <a:p>
            <a:pPr>
              <a:buFont typeface="+mj-lt"/>
              <a:buAutoNum type="arabicPeriod"/>
            </a:pPr>
            <a:r>
              <a:rPr lang="en-US" b="1" dirty="0"/>
              <a:t>Data-Driven Decision Making:</a:t>
            </a:r>
            <a:endParaRPr lang="en-US" dirty="0"/>
          </a:p>
          <a:p>
            <a:pPr marL="742950" lvl="1" indent="-285750">
              <a:buFont typeface="+mj-lt"/>
              <a:buAutoNum type="arabicPeriod"/>
            </a:pPr>
            <a:r>
              <a:rPr lang="en-US" dirty="0"/>
              <a:t>"CancerIQ provides us with actionable data that guides our screening strategies. By analyzing this data, we've been able to make informed decisions about where to focus our efforts, ensuring that our resources are used effectively to reach the most vulnerable groups."</a:t>
            </a:r>
          </a:p>
          <a:p>
            <a:pPr>
              <a:buFont typeface="+mj-lt"/>
              <a:buAutoNum type="arabicPeriod"/>
            </a:pPr>
            <a:r>
              <a:rPr lang="en-US" b="1" dirty="0"/>
              <a:t>Increased Screening Uptake:</a:t>
            </a:r>
            <a:endParaRPr lang="en-US" dirty="0"/>
          </a:p>
          <a:p>
            <a:pPr marL="742950" lvl="1" indent="-285750">
              <a:buFont typeface="+mj-lt"/>
              <a:buAutoNum type="arabicPeriod"/>
            </a:pPr>
            <a:r>
              <a:rPr lang="en-US" dirty="0"/>
              <a:t>"Since we started using CancerIQ, we've seen a noticeable increase in the uptake of screenings. The platform's ability to automate reminders and follow-ups has been a game changer, reducing the burden on our clinical staff and encouraging more patients to participate in preventative screenings."</a:t>
            </a:r>
          </a:p>
          <a:p>
            <a:pPr>
              <a:buFont typeface="+mj-lt"/>
              <a:buAutoNum type="arabicPeriod"/>
            </a:pPr>
            <a:r>
              <a:rPr lang="en-US" b="1" dirty="0"/>
              <a:t>Scalability of Screening Programs:</a:t>
            </a:r>
            <a:endParaRPr lang="en-US" dirty="0"/>
          </a:p>
          <a:p>
            <a:pPr marL="742950" lvl="1" indent="-285750">
              <a:buFont typeface="+mj-lt"/>
              <a:buAutoNum type="arabicPeriod"/>
            </a:pPr>
            <a:r>
              <a:rPr lang="en-US" dirty="0"/>
              <a:t>"CancerIQ has not only helped us start our campaign-based screening effectively but also scale it. As we've expanded our screening initiatives to cover more types of cancer and broader patient demographics, CancerIQ's scalable solutions have made it possible to grow without overwhelming our existing resources."</a:t>
            </a:r>
          </a:p>
          <a:p>
            <a:r>
              <a:rPr lang="en-US" dirty="0"/>
              <a:t>These points highlight the specific ways CancerIQ has supported Rachael Schmidt in her efforts to initiate and manage effective, campaign-based cancer screening programs.</a:t>
            </a:r>
          </a:p>
        </p:txBody>
      </p:sp>
      <p:sp>
        <p:nvSpPr>
          <p:cNvPr id="124" name="Rectangle 123">
            <a:extLst>
              <a:ext uri="{FF2B5EF4-FFF2-40B4-BE49-F238E27FC236}">
                <a16:creationId xmlns:a16="http://schemas.microsoft.com/office/drawing/2014/main" id="{3C302EBD-E6E5-2361-FA57-5F976B4D7A5A}"/>
              </a:ext>
            </a:extLst>
          </p:cNvPr>
          <p:cNvSpPr/>
          <p:nvPr/>
        </p:nvSpPr>
        <p:spPr>
          <a:xfrm>
            <a:off x="4956124" y="1300112"/>
            <a:ext cx="5036404" cy="464066"/>
          </a:xfrm>
          <a:prstGeom prst="rect">
            <a:avLst/>
          </a:prstGeom>
          <a:solidFill>
            <a:srgbClr val="67B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918"/>
            <a:r>
              <a:rPr lang="en-US" sz="1400" b="1" dirty="0">
                <a:solidFill>
                  <a:prstClr val="white"/>
                </a:solidFill>
                <a:latin typeface="Arial" panose="020B0604020202020204" pitchFamily="34" charset="0"/>
                <a:cs typeface="Arial" panose="020B0604020202020204" pitchFamily="34" charset="0"/>
                <a:sym typeface="Lucida Grande" charset="0"/>
              </a:rPr>
              <a:t>KNOWN GENETIC MUTATIONS</a:t>
            </a:r>
          </a:p>
        </p:txBody>
      </p:sp>
      <p:sp>
        <p:nvSpPr>
          <p:cNvPr id="125" name="Rectangle 124">
            <a:extLst>
              <a:ext uri="{FF2B5EF4-FFF2-40B4-BE49-F238E27FC236}">
                <a16:creationId xmlns:a16="http://schemas.microsoft.com/office/drawing/2014/main" id="{32ADDAA1-5B9C-92B1-3D0E-F1C241CD100A}"/>
              </a:ext>
            </a:extLst>
          </p:cNvPr>
          <p:cNvSpPr/>
          <p:nvPr/>
        </p:nvSpPr>
        <p:spPr>
          <a:xfrm>
            <a:off x="4953310" y="2032238"/>
            <a:ext cx="2518858" cy="464066"/>
          </a:xfrm>
          <a:prstGeom prst="rect">
            <a:avLst/>
          </a:prstGeom>
          <a:solidFill>
            <a:srgbClr val="BE3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918"/>
            <a:r>
              <a:rPr lang="en-US" sz="1400" b="1" dirty="0">
                <a:solidFill>
                  <a:prstClr val="white"/>
                </a:solidFill>
                <a:latin typeface="Arial" panose="020B0604020202020204" pitchFamily="34" charset="0"/>
                <a:cs typeface="Arial" panose="020B0604020202020204" pitchFamily="34" charset="0"/>
                <a:sym typeface="Lucida Grande" charset="0"/>
              </a:rPr>
              <a:t>FAMILY HISTORY</a:t>
            </a:r>
          </a:p>
        </p:txBody>
      </p:sp>
      <p:sp>
        <p:nvSpPr>
          <p:cNvPr id="126" name="Rectangle 125">
            <a:extLst>
              <a:ext uri="{FF2B5EF4-FFF2-40B4-BE49-F238E27FC236}">
                <a16:creationId xmlns:a16="http://schemas.microsoft.com/office/drawing/2014/main" id="{252B6229-6910-79AE-83B5-8A5F443BD2F0}"/>
              </a:ext>
            </a:extLst>
          </p:cNvPr>
          <p:cNvSpPr/>
          <p:nvPr/>
        </p:nvSpPr>
        <p:spPr>
          <a:xfrm>
            <a:off x="4953311" y="2750919"/>
            <a:ext cx="2229080" cy="464066"/>
          </a:xfrm>
          <a:prstGeom prst="rect">
            <a:avLst/>
          </a:prstGeom>
          <a:solidFill>
            <a:srgbClr val="53A6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918"/>
            <a:r>
              <a:rPr lang="en-US" sz="1400" b="1" dirty="0">
                <a:solidFill>
                  <a:prstClr val="white"/>
                </a:solidFill>
                <a:latin typeface="Arial" panose="020B0604020202020204" pitchFamily="34" charset="0"/>
                <a:cs typeface="Arial" panose="020B0604020202020204" pitchFamily="34" charset="0"/>
                <a:sym typeface="Lucida Grande" charset="0"/>
              </a:rPr>
              <a:t>LIFESTYLE</a:t>
            </a:r>
          </a:p>
        </p:txBody>
      </p:sp>
      <p:sp>
        <p:nvSpPr>
          <p:cNvPr id="127" name="Rectangle 126">
            <a:extLst>
              <a:ext uri="{FF2B5EF4-FFF2-40B4-BE49-F238E27FC236}">
                <a16:creationId xmlns:a16="http://schemas.microsoft.com/office/drawing/2014/main" id="{798215E9-E8DA-2054-0AFB-51364D511921}"/>
              </a:ext>
            </a:extLst>
          </p:cNvPr>
          <p:cNvSpPr/>
          <p:nvPr/>
        </p:nvSpPr>
        <p:spPr>
          <a:xfrm>
            <a:off x="4953310" y="4318784"/>
            <a:ext cx="1329215" cy="1608425"/>
          </a:xfrm>
          <a:prstGeom prst="rect">
            <a:avLst/>
          </a:prstGeom>
          <a:solidFill>
            <a:srgbClr val="6A6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18"/>
            <a:r>
              <a:rPr lang="en-US" sz="1400" b="1" dirty="0">
                <a:solidFill>
                  <a:prstClr val="white"/>
                </a:solidFill>
                <a:latin typeface="Arial" panose="020B0604020202020204" pitchFamily="34" charset="0"/>
                <a:cs typeface="Arial" panose="020B0604020202020204" pitchFamily="34" charset="0"/>
                <a:sym typeface="Lucida Grande" charset="0"/>
              </a:rPr>
              <a:t>AVERAGE</a:t>
            </a:r>
          </a:p>
        </p:txBody>
      </p:sp>
      <p:sp>
        <p:nvSpPr>
          <p:cNvPr id="128" name="TextBox 127">
            <a:extLst>
              <a:ext uri="{FF2B5EF4-FFF2-40B4-BE49-F238E27FC236}">
                <a16:creationId xmlns:a16="http://schemas.microsoft.com/office/drawing/2014/main" id="{1178AC3A-253C-133D-3909-261981109119}"/>
              </a:ext>
            </a:extLst>
          </p:cNvPr>
          <p:cNvSpPr txBox="1"/>
          <p:nvPr/>
        </p:nvSpPr>
        <p:spPr>
          <a:xfrm>
            <a:off x="10090027" y="1101258"/>
            <a:ext cx="1186543" cy="430887"/>
          </a:xfrm>
          <a:prstGeom prst="rect">
            <a:avLst/>
          </a:prstGeom>
          <a:noFill/>
        </p:spPr>
        <p:txBody>
          <a:bodyPr wrap="none" rtlCol="0">
            <a:spAutoFit/>
          </a:bodyPr>
          <a:lstStyle/>
          <a:p>
            <a:pPr defTabSz="913918"/>
            <a:r>
              <a:rPr lang="en-US" sz="1100" b="1" dirty="0">
                <a:solidFill>
                  <a:prstClr val="black"/>
                </a:solidFill>
                <a:latin typeface="Arial" panose="020B0604020202020204" pitchFamily="34" charset="0"/>
                <a:ea typeface="ヒラギノ角ゴ ProN W3" charset="0"/>
                <a:cs typeface="Arial" panose="020B0604020202020204" pitchFamily="34" charset="0"/>
                <a:sym typeface="Lucida Grande" charset="0"/>
              </a:rPr>
              <a:t>87% LIFETIME </a:t>
            </a:r>
          </a:p>
          <a:p>
            <a:pPr defTabSz="913918"/>
            <a:r>
              <a:rPr lang="en-US" sz="1100" b="1" dirty="0">
                <a:solidFill>
                  <a:prstClr val="black"/>
                </a:solidFill>
                <a:latin typeface="Arial" panose="020B0604020202020204" pitchFamily="34" charset="0"/>
                <a:ea typeface="ヒラギノ角ゴ ProN W3" charset="0"/>
                <a:cs typeface="Arial" panose="020B0604020202020204" pitchFamily="34" charset="0"/>
                <a:sym typeface="Lucida Grande" charset="0"/>
              </a:rPr>
              <a:t>CANCER RISK</a:t>
            </a:r>
          </a:p>
        </p:txBody>
      </p:sp>
      <p:sp>
        <p:nvSpPr>
          <p:cNvPr id="129" name="TextBox 128">
            <a:extLst>
              <a:ext uri="{FF2B5EF4-FFF2-40B4-BE49-F238E27FC236}">
                <a16:creationId xmlns:a16="http://schemas.microsoft.com/office/drawing/2014/main" id="{D965A288-2A79-B067-6751-BC09ADDE1E81}"/>
              </a:ext>
            </a:extLst>
          </p:cNvPr>
          <p:cNvSpPr txBox="1"/>
          <p:nvPr/>
        </p:nvSpPr>
        <p:spPr>
          <a:xfrm>
            <a:off x="7597941" y="2019128"/>
            <a:ext cx="1186543" cy="430887"/>
          </a:xfrm>
          <a:prstGeom prst="rect">
            <a:avLst/>
          </a:prstGeom>
          <a:noFill/>
        </p:spPr>
        <p:txBody>
          <a:bodyPr wrap="none" rtlCol="0">
            <a:spAutoFit/>
          </a:bodyPr>
          <a:lstStyle/>
          <a:p>
            <a:pPr defTabSz="913918"/>
            <a:r>
              <a:rPr lang="en-US" sz="1100" b="1" dirty="0">
                <a:solidFill>
                  <a:prstClr val="black"/>
                </a:solidFill>
                <a:latin typeface="Arial" panose="020B0604020202020204" pitchFamily="34" charset="0"/>
                <a:ea typeface="ヒラギノ角ゴ ProN W3" charset="0"/>
                <a:cs typeface="Arial" panose="020B0604020202020204" pitchFamily="34" charset="0"/>
                <a:sym typeface="Lucida Grande" charset="0"/>
              </a:rPr>
              <a:t>24% LIFETIME </a:t>
            </a:r>
          </a:p>
          <a:p>
            <a:pPr defTabSz="913918"/>
            <a:r>
              <a:rPr lang="en-US" sz="1100" b="1" dirty="0">
                <a:solidFill>
                  <a:prstClr val="black"/>
                </a:solidFill>
                <a:latin typeface="Arial" panose="020B0604020202020204" pitchFamily="34" charset="0"/>
                <a:ea typeface="ヒラギノ角ゴ ProN W3" charset="0"/>
                <a:cs typeface="Arial" panose="020B0604020202020204" pitchFamily="34" charset="0"/>
                <a:sym typeface="Lucida Grande" charset="0"/>
              </a:rPr>
              <a:t>CANCER RISK</a:t>
            </a:r>
          </a:p>
        </p:txBody>
      </p:sp>
      <p:sp>
        <p:nvSpPr>
          <p:cNvPr id="130" name="TextBox 129">
            <a:extLst>
              <a:ext uri="{FF2B5EF4-FFF2-40B4-BE49-F238E27FC236}">
                <a16:creationId xmlns:a16="http://schemas.microsoft.com/office/drawing/2014/main" id="{490911A9-5E96-8076-288B-F14BA669AD50}"/>
              </a:ext>
            </a:extLst>
          </p:cNvPr>
          <p:cNvSpPr txBox="1"/>
          <p:nvPr/>
        </p:nvSpPr>
        <p:spPr>
          <a:xfrm>
            <a:off x="7182391" y="2767508"/>
            <a:ext cx="2907636" cy="430887"/>
          </a:xfrm>
          <a:prstGeom prst="rect">
            <a:avLst/>
          </a:prstGeom>
          <a:noFill/>
        </p:spPr>
        <p:txBody>
          <a:bodyPr wrap="square" rtlCol="0">
            <a:spAutoFit/>
          </a:bodyPr>
          <a:lstStyle/>
          <a:p>
            <a:pPr defTabSz="913918"/>
            <a:r>
              <a:rPr lang="en-US" sz="1100" b="1" dirty="0">
                <a:solidFill>
                  <a:prstClr val="black"/>
                </a:solidFill>
                <a:latin typeface="Arial" panose="020B0604020202020204" pitchFamily="34" charset="0"/>
                <a:ea typeface="ヒラギノ角ゴ ProN W3" charset="0"/>
                <a:cs typeface="Arial" panose="020B0604020202020204" pitchFamily="34" charset="0"/>
                <a:sym typeface="Lucida Grande" charset="0"/>
              </a:rPr>
              <a:t>22% LIFETIME </a:t>
            </a:r>
          </a:p>
          <a:p>
            <a:pPr defTabSz="913918"/>
            <a:r>
              <a:rPr lang="en-US" sz="1100" b="1" dirty="0">
                <a:solidFill>
                  <a:prstClr val="black"/>
                </a:solidFill>
                <a:latin typeface="Arial" panose="020B0604020202020204" pitchFamily="34" charset="0"/>
                <a:ea typeface="ヒラギノ角ゴ ProN W3" charset="0"/>
                <a:cs typeface="Arial" panose="020B0604020202020204" pitchFamily="34" charset="0"/>
                <a:sym typeface="Lucida Grande" charset="0"/>
              </a:rPr>
              <a:t>CANCER RISK</a:t>
            </a:r>
          </a:p>
        </p:txBody>
      </p:sp>
      <p:sp>
        <p:nvSpPr>
          <p:cNvPr id="131" name="TextBox 130">
            <a:extLst>
              <a:ext uri="{FF2B5EF4-FFF2-40B4-BE49-F238E27FC236}">
                <a16:creationId xmlns:a16="http://schemas.microsoft.com/office/drawing/2014/main" id="{8735BE51-797F-5945-C109-054E46DE709D}"/>
              </a:ext>
            </a:extLst>
          </p:cNvPr>
          <p:cNvSpPr txBox="1"/>
          <p:nvPr/>
        </p:nvSpPr>
        <p:spPr>
          <a:xfrm>
            <a:off x="6304800" y="4318784"/>
            <a:ext cx="1186543" cy="430887"/>
          </a:xfrm>
          <a:prstGeom prst="rect">
            <a:avLst/>
          </a:prstGeom>
          <a:noFill/>
        </p:spPr>
        <p:txBody>
          <a:bodyPr wrap="none" rtlCol="0">
            <a:spAutoFit/>
          </a:bodyPr>
          <a:lstStyle/>
          <a:p>
            <a:pPr defTabSz="913918"/>
            <a:r>
              <a:rPr lang="en-US" sz="1100" b="1" dirty="0">
                <a:solidFill>
                  <a:prstClr val="black"/>
                </a:solidFill>
                <a:latin typeface="Arial" panose="020B0604020202020204" pitchFamily="34" charset="0"/>
                <a:ea typeface="ヒラギノ角ゴ ProN W3" charset="0"/>
                <a:cs typeface="Arial" panose="020B0604020202020204" pitchFamily="34" charset="0"/>
                <a:sym typeface="Lucida Grande" charset="0"/>
              </a:rPr>
              <a:t>12% LIFETIME </a:t>
            </a:r>
          </a:p>
          <a:p>
            <a:pPr defTabSz="913918"/>
            <a:r>
              <a:rPr lang="en-US" sz="1100" b="1" dirty="0">
                <a:solidFill>
                  <a:prstClr val="black"/>
                </a:solidFill>
                <a:latin typeface="Arial" panose="020B0604020202020204" pitchFamily="34" charset="0"/>
                <a:ea typeface="ヒラギノ角ゴ ProN W3" charset="0"/>
                <a:cs typeface="Arial" panose="020B0604020202020204" pitchFamily="34" charset="0"/>
                <a:sym typeface="Lucida Grande" charset="0"/>
              </a:rPr>
              <a:t>CANCER RISK</a:t>
            </a:r>
          </a:p>
        </p:txBody>
      </p:sp>
      <p:sp>
        <p:nvSpPr>
          <p:cNvPr id="132" name="Rectangle 131">
            <a:extLst>
              <a:ext uri="{FF2B5EF4-FFF2-40B4-BE49-F238E27FC236}">
                <a16:creationId xmlns:a16="http://schemas.microsoft.com/office/drawing/2014/main" id="{C9A74195-D2F1-7F89-F920-3C85522A3F18}"/>
              </a:ext>
            </a:extLst>
          </p:cNvPr>
          <p:cNvSpPr/>
          <p:nvPr/>
        </p:nvSpPr>
        <p:spPr>
          <a:xfrm>
            <a:off x="4953310" y="3420166"/>
            <a:ext cx="1568821" cy="464066"/>
          </a:xfrm>
          <a:prstGeom prst="rect">
            <a:avLst/>
          </a:prstGeom>
          <a:solidFill>
            <a:srgbClr val="257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918"/>
            <a:r>
              <a:rPr lang="en-US" sz="1400" b="1" dirty="0">
                <a:solidFill>
                  <a:prstClr val="white"/>
                </a:solidFill>
                <a:latin typeface="Arial" panose="020B0604020202020204" pitchFamily="34" charset="0"/>
                <a:cs typeface="Arial" panose="020B0604020202020204" pitchFamily="34" charset="0"/>
                <a:sym typeface="Lucida Grande" charset="0"/>
              </a:rPr>
              <a:t>ADHERENCE</a:t>
            </a:r>
          </a:p>
        </p:txBody>
      </p:sp>
      <p:sp>
        <p:nvSpPr>
          <p:cNvPr id="133" name="TextBox 132">
            <a:extLst>
              <a:ext uri="{FF2B5EF4-FFF2-40B4-BE49-F238E27FC236}">
                <a16:creationId xmlns:a16="http://schemas.microsoft.com/office/drawing/2014/main" id="{C9F832EA-FE77-0221-17AE-5B213CC8294C}"/>
              </a:ext>
            </a:extLst>
          </p:cNvPr>
          <p:cNvSpPr txBox="1"/>
          <p:nvPr/>
        </p:nvSpPr>
        <p:spPr>
          <a:xfrm>
            <a:off x="6625560" y="3453345"/>
            <a:ext cx="1944763" cy="430887"/>
          </a:xfrm>
          <a:prstGeom prst="rect">
            <a:avLst/>
          </a:prstGeom>
          <a:noFill/>
        </p:spPr>
        <p:txBody>
          <a:bodyPr wrap="none" rtlCol="0">
            <a:spAutoFit/>
          </a:bodyPr>
          <a:lstStyle/>
          <a:p>
            <a:pPr defTabSz="913918"/>
            <a:r>
              <a:rPr lang="en-US" sz="1100" b="1" dirty="0">
                <a:solidFill>
                  <a:prstClr val="black"/>
                </a:solidFill>
                <a:latin typeface="Arial" panose="020B0604020202020204" pitchFamily="34" charset="0"/>
                <a:ea typeface="ヒラギノ角ゴ ProN W3" charset="0"/>
                <a:cs typeface="Arial" panose="020B0604020202020204" pitchFamily="34" charset="0"/>
                <a:sym typeface="Lucida Grande" charset="0"/>
              </a:rPr>
              <a:t>ELEVATED RISK OF </a:t>
            </a:r>
          </a:p>
          <a:p>
            <a:pPr defTabSz="913918"/>
            <a:r>
              <a:rPr lang="en-US" sz="1100" b="1" dirty="0">
                <a:solidFill>
                  <a:prstClr val="black"/>
                </a:solidFill>
                <a:latin typeface="Arial" panose="020B0604020202020204" pitchFamily="34" charset="0"/>
                <a:ea typeface="ヒラギノ角ゴ ProN W3" charset="0"/>
                <a:cs typeface="Arial" panose="020B0604020202020204" pitchFamily="34" charset="0"/>
                <a:sym typeface="Lucida Grande" charset="0"/>
              </a:rPr>
              <a:t>LATE-STAGE DETECTION</a:t>
            </a:r>
          </a:p>
        </p:txBody>
      </p:sp>
      <p:pic>
        <p:nvPicPr>
          <p:cNvPr id="134" name="Picture 2" descr="Helix Announces $50 Million Series C Funding to Continue Acceleration into  Clinical Population Genomics and COVID-19 Viral Surveillance">
            <a:extLst>
              <a:ext uri="{FF2B5EF4-FFF2-40B4-BE49-F238E27FC236}">
                <a16:creationId xmlns:a16="http://schemas.microsoft.com/office/drawing/2014/main" id="{65877A40-E77F-1F06-FC4F-208FF8CB85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0177" y="1532145"/>
            <a:ext cx="1041307" cy="546550"/>
          </a:xfrm>
          <a:prstGeom prst="rect">
            <a:avLst/>
          </a:prstGeom>
          <a:noFill/>
          <a:extLst>
            <a:ext uri="{909E8E84-426E-40DD-AFC4-6F175D3DCCD1}">
              <a14:hiddenFill xmlns:a14="http://schemas.microsoft.com/office/drawing/2010/main">
                <a:solidFill>
                  <a:srgbClr val="FFFFFF"/>
                </a:solidFill>
              </a14:hiddenFill>
            </a:ext>
          </a:extLst>
        </p:spPr>
      </p:pic>
      <p:sp>
        <p:nvSpPr>
          <p:cNvPr id="135" name="Right Brace 134">
            <a:extLst>
              <a:ext uri="{FF2B5EF4-FFF2-40B4-BE49-F238E27FC236}">
                <a16:creationId xmlns:a16="http://schemas.microsoft.com/office/drawing/2014/main" id="{38BA340A-BCA9-4E21-CECE-57FBE11111F8}"/>
              </a:ext>
            </a:extLst>
          </p:cNvPr>
          <p:cNvSpPr/>
          <p:nvPr/>
        </p:nvSpPr>
        <p:spPr>
          <a:xfrm>
            <a:off x="8883198" y="2078695"/>
            <a:ext cx="528273" cy="3856141"/>
          </a:xfrm>
          <a:prstGeom prst="rightBrace">
            <a:avLst>
              <a:gd name="adj1" fmla="val 40641"/>
              <a:gd name="adj2" fmla="val 47945"/>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ysClr val="windowText" lastClr="000000"/>
              </a:solidFill>
            </a:endParaRPr>
          </a:p>
        </p:txBody>
      </p:sp>
      <p:pic>
        <p:nvPicPr>
          <p:cNvPr id="136" name="Picture 2" descr="NebraskaCIQ">
            <a:extLst>
              <a:ext uri="{FF2B5EF4-FFF2-40B4-BE49-F238E27FC236}">
                <a16:creationId xmlns:a16="http://schemas.microsoft.com/office/drawing/2014/main" id="{695CDF2C-620B-5E3E-BB18-7DF130874A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309"/>
          <a:stretch/>
        </p:blipFill>
        <p:spPr bwMode="auto">
          <a:xfrm>
            <a:off x="9510185" y="3362694"/>
            <a:ext cx="2018371" cy="1058048"/>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2" descr="NebraskaCIQ">
            <a:extLst>
              <a:ext uri="{FF2B5EF4-FFF2-40B4-BE49-F238E27FC236}">
                <a16:creationId xmlns:a16="http://schemas.microsoft.com/office/drawing/2014/main" id="{59DC7795-8C5D-6782-1607-EE1E974E81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309"/>
          <a:stretch/>
        </p:blipFill>
        <p:spPr bwMode="auto">
          <a:xfrm>
            <a:off x="10093522" y="1937331"/>
            <a:ext cx="1426965" cy="748028"/>
          </a:xfrm>
          <a:prstGeom prst="rect">
            <a:avLst/>
          </a:prstGeom>
          <a:noFill/>
          <a:extLst>
            <a:ext uri="{909E8E84-426E-40DD-AFC4-6F175D3DCCD1}">
              <a14:hiddenFill xmlns:a14="http://schemas.microsoft.com/office/drawing/2010/main">
                <a:solidFill>
                  <a:srgbClr val="FFFFFF"/>
                </a:solidFill>
              </a14:hiddenFill>
            </a:ext>
          </a:extLst>
        </p:spPr>
      </p:pic>
      <p:sp>
        <p:nvSpPr>
          <p:cNvPr id="138" name="TextBox 137">
            <a:extLst>
              <a:ext uri="{FF2B5EF4-FFF2-40B4-BE49-F238E27FC236}">
                <a16:creationId xmlns:a16="http://schemas.microsoft.com/office/drawing/2014/main" id="{F8FBBB40-59AE-56A4-C360-730838C9105F}"/>
              </a:ext>
            </a:extLst>
          </p:cNvPr>
          <p:cNvSpPr txBox="1"/>
          <p:nvPr/>
        </p:nvSpPr>
        <p:spPr>
          <a:xfrm>
            <a:off x="10670116" y="1981384"/>
            <a:ext cx="266420" cy="261610"/>
          </a:xfrm>
          <a:prstGeom prst="rect">
            <a:avLst/>
          </a:prstGeom>
          <a:noFill/>
        </p:spPr>
        <p:txBody>
          <a:bodyPr wrap="none" rtlCol="0">
            <a:spAutoFit/>
          </a:bodyPr>
          <a:lstStyle/>
          <a:p>
            <a:pPr defTabSz="913918"/>
            <a:r>
              <a:rPr lang="en-US" sz="1100" b="1" dirty="0">
                <a:solidFill>
                  <a:prstClr val="black"/>
                </a:solidFill>
                <a:latin typeface="Arial" panose="020B0604020202020204" pitchFamily="34" charset="0"/>
                <a:ea typeface="ヒラギノ角ゴ ProN W3" charset="0"/>
                <a:cs typeface="Arial" panose="020B0604020202020204" pitchFamily="34" charset="0"/>
                <a:sym typeface="Lucida Grande" charset="0"/>
              </a:rPr>
              <a:t>+</a:t>
            </a:r>
          </a:p>
        </p:txBody>
      </p:sp>
      <p:sp>
        <p:nvSpPr>
          <p:cNvPr id="2" name="Freeform 6">
            <a:extLst>
              <a:ext uri="{FF2B5EF4-FFF2-40B4-BE49-F238E27FC236}">
                <a16:creationId xmlns:a16="http://schemas.microsoft.com/office/drawing/2014/main" id="{54ACCEA1-25AF-FB1E-947E-11AEA74BB1C2}"/>
              </a:ext>
            </a:extLst>
          </p:cNvPr>
          <p:cNvSpPr>
            <a:spLocks noEditPoints="1"/>
          </p:cNvSpPr>
          <p:nvPr/>
        </p:nvSpPr>
        <p:spPr bwMode="auto">
          <a:xfrm>
            <a:off x="1158772" y="1458442"/>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3" name="Freeform 6">
            <a:extLst>
              <a:ext uri="{FF2B5EF4-FFF2-40B4-BE49-F238E27FC236}">
                <a16:creationId xmlns:a16="http://schemas.microsoft.com/office/drawing/2014/main" id="{8C2C7BCA-A89E-02FC-232B-29BAD308BC49}"/>
              </a:ext>
            </a:extLst>
          </p:cNvPr>
          <p:cNvSpPr>
            <a:spLocks noEditPoints="1"/>
          </p:cNvSpPr>
          <p:nvPr/>
        </p:nvSpPr>
        <p:spPr bwMode="auto">
          <a:xfrm>
            <a:off x="1814495" y="1458442"/>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4" name="Freeform 6">
            <a:extLst>
              <a:ext uri="{FF2B5EF4-FFF2-40B4-BE49-F238E27FC236}">
                <a16:creationId xmlns:a16="http://schemas.microsoft.com/office/drawing/2014/main" id="{FB2B2BC5-B576-FD0F-218C-A66F4B00F1EE}"/>
              </a:ext>
            </a:extLst>
          </p:cNvPr>
          <p:cNvSpPr>
            <a:spLocks noEditPoints="1"/>
          </p:cNvSpPr>
          <p:nvPr/>
        </p:nvSpPr>
        <p:spPr bwMode="auto">
          <a:xfrm>
            <a:off x="2142356" y="1458442"/>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7" name="Freeform 6">
            <a:extLst>
              <a:ext uri="{FF2B5EF4-FFF2-40B4-BE49-F238E27FC236}">
                <a16:creationId xmlns:a16="http://schemas.microsoft.com/office/drawing/2014/main" id="{E3CC41BD-797C-FAEE-DC03-2B3E0F331E59}"/>
              </a:ext>
            </a:extLst>
          </p:cNvPr>
          <p:cNvSpPr>
            <a:spLocks noEditPoints="1"/>
          </p:cNvSpPr>
          <p:nvPr/>
        </p:nvSpPr>
        <p:spPr bwMode="auto">
          <a:xfrm>
            <a:off x="3125940" y="1458442"/>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8" name="Freeform 6">
            <a:extLst>
              <a:ext uri="{FF2B5EF4-FFF2-40B4-BE49-F238E27FC236}">
                <a16:creationId xmlns:a16="http://schemas.microsoft.com/office/drawing/2014/main" id="{4B39C313-2854-A850-8AC0-440B80E304B2}"/>
              </a:ext>
            </a:extLst>
          </p:cNvPr>
          <p:cNvSpPr>
            <a:spLocks noEditPoints="1"/>
          </p:cNvSpPr>
          <p:nvPr/>
        </p:nvSpPr>
        <p:spPr bwMode="auto">
          <a:xfrm>
            <a:off x="3453801" y="1458442"/>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9" name="Freeform 6">
            <a:extLst>
              <a:ext uri="{FF2B5EF4-FFF2-40B4-BE49-F238E27FC236}">
                <a16:creationId xmlns:a16="http://schemas.microsoft.com/office/drawing/2014/main" id="{5095796A-D098-8AEF-460E-46C6B417CDC5}"/>
              </a:ext>
            </a:extLst>
          </p:cNvPr>
          <p:cNvSpPr>
            <a:spLocks noEditPoints="1"/>
          </p:cNvSpPr>
          <p:nvPr/>
        </p:nvSpPr>
        <p:spPr bwMode="auto">
          <a:xfrm>
            <a:off x="4109525" y="1458442"/>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10" name="Freeform 6">
            <a:extLst>
              <a:ext uri="{FF2B5EF4-FFF2-40B4-BE49-F238E27FC236}">
                <a16:creationId xmlns:a16="http://schemas.microsoft.com/office/drawing/2014/main" id="{BD23FCAF-1F79-CD6E-E921-3E0E50252E9D}"/>
              </a:ext>
            </a:extLst>
          </p:cNvPr>
          <p:cNvSpPr>
            <a:spLocks noEditPoints="1"/>
          </p:cNvSpPr>
          <p:nvPr/>
        </p:nvSpPr>
        <p:spPr bwMode="auto">
          <a:xfrm>
            <a:off x="1486633" y="1458442"/>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11" name="Freeform 6">
            <a:extLst>
              <a:ext uri="{FF2B5EF4-FFF2-40B4-BE49-F238E27FC236}">
                <a16:creationId xmlns:a16="http://schemas.microsoft.com/office/drawing/2014/main" id="{BFE91A2F-C359-9915-C00D-0E354BD2EFD4}"/>
              </a:ext>
            </a:extLst>
          </p:cNvPr>
          <p:cNvSpPr>
            <a:spLocks noEditPoints="1"/>
          </p:cNvSpPr>
          <p:nvPr/>
        </p:nvSpPr>
        <p:spPr bwMode="auto">
          <a:xfrm>
            <a:off x="2470217" y="1458442"/>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12" name="Freeform 6">
            <a:extLst>
              <a:ext uri="{FF2B5EF4-FFF2-40B4-BE49-F238E27FC236}">
                <a16:creationId xmlns:a16="http://schemas.microsoft.com/office/drawing/2014/main" id="{9A1F52CD-C1B1-5209-4E06-46108EF81484}"/>
              </a:ext>
            </a:extLst>
          </p:cNvPr>
          <p:cNvSpPr>
            <a:spLocks noEditPoints="1"/>
          </p:cNvSpPr>
          <p:nvPr/>
        </p:nvSpPr>
        <p:spPr bwMode="auto">
          <a:xfrm>
            <a:off x="2798079" y="1458442"/>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13" name="Freeform 6">
            <a:extLst>
              <a:ext uri="{FF2B5EF4-FFF2-40B4-BE49-F238E27FC236}">
                <a16:creationId xmlns:a16="http://schemas.microsoft.com/office/drawing/2014/main" id="{1D16C507-E6C4-D17E-EE21-163B369DD6C5}"/>
              </a:ext>
            </a:extLst>
          </p:cNvPr>
          <p:cNvSpPr>
            <a:spLocks noEditPoints="1"/>
          </p:cNvSpPr>
          <p:nvPr/>
        </p:nvSpPr>
        <p:spPr bwMode="auto">
          <a:xfrm>
            <a:off x="3781663" y="1458442"/>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14" name="Freeform 6">
            <a:extLst>
              <a:ext uri="{FF2B5EF4-FFF2-40B4-BE49-F238E27FC236}">
                <a16:creationId xmlns:a16="http://schemas.microsoft.com/office/drawing/2014/main" id="{6313031D-B464-93E4-4F3A-2E8B6CBD8348}"/>
              </a:ext>
            </a:extLst>
          </p:cNvPr>
          <p:cNvSpPr>
            <a:spLocks noEditPoints="1"/>
          </p:cNvSpPr>
          <p:nvPr/>
        </p:nvSpPr>
        <p:spPr bwMode="auto">
          <a:xfrm>
            <a:off x="1318078" y="1922508"/>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15" name="Freeform 6">
            <a:extLst>
              <a:ext uri="{FF2B5EF4-FFF2-40B4-BE49-F238E27FC236}">
                <a16:creationId xmlns:a16="http://schemas.microsoft.com/office/drawing/2014/main" id="{CF8208C7-E709-4DDC-BF29-BC15F3C22E61}"/>
              </a:ext>
            </a:extLst>
          </p:cNvPr>
          <p:cNvSpPr>
            <a:spLocks noEditPoints="1"/>
          </p:cNvSpPr>
          <p:nvPr/>
        </p:nvSpPr>
        <p:spPr bwMode="auto">
          <a:xfrm>
            <a:off x="1973801" y="1922508"/>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16" name="Freeform 6">
            <a:extLst>
              <a:ext uri="{FF2B5EF4-FFF2-40B4-BE49-F238E27FC236}">
                <a16:creationId xmlns:a16="http://schemas.microsoft.com/office/drawing/2014/main" id="{02CE1301-0238-A82C-87B0-7218AE559048}"/>
              </a:ext>
            </a:extLst>
          </p:cNvPr>
          <p:cNvSpPr>
            <a:spLocks noEditPoints="1"/>
          </p:cNvSpPr>
          <p:nvPr/>
        </p:nvSpPr>
        <p:spPr bwMode="auto">
          <a:xfrm>
            <a:off x="2301662" y="1922508"/>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17" name="Freeform 6">
            <a:extLst>
              <a:ext uri="{FF2B5EF4-FFF2-40B4-BE49-F238E27FC236}">
                <a16:creationId xmlns:a16="http://schemas.microsoft.com/office/drawing/2014/main" id="{5F46FAF1-D001-E828-434D-9E89F427A0A3}"/>
              </a:ext>
            </a:extLst>
          </p:cNvPr>
          <p:cNvSpPr>
            <a:spLocks noEditPoints="1"/>
          </p:cNvSpPr>
          <p:nvPr/>
        </p:nvSpPr>
        <p:spPr bwMode="auto">
          <a:xfrm>
            <a:off x="3285246" y="1922508"/>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18" name="Freeform 6">
            <a:extLst>
              <a:ext uri="{FF2B5EF4-FFF2-40B4-BE49-F238E27FC236}">
                <a16:creationId xmlns:a16="http://schemas.microsoft.com/office/drawing/2014/main" id="{E2FFA836-F6F7-916F-37EB-5C99FECBE585}"/>
              </a:ext>
            </a:extLst>
          </p:cNvPr>
          <p:cNvSpPr>
            <a:spLocks noEditPoints="1"/>
          </p:cNvSpPr>
          <p:nvPr/>
        </p:nvSpPr>
        <p:spPr bwMode="auto">
          <a:xfrm>
            <a:off x="3613108" y="1922508"/>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19" name="Freeform 6">
            <a:extLst>
              <a:ext uri="{FF2B5EF4-FFF2-40B4-BE49-F238E27FC236}">
                <a16:creationId xmlns:a16="http://schemas.microsoft.com/office/drawing/2014/main" id="{A928FF04-E889-B095-02D8-B889B75B58C4}"/>
              </a:ext>
            </a:extLst>
          </p:cNvPr>
          <p:cNvSpPr>
            <a:spLocks noEditPoints="1"/>
          </p:cNvSpPr>
          <p:nvPr/>
        </p:nvSpPr>
        <p:spPr bwMode="auto">
          <a:xfrm>
            <a:off x="4268831" y="1922508"/>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20" name="Freeform 6">
            <a:extLst>
              <a:ext uri="{FF2B5EF4-FFF2-40B4-BE49-F238E27FC236}">
                <a16:creationId xmlns:a16="http://schemas.microsoft.com/office/drawing/2014/main" id="{EF6D396A-70A5-50BB-2CFD-CD0C9485D701}"/>
              </a:ext>
            </a:extLst>
          </p:cNvPr>
          <p:cNvSpPr>
            <a:spLocks noEditPoints="1"/>
          </p:cNvSpPr>
          <p:nvPr/>
        </p:nvSpPr>
        <p:spPr bwMode="auto">
          <a:xfrm>
            <a:off x="1645940" y="1922508"/>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21" name="Freeform 6">
            <a:extLst>
              <a:ext uri="{FF2B5EF4-FFF2-40B4-BE49-F238E27FC236}">
                <a16:creationId xmlns:a16="http://schemas.microsoft.com/office/drawing/2014/main" id="{187A772F-41D0-9601-62D6-BF34F1C8010E}"/>
              </a:ext>
            </a:extLst>
          </p:cNvPr>
          <p:cNvSpPr>
            <a:spLocks noEditPoints="1"/>
          </p:cNvSpPr>
          <p:nvPr/>
        </p:nvSpPr>
        <p:spPr bwMode="auto">
          <a:xfrm>
            <a:off x="2629524" y="1922508"/>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22" name="Freeform 6">
            <a:extLst>
              <a:ext uri="{FF2B5EF4-FFF2-40B4-BE49-F238E27FC236}">
                <a16:creationId xmlns:a16="http://schemas.microsoft.com/office/drawing/2014/main" id="{29BCE70C-6C79-D3D1-9FB7-301D9C5EA3B7}"/>
              </a:ext>
            </a:extLst>
          </p:cNvPr>
          <p:cNvSpPr>
            <a:spLocks noEditPoints="1"/>
          </p:cNvSpPr>
          <p:nvPr/>
        </p:nvSpPr>
        <p:spPr bwMode="auto">
          <a:xfrm>
            <a:off x="2957385" y="1922508"/>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23" name="Freeform 6">
            <a:extLst>
              <a:ext uri="{FF2B5EF4-FFF2-40B4-BE49-F238E27FC236}">
                <a16:creationId xmlns:a16="http://schemas.microsoft.com/office/drawing/2014/main" id="{A70C8213-7925-2B0F-0B80-F808015E1086}"/>
              </a:ext>
            </a:extLst>
          </p:cNvPr>
          <p:cNvSpPr>
            <a:spLocks noEditPoints="1"/>
          </p:cNvSpPr>
          <p:nvPr/>
        </p:nvSpPr>
        <p:spPr bwMode="auto">
          <a:xfrm>
            <a:off x="3940969" y="1922508"/>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24" name="Freeform 6">
            <a:extLst>
              <a:ext uri="{FF2B5EF4-FFF2-40B4-BE49-F238E27FC236}">
                <a16:creationId xmlns:a16="http://schemas.microsoft.com/office/drawing/2014/main" id="{4EA2C879-1038-1721-31F8-FF3092945ACF}"/>
              </a:ext>
            </a:extLst>
          </p:cNvPr>
          <p:cNvSpPr>
            <a:spLocks noEditPoints="1"/>
          </p:cNvSpPr>
          <p:nvPr/>
        </p:nvSpPr>
        <p:spPr bwMode="auto">
          <a:xfrm>
            <a:off x="1158773" y="2372720"/>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25" name="Freeform 6">
            <a:extLst>
              <a:ext uri="{FF2B5EF4-FFF2-40B4-BE49-F238E27FC236}">
                <a16:creationId xmlns:a16="http://schemas.microsoft.com/office/drawing/2014/main" id="{7483A685-F9E5-BA33-D0DD-2B0F144A0CD8}"/>
              </a:ext>
            </a:extLst>
          </p:cNvPr>
          <p:cNvSpPr>
            <a:spLocks noEditPoints="1"/>
          </p:cNvSpPr>
          <p:nvPr/>
        </p:nvSpPr>
        <p:spPr bwMode="auto">
          <a:xfrm>
            <a:off x="1814495" y="2372720"/>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26" name="Freeform 6">
            <a:extLst>
              <a:ext uri="{FF2B5EF4-FFF2-40B4-BE49-F238E27FC236}">
                <a16:creationId xmlns:a16="http://schemas.microsoft.com/office/drawing/2014/main" id="{1B2C5B03-1957-E905-5711-CE48402DAC5A}"/>
              </a:ext>
            </a:extLst>
          </p:cNvPr>
          <p:cNvSpPr>
            <a:spLocks noEditPoints="1"/>
          </p:cNvSpPr>
          <p:nvPr/>
        </p:nvSpPr>
        <p:spPr bwMode="auto">
          <a:xfrm>
            <a:off x="2142357" y="2372720"/>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27" name="Freeform 6">
            <a:extLst>
              <a:ext uri="{FF2B5EF4-FFF2-40B4-BE49-F238E27FC236}">
                <a16:creationId xmlns:a16="http://schemas.microsoft.com/office/drawing/2014/main" id="{79ACEEDA-5048-989C-7574-E24007DA6B9B}"/>
              </a:ext>
            </a:extLst>
          </p:cNvPr>
          <p:cNvSpPr>
            <a:spLocks noEditPoints="1"/>
          </p:cNvSpPr>
          <p:nvPr/>
        </p:nvSpPr>
        <p:spPr bwMode="auto">
          <a:xfrm>
            <a:off x="3125940" y="2372720"/>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28" name="Freeform 6">
            <a:extLst>
              <a:ext uri="{FF2B5EF4-FFF2-40B4-BE49-F238E27FC236}">
                <a16:creationId xmlns:a16="http://schemas.microsoft.com/office/drawing/2014/main" id="{58DE3A90-9A97-725D-E933-077B935201AA}"/>
              </a:ext>
            </a:extLst>
          </p:cNvPr>
          <p:cNvSpPr>
            <a:spLocks noEditPoints="1"/>
          </p:cNvSpPr>
          <p:nvPr/>
        </p:nvSpPr>
        <p:spPr bwMode="auto">
          <a:xfrm>
            <a:off x="3453802" y="2372720"/>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29" name="Freeform 6">
            <a:extLst>
              <a:ext uri="{FF2B5EF4-FFF2-40B4-BE49-F238E27FC236}">
                <a16:creationId xmlns:a16="http://schemas.microsoft.com/office/drawing/2014/main" id="{FDF20FCB-2147-1049-3851-A3C795843319}"/>
              </a:ext>
            </a:extLst>
          </p:cNvPr>
          <p:cNvSpPr>
            <a:spLocks noEditPoints="1"/>
          </p:cNvSpPr>
          <p:nvPr/>
        </p:nvSpPr>
        <p:spPr bwMode="auto">
          <a:xfrm>
            <a:off x="4109525" y="2372720"/>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30" name="Freeform 6">
            <a:extLst>
              <a:ext uri="{FF2B5EF4-FFF2-40B4-BE49-F238E27FC236}">
                <a16:creationId xmlns:a16="http://schemas.microsoft.com/office/drawing/2014/main" id="{E1AE5949-4D3A-4931-C89A-F41B7FA95878}"/>
              </a:ext>
            </a:extLst>
          </p:cNvPr>
          <p:cNvSpPr>
            <a:spLocks noEditPoints="1"/>
          </p:cNvSpPr>
          <p:nvPr/>
        </p:nvSpPr>
        <p:spPr bwMode="auto">
          <a:xfrm>
            <a:off x="1486634" y="2372720"/>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31" name="Freeform 6">
            <a:extLst>
              <a:ext uri="{FF2B5EF4-FFF2-40B4-BE49-F238E27FC236}">
                <a16:creationId xmlns:a16="http://schemas.microsoft.com/office/drawing/2014/main" id="{F7E342B0-4834-5CB9-98AE-23BD8EFDDF75}"/>
              </a:ext>
            </a:extLst>
          </p:cNvPr>
          <p:cNvSpPr>
            <a:spLocks noEditPoints="1"/>
          </p:cNvSpPr>
          <p:nvPr/>
        </p:nvSpPr>
        <p:spPr bwMode="auto">
          <a:xfrm>
            <a:off x="2470218" y="2372720"/>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32" name="Freeform 6">
            <a:extLst>
              <a:ext uri="{FF2B5EF4-FFF2-40B4-BE49-F238E27FC236}">
                <a16:creationId xmlns:a16="http://schemas.microsoft.com/office/drawing/2014/main" id="{65F1231A-3B78-88CF-649F-334B3B7BD3E9}"/>
              </a:ext>
            </a:extLst>
          </p:cNvPr>
          <p:cNvSpPr>
            <a:spLocks noEditPoints="1"/>
          </p:cNvSpPr>
          <p:nvPr/>
        </p:nvSpPr>
        <p:spPr bwMode="auto">
          <a:xfrm>
            <a:off x="2798079" y="2372720"/>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33" name="Freeform 6">
            <a:extLst>
              <a:ext uri="{FF2B5EF4-FFF2-40B4-BE49-F238E27FC236}">
                <a16:creationId xmlns:a16="http://schemas.microsoft.com/office/drawing/2014/main" id="{9D8FBEDB-F33D-9DEA-49A4-D4E9808F1D6B}"/>
              </a:ext>
            </a:extLst>
          </p:cNvPr>
          <p:cNvSpPr>
            <a:spLocks noEditPoints="1"/>
          </p:cNvSpPr>
          <p:nvPr/>
        </p:nvSpPr>
        <p:spPr bwMode="auto">
          <a:xfrm>
            <a:off x="3781663" y="2372720"/>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34" name="Freeform 6">
            <a:extLst>
              <a:ext uri="{FF2B5EF4-FFF2-40B4-BE49-F238E27FC236}">
                <a16:creationId xmlns:a16="http://schemas.microsoft.com/office/drawing/2014/main" id="{A3BF08F3-3D7C-7B4F-4E4F-7B2B0BC185CD}"/>
              </a:ext>
            </a:extLst>
          </p:cNvPr>
          <p:cNvSpPr>
            <a:spLocks noEditPoints="1"/>
          </p:cNvSpPr>
          <p:nvPr/>
        </p:nvSpPr>
        <p:spPr bwMode="auto">
          <a:xfrm>
            <a:off x="1075656" y="2843713"/>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35" name="Freeform 6">
            <a:extLst>
              <a:ext uri="{FF2B5EF4-FFF2-40B4-BE49-F238E27FC236}">
                <a16:creationId xmlns:a16="http://schemas.microsoft.com/office/drawing/2014/main" id="{C453EAA8-BCBA-2BFA-F5A4-0974AE890572}"/>
              </a:ext>
            </a:extLst>
          </p:cNvPr>
          <p:cNvSpPr>
            <a:spLocks noEditPoints="1"/>
          </p:cNvSpPr>
          <p:nvPr/>
        </p:nvSpPr>
        <p:spPr bwMode="auto">
          <a:xfrm>
            <a:off x="1786790" y="2843713"/>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36" name="Freeform 6">
            <a:extLst>
              <a:ext uri="{FF2B5EF4-FFF2-40B4-BE49-F238E27FC236}">
                <a16:creationId xmlns:a16="http://schemas.microsoft.com/office/drawing/2014/main" id="{102E17F8-C9FA-0350-4CAF-76EF63728962}"/>
              </a:ext>
            </a:extLst>
          </p:cNvPr>
          <p:cNvSpPr>
            <a:spLocks noEditPoints="1"/>
          </p:cNvSpPr>
          <p:nvPr/>
        </p:nvSpPr>
        <p:spPr bwMode="auto">
          <a:xfrm>
            <a:off x="2142357" y="2843713"/>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37" name="Freeform 6">
            <a:extLst>
              <a:ext uri="{FF2B5EF4-FFF2-40B4-BE49-F238E27FC236}">
                <a16:creationId xmlns:a16="http://schemas.microsoft.com/office/drawing/2014/main" id="{0A99CA71-B90F-D13A-FF67-ABC21C63B258}"/>
              </a:ext>
            </a:extLst>
          </p:cNvPr>
          <p:cNvSpPr>
            <a:spLocks noEditPoints="1"/>
          </p:cNvSpPr>
          <p:nvPr/>
        </p:nvSpPr>
        <p:spPr bwMode="auto">
          <a:xfrm>
            <a:off x="3209057" y="2843713"/>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38" name="Freeform 6">
            <a:extLst>
              <a:ext uri="{FF2B5EF4-FFF2-40B4-BE49-F238E27FC236}">
                <a16:creationId xmlns:a16="http://schemas.microsoft.com/office/drawing/2014/main" id="{E54FF8B3-D603-1830-B3B1-B8FCA50D515F}"/>
              </a:ext>
            </a:extLst>
          </p:cNvPr>
          <p:cNvSpPr>
            <a:spLocks noEditPoints="1"/>
          </p:cNvSpPr>
          <p:nvPr/>
        </p:nvSpPr>
        <p:spPr bwMode="auto">
          <a:xfrm>
            <a:off x="3564623" y="2843713"/>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39" name="Freeform 6">
            <a:extLst>
              <a:ext uri="{FF2B5EF4-FFF2-40B4-BE49-F238E27FC236}">
                <a16:creationId xmlns:a16="http://schemas.microsoft.com/office/drawing/2014/main" id="{1E36F41D-0E68-3BD1-8699-5ACA6AFADB55}"/>
              </a:ext>
            </a:extLst>
          </p:cNvPr>
          <p:cNvSpPr>
            <a:spLocks noEditPoints="1"/>
          </p:cNvSpPr>
          <p:nvPr/>
        </p:nvSpPr>
        <p:spPr bwMode="auto">
          <a:xfrm>
            <a:off x="4275758" y="2843713"/>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40" name="Freeform 6">
            <a:extLst>
              <a:ext uri="{FF2B5EF4-FFF2-40B4-BE49-F238E27FC236}">
                <a16:creationId xmlns:a16="http://schemas.microsoft.com/office/drawing/2014/main" id="{CEC69BC7-DC19-508D-4402-CF19A9F25567}"/>
              </a:ext>
            </a:extLst>
          </p:cNvPr>
          <p:cNvSpPr>
            <a:spLocks noEditPoints="1"/>
          </p:cNvSpPr>
          <p:nvPr/>
        </p:nvSpPr>
        <p:spPr bwMode="auto">
          <a:xfrm>
            <a:off x="1431223" y="2843713"/>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41" name="Freeform 6">
            <a:extLst>
              <a:ext uri="{FF2B5EF4-FFF2-40B4-BE49-F238E27FC236}">
                <a16:creationId xmlns:a16="http://schemas.microsoft.com/office/drawing/2014/main" id="{665AC780-85E4-4EDF-DFE7-91887C5399EA}"/>
              </a:ext>
            </a:extLst>
          </p:cNvPr>
          <p:cNvSpPr>
            <a:spLocks noEditPoints="1"/>
          </p:cNvSpPr>
          <p:nvPr/>
        </p:nvSpPr>
        <p:spPr bwMode="auto">
          <a:xfrm>
            <a:off x="2497923" y="2843713"/>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42" name="Freeform 6">
            <a:extLst>
              <a:ext uri="{FF2B5EF4-FFF2-40B4-BE49-F238E27FC236}">
                <a16:creationId xmlns:a16="http://schemas.microsoft.com/office/drawing/2014/main" id="{E78C8A2A-E513-751F-8780-9F6596F2A3AE}"/>
              </a:ext>
            </a:extLst>
          </p:cNvPr>
          <p:cNvSpPr>
            <a:spLocks noEditPoints="1"/>
          </p:cNvSpPr>
          <p:nvPr/>
        </p:nvSpPr>
        <p:spPr bwMode="auto">
          <a:xfrm>
            <a:off x="2853490" y="2843713"/>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43" name="Freeform 6">
            <a:extLst>
              <a:ext uri="{FF2B5EF4-FFF2-40B4-BE49-F238E27FC236}">
                <a16:creationId xmlns:a16="http://schemas.microsoft.com/office/drawing/2014/main" id="{C621CA26-73E5-99BA-9E0E-A72E4426387D}"/>
              </a:ext>
            </a:extLst>
          </p:cNvPr>
          <p:cNvSpPr>
            <a:spLocks noEditPoints="1"/>
          </p:cNvSpPr>
          <p:nvPr/>
        </p:nvSpPr>
        <p:spPr bwMode="auto">
          <a:xfrm>
            <a:off x="3920190" y="2843713"/>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44" name="Freeform 6">
            <a:extLst>
              <a:ext uri="{FF2B5EF4-FFF2-40B4-BE49-F238E27FC236}">
                <a16:creationId xmlns:a16="http://schemas.microsoft.com/office/drawing/2014/main" id="{7CCE284B-4675-625E-CA08-B3D224D1FDDA}"/>
              </a:ext>
            </a:extLst>
          </p:cNvPr>
          <p:cNvSpPr>
            <a:spLocks noEditPoints="1"/>
          </p:cNvSpPr>
          <p:nvPr/>
        </p:nvSpPr>
        <p:spPr bwMode="auto">
          <a:xfrm>
            <a:off x="1165699" y="3293926"/>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45" name="Freeform 6">
            <a:extLst>
              <a:ext uri="{FF2B5EF4-FFF2-40B4-BE49-F238E27FC236}">
                <a16:creationId xmlns:a16="http://schemas.microsoft.com/office/drawing/2014/main" id="{9D00E3A2-0442-C9FA-64CD-17D2744CEA8D}"/>
              </a:ext>
            </a:extLst>
          </p:cNvPr>
          <p:cNvSpPr>
            <a:spLocks noEditPoints="1"/>
          </p:cNvSpPr>
          <p:nvPr/>
        </p:nvSpPr>
        <p:spPr bwMode="auto">
          <a:xfrm>
            <a:off x="1821422" y="3293926"/>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46" name="Freeform 6">
            <a:extLst>
              <a:ext uri="{FF2B5EF4-FFF2-40B4-BE49-F238E27FC236}">
                <a16:creationId xmlns:a16="http://schemas.microsoft.com/office/drawing/2014/main" id="{AB0DCE18-C691-D7F4-12FE-5EC2C5E8AA4F}"/>
              </a:ext>
            </a:extLst>
          </p:cNvPr>
          <p:cNvSpPr>
            <a:spLocks noEditPoints="1"/>
          </p:cNvSpPr>
          <p:nvPr/>
        </p:nvSpPr>
        <p:spPr bwMode="auto">
          <a:xfrm>
            <a:off x="2149283" y="3293926"/>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47" name="Freeform 6">
            <a:extLst>
              <a:ext uri="{FF2B5EF4-FFF2-40B4-BE49-F238E27FC236}">
                <a16:creationId xmlns:a16="http://schemas.microsoft.com/office/drawing/2014/main" id="{790DB3AE-3D39-4DF2-B926-EBA4666D6678}"/>
              </a:ext>
            </a:extLst>
          </p:cNvPr>
          <p:cNvSpPr>
            <a:spLocks noEditPoints="1"/>
          </p:cNvSpPr>
          <p:nvPr/>
        </p:nvSpPr>
        <p:spPr bwMode="auto">
          <a:xfrm>
            <a:off x="3132867" y="3293926"/>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48" name="Freeform 6">
            <a:extLst>
              <a:ext uri="{FF2B5EF4-FFF2-40B4-BE49-F238E27FC236}">
                <a16:creationId xmlns:a16="http://schemas.microsoft.com/office/drawing/2014/main" id="{5757FBC9-E3F4-9F72-974C-5EC2910B5187}"/>
              </a:ext>
            </a:extLst>
          </p:cNvPr>
          <p:cNvSpPr>
            <a:spLocks noEditPoints="1"/>
          </p:cNvSpPr>
          <p:nvPr/>
        </p:nvSpPr>
        <p:spPr bwMode="auto">
          <a:xfrm>
            <a:off x="3460728" y="3293926"/>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49" name="Freeform 6">
            <a:extLst>
              <a:ext uri="{FF2B5EF4-FFF2-40B4-BE49-F238E27FC236}">
                <a16:creationId xmlns:a16="http://schemas.microsoft.com/office/drawing/2014/main" id="{059035D9-5D26-5165-00B2-585BDD373F32}"/>
              </a:ext>
            </a:extLst>
          </p:cNvPr>
          <p:cNvSpPr>
            <a:spLocks noEditPoints="1"/>
          </p:cNvSpPr>
          <p:nvPr/>
        </p:nvSpPr>
        <p:spPr bwMode="auto">
          <a:xfrm>
            <a:off x="4116452" y="3293926"/>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50" name="Freeform 6">
            <a:extLst>
              <a:ext uri="{FF2B5EF4-FFF2-40B4-BE49-F238E27FC236}">
                <a16:creationId xmlns:a16="http://schemas.microsoft.com/office/drawing/2014/main" id="{069F6E3F-88C5-37CD-A4C4-015A737BD86F}"/>
              </a:ext>
            </a:extLst>
          </p:cNvPr>
          <p:cNvSpPr>
            <a:spLocks noEditPoints="1"/>
          </p:cNvSpPr>
          <p:nvPr/>
        </p:nvSpPr>
        <p:spPr bwMode="auto">
          <a:xfrm>
            <a:off x="1493561" y="3293926"/>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51" name="Freeform 6">
            <a:extLst>
              <a:ext uri="{FF2B5EF4-FFF2-40B4-BE49-F238E27FC236}">
                <a16:creationId xmlns:a16="http://schemas.microsoft.com/office/drawing/2014/main" id="{9F03A353-7A20-04CD-FFF1-C8BD9F6E8D9C}"/>
              </a:ext>
            </a:extLst>
          </p:cNvPr>
          <p:cNvSpPr>
            <a:spLocks noEditPoints="1"/>
          </p:cNvSpPr>
          <p:nvPr/>
        </p:nvSpPr>
        <p:spPr bwMode="auto">
          <a:xfrm>
            <a:off x="2477144" y="3293926"/>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52" name="Freeform 6">
            <a:extLst>
              <a:ext uri="{FF2B5EF4-FFF2-40B4-BE49-F238E27FC236}">
                <a16:creationId xmlns:a16="http://schemas.microsoft.com/office/drawing/2014/main" id="{162BB397-823A-B677-4068-6E84C0D9583C}"/>
              </a:ext>
            </a:extLst>
          </p:cNvPr>
          <p:cNvSpPr>
            <a:spLocks noEditPoints="1"/>
          </p:cNvSpPr>
          <p:nvPr/>
        </p:nvSpPr>
        <p:spPr bwMode="auto">
          <a:xfrm>
            <a:off x="2805006" y="3293926"/>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53" name="Freeform 6">
            <a:extLst>
              <a:ext uri="{FF2B5EF4-FFF2-40B4-BE49-F238E27FC236}">
                <a16:creationId xmlns:a16="http://schemas.microsoft.com/office/drawing/2014/main" id="{90D94628-36E8-E733-F282-53AB2165C50C}"/>
              </a:ext>
            </a:extLst>
          </p:cNvPr>
          <p:cNvSpPr>
            <a:spLocks noEditPoints="1"/>
          </p:cNvSpPr>
          <p:nvPr/>
        </p:nvSpPr>
        <p:spPr bwMode="auto">
          <a:xfrm>
            <a:off x="3788590" y="3293926"/>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54" name="Freeform 6">
            <a:extLst>
              <a:ext uri="{FF2B5EF4-FFF2-40B4-BE49-F238E27FC236}">
                <a16:creationId xmlns:a16="http://schemas.microsoft.com/office/drawing/2014/main" id="{33B11852-0613-4E4A-F88D-43E7752FDFBF}"/>
              </a:ext>
            </a:extLst>
          </p:cNvPr>
          <p:cNvSpPr>
            <a:spLocks noEditPoints="1"/>
          </p:cNvSpPr>
          <p:nvPr/>
        </p:nvSpPr>
        <p:spPr bwMode="auto">
          <a:xfrm>
            <a:off x="1325005" y="3757995"/>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55" name="Freeform 6">
            <a:extLst>
              <a:ext uri="{FF2B5EF4-FFF2-40B4-BE49-F238E27FC236}">
                <a16:creationId xmlns:a16="http://schemas.microsoft.com/office/drawing/2014/main" id="{363B4A43-668C-3F9A-FFB6-5AE8C505A341}"/>
              </a:ext>
            </a:extLst>
          </p:cNvPr>
          <p:cNvSpPr>
            <a:spLocks noEditPoints="1"/>
          </p:cNvSpPr>
          <p:nvPr/>
        </p:nvSpPr>
        <p:spPr bwMode="auto">
          <a:xfrm>
            <a:off x="1980728" y="3757995"/>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56" name="Freeform 6">
            <a:extLst>
              <a:ext uri="{FF2B5EF4-FFF2-40B4-BE49-F238E27FC236}">
                <a16:creationId xmlns:a16="http://schemas.microsoft.com/office/drawing/2014/main" id="{251A216D-6407-DA04-A7B3-126A32E72BEE}"/>
              </a:ext>
            </a:extLst>
          </p:cNvPr>
          <p:cNvSpPr>
            <a:spLocks noEditPoints="1"/>
          </p:cNvSpPr>
          <p:nvPr/>
        </p:nvSpPr>
        <p:spPr bwMode="auto">
          <a:xfrm>
            <a:off x="2308589" y="3757995"/>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57" name="Freeform 6">
            <a:extLst>
              <a:ext uri="{FF2B5EF4-FFF2-40B4-BE49-F238E27FC236}">
                <a16:creationId xmlns:a16="http://schemas.microsoft.com/office/drawing/2014/main" id="{A2E0F615-3A01-2E23-678C-BAE7351BAA7A}"/>
              </a:ext>
            </a:extLst>
          </p:cNvPr>
          <p:cNvSpPr>
            <a:spLocks noEditPoints="1"/>
          </p:cNvSpPr>
          <p:nvPr/>
        </p:nvSpPr>
        <p:spPr bwMode="auto">
          <a:xfrm>
            <a:off x="3292173" y="3757995"/>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58" name="Freeform 6">
            <a:extLst>
              <a:ext uri="{FF2B5EF4-FFF2-40B4-BE49-F238E27FC236}">
                <a16:creationId xmlns:a16="http://schemas.microsoft.com/office/drawing/2014/main" id="{B6AED778-DEF8-3F21-9BA3-13DE64647B76}"/>
              </a:ext>
            </a:extLst>
          </p:cNvPr>
          <p:cNvSpPr>
            <a:spLocks noEditPoints="1"/>
          </p:cNvSpPr>
          <p:nvPr/>
        </p:nvSpPr>
        <p:spPr bwMode="auto">
          <a:xfrm>
            <a:off x="3620034" y="3757995"/>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59" name="Freeform 6">
            <a:extLst>
              <a:ext uri="{FF2B5EF4-FFF2-40B4-BE49-F238E27FC236}">
                <a16:creationId xmlns:a16="http://schemas.microsoft.com/office/drawing/2014/main" id="{636CECA4-C0A2-FA3F-058E-8F2EEB96B578}"/>
              </a:ext>
            </a:extLst>
          </p:cNvPr>
          <p:cNvSpPr>
            <a:spLocks noEditPoints="1"/>
          </p:cNvSpPr>
          <p:nvPr/>
        </p:nvSpPr>
        <p:spPr bwMode="auto">
          <a:xfrm>
            <a:off x="4275758" y="3757995"/>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60" name="Freeform 6">
            <a:extLst>
              <a:ext uri="{FF2B5EF4-FFF2-40B4-BE49-F238E27FC236}">
                <a16:creationId xmlns:a16="http://schemas.microsoft.com/office/drawing/2014/main" id="{75EDF003-1188-C6AD-BBAD-3931810D2964}"/>
              </a:ext>
            </a:extLst>
          </p:cNvPr>
          <p:cNvSpPr>
            <a:spLocks noEditPoints="1"/>
          </p:cNvSpPr>
          <p:nvPr/>
        </p:nvSpPr>
        <p:spPr bwMode="auto">
          <a:xfrm>
            <a:off x="1652866" y="3757995"/>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61" name="Freeform 6">
            <a:extLst>
              <a:ext uri="{FF2B5EF4-FFF2-40B4-BE49-F238E27FC236}">
                <a16:creationId xmlns:a16="http://schemas.microsoft.com/office/drawing/2014/main" id="{79040156-BF65-57D8-13D6-7E5D983993FA}"/>
              </a:ext>
            </a:extLst>
          </p:cNvPr>
          <p:cNvSpPr>
            <a:spLocks noEditPoints="1"/>
          </p:cNvSpPr>
          <p:nvPr/>
        </p:nvSpPr>
        <p:spPr bwMode="auto">
          <a:xfrm>
            <a:off x="2636450" y="3757995"/>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62" name="Freeform 6">
            <a:extLst>
              <a:ext uri="{FF2B5EF4-FFF2-40B4-BE49-F238E27FC236}">
                <a16:creationId xmlns:a16="http://schemas.microsoft.com/office/drawing/2014/main" id="{B28D88DC-503E-9E98-7382-A7EFC4D34FE8}"/>
              </a:ext>
            </a:extLst>
          </p:cNvPr>
          <p:cNvSpPr>
            <a:spLocks noEditPoints="1"/>
          </p:cNvSpPr>
          <p:nvPr/>
        </p:nvSpPr>
        <p:spPr bwMode="auto">
          <a:xfrm>
            <a:off x="2964312" y="3757995"/>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63" name="Freeform 6">
            <a:extLst>
              <a:ext uri="{FF2B5EF4-FFF2-40B4-BE49-F238E27FC236}">
                <a16:creationId xmlns:a16="http://schemas.microsoft.com/office/drawing/2014/main" id="{260B5074-B7F1-13E7-BAE9-4346651B9E52}"/>
              </a:ext>
            </a:extLst>
          </p:cNvPr>
          <p:cNvSpPr>
            <a:spLocks noEditPoints="1"/>
          </p:cNvSpPr>
          <p:nvPr/>
        </p:nvSpPr>
        <p:spPr bwMode="auto">
          <a:xfrm>
            <a:off x="3947895" y="3757995"/>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64" name="Freeform 6">
            <a:extLst>
              <a:ext uri="{FF2B5EF4-FFF2-40B4-BE49-F238E27FC236}">
                <a16:creationId xmlns:a16="http://schemas.microsoft.com/office/drawing/2014/main" id="{D5DACF4F-3400-30FC-F1CB-66B87B6AEF30}"/>
              </a:ext>
            </a:extLst>
          </p:cNvPr>
          <p:cNvSpPr>
            <a:spLocks noEditPoints="1"/>
          </p:cNvSpPr>
          <p:nvPr/>
        </p:nvSpPr>
        <p:spPr bwMode="auto">
          <a:xfrm>
            <a:off x="1165699" y="4208208"/>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65" name="Freeform 6">
            <a:extLst>
              <a:ext uri="{FF2B5EF4-FFF2-40B4-BE49-F238E27FC236}">
                <a16:creationId xmlns:a16="http://schemas.microsoft.com/office/drawing/2014/main" id="{C94E5591-868E-A765-31F3-7FB3D755BD55}"/>
              </a:ext>
            </a:extLst>
          </p:cNvPr>
          <p:cNvSpPr>
            <a:spLocks noEditPoints="1"/>
          </p:cNvSpPr>
          <p:nvPr/>
        </p:nvSpPr>
        <p:spPr bwMode="auto">
          <a:xfrm>
            <a:off x="1821422" y="4208208"/>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66" name="Freeform 6">
            <a:extLst>
              <a:ext uri="{FF2B5EF4-FFF2-40B4-BE49-F238E27FC236}">
                <a16:creationId xmlns:a16="http://schemas.microsoft.com/office/drawing/2014/main" id="{3D45B38E-3BDE-A4E1-3A0A-96B0E364A6C1}"/>
              </a:ext>
            </a:extLst>
          </p:cNvPr>
          <p:cNvSpPr>
            <a:spLocks noEditPoints="1"/>
          </p:cNvSpPr>
          <p:nvPr/>
        </p:nvSpPr>
        <p:spPr bwMode="auto">
          <a:xfrm>
            <a:off x="2149283" y="4208208"/>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67" name="Freeform 6">
            <a:extLst>
              <a:ext uri="{FF2B5EF4-FFF2-40B4-BE49-F238E27FC236}">
                <a16:creationId xmlns:a16="http://schemas.microsoft.com/office/drawing/2014/main" id="{5003FA1D-F94D-0EC4-A19A-75FDA1BC4DEB}"/>
              </a:ext>
            </a:extLst>
          </p:cNvPr>
          <p:cNvSpPr>
            <a:spLocks noEditPoints="1"/>
          </p:cNvSpPr>
          <p:nvPr/>
        </p:nvSpPr>
        <p:spPr bwMode="auto">
          <a:xfrm>
            <a:off x="3132867" y="4208208"/>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68" name="Freeform 6">
            <a:extLst>
              <a:ext uri="{FF2B5EF4-FFF2-40B4-BE49-F238E27FC236}">
                <a16:creationId xmlns:a16="http://schemas.microsoft.com/office/drawing/2014/main" id="{1FF9D54D-B038-725B-7D13-5037328AC84A}"/>
              </a:ext>
            </a:extLst>
          </p:cNvPr>
          <p:cNvSpPr>
            <a:spLocks noEditPoints="1"/>
          </p:cNvSpPr>
          <p:nvPr/>
        </p:nvSpPr>
        <p:spPr bwMode="auto">
          <a:xfrm>
            <a:off x="3460728" y="4208208"/>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69" name="Freeform 6">
            <a:extLst>
              <a:ext uri="{FF2B5EF4-FFF2-40B4-BE49-F238E27FC236}">
                <a16:creationId xmlns:a16="http://schemas.microsoft.com/office/drawing/2014/main" id="{B0C7A4BF-89F0-604E-3EE1-7BF866985292}"/>
              </a:ext>
            </a:extLst>
          </p:cNvPr>
          <p:cNvSpPr>
            <a:spLocks noEditPoints="1"/>
          </p:cNvSpPr>
          <p:nvPr/>
        </p:nvSpPr>
        <p:spPr bwMode="auto">
          <a:xfrm>
            <a:off x="4116452" y="4208208"/>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70" name="Freeform 6">
            <a:extLst>
              <a:ext uri="{FF2B5EF4-FFF2-40B4-BE49-F238E27FC236}">
                <a16:creationId xmlns:a16="http://schemas.microsoft.com/office/drawing/2014/main" id="{07CC9E12-BA2F-6CB9-2187-E5B8F5DA7A77}"/>
              </a:ext>
            </a:extLst>
          </p:cNvPr>
          <p:cNvSpPr>
            <a:spLocks noEditPoints="1"/>
          </p:cNvSpPr>
          <p:nvPr/>
        </p:nvSpPr>
        <p:spPr bwMode="auto">
          <a:xfrm>
            <a:off x="1493561" y="4208208"/>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71" name="Freeform 6">
            <a:extLst>
              <a:ext uri="{FF2B5EF4-FFF2-40B4-BE49-F238E27FC236}">
                <a16:creationId xmlns:a16="http://schemas.microsoft.com/office/drawing/2014/main" id="{794AC315-962B-A1D4-5B04-99DEE962D328}"/>
              </a:ext>
            </a:extLst>
          </p:cNvPr>
          <p:cNvSpPr>
            <a:spLocks noEditPoints="1"/>
          </p:cNvSpPr>
          <p:nvPr/>
        </p:nvSpPr>
        <p:spPr bwMode="auto">
          <a:xfrm>
            <a:off x="2477144" y="4208208"/>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72" name="Freeform 6">
            <a:extLst>
              <a:ext uri="{FF2B5EF4-FFF2-40B4-BE49-F238E27FC236}">
                <a16:creationId xmlns:a16="http://schemas.microsoft.com/office/drawing/2014/main" id="{60098671-64CB-FED1-E3D0-B1C2CFBD74EE}"/>
              </a:ext>
            </a:extLst>
          </p:cNvPr>
          <p:cNvSpPr>
            <a:spLocks noEditPoints="1"/>
          </p:cNvSpPr>
          <p:nvPr/>
        </p:nvSpPr>
        <p:spPr bwMode="auto">
          <a:xfrm>
            <a:off x="2805006" y="4208208"/>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73" name="Freeform 6">
            <a:extLst>
              <a:ext uri="{FF2B5EF4-FFF2-40B4-BE49-F238E27FC236}">
                <a16:creationId xmlns:a16="http://schemas.microsoft.com/office/drawing/2014/main" id="{5CBA493C-28E5-37FD-8273-14D6459DEC39}"/>
              </a:ext>
            </a:extLst>
          </p:cNvPr>
          <p:cNvSpPr>
            <a:spLocks noEditPoints="1"/>
          </p:cNvSpPr>
          <p:nvPr/>
        </p:nvSpPr>
        <p:spPr bwMode="auto">
          <a:xfrm>
            <a:off x="3788590" y="4208208"/>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74" name="Freeform 6">
            <a:extLst>
              <a:ext uri="{FF2B5EF4-FFF2-40B4-BE49-F238E27FC236}">
                <a16:creationId xmlns:a16="http://schemas.microsoft.com/office/drawing/2014/main" id="{367ABFCD-F226-782C-5365-EF27CF9964D4}"/>
              </a:ext>
            </a:extLst>
          </p:cNvPr>
          <p:cNvSpPr>
            <a:spLocks noEditPoints="1"/>
          </p:cNvSpPr>
          <p:nvPr/>
        </p:nvSpPr>
        <p:spPr bwMode="auto">
          <a:xfrm>
            <a:off x="1331932" y="4679200"/>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75" name="Freeform 6">
            <a:extLst>
              <a:ext uri="{FF2B5EF4-FFF2-40B4-BE49-F238E27FC236}">
                <a16:creationId xmlns:a16="http://schemas.microsoft.com/office/drawing/2014/main" id="{5B358BCE-46D9-F927-411F-715F9839FBB1}"/>
              </a:ext>
            </a:extLst>
          </p:cNvPr>
          <p:cNvSpPr>
            <a:spLocks noEditPoints="1"/>
          </p:cNvSpPr>
          <p:nvPr/>
        </p:nvSpPr>
        <p:spPr bwMode="auto">
          <a:xfrm>
            <a:off x="1987654" y="4679200"/>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76" name="Freeform 6">
            <a:extLst>
              <a:ext uri="{FF2B5EF4-FFF2-40B4-BE49-F238E27FC236}">
                <a16:creationId xmlns:a16="http://schemas.microsoft.com/office/drawing/2014/main" id="{4502127A-4188-FC00-EB36-2F7A86248127}"/>
              </a:ext>
            </a:extLst>
          </p:cNvPr>
          <p:cNvSpPr>
            <a:spLocks noEditPoints="1"/>
          </p:cNvSpPr>
          <p:nvPr/>
        </p:nvSpPr>
        <p:spPr bwMode="auto">
          <a:xfrm>
            <a:off x="2315515" y="4679200"/>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77" name="Freeform 6">
            <a:extLst>
              <a:ext uri="{FF2B5EF4-FFF2-40B4-BE49-F238E27FC236}">
                <a16:creationId xmlns:a16="http://schemas.microsoft.com/office/drawing/2014/main" id="{FC0ED47C-8130-EFF0-18C5-472870FFE4C3}"/>
              </a:ext>
            </a:extLst>
          </p:cNvPr>
          <p:cNvSpPr>
            <a:spLocks noEditPoints="1"/>
          </p:cNvSpPr>
          <p:nvPr/>
        </p:nvSpPr>
        <p:spPr bwMode="auto">
          <a:xfrm>
            <a:off x="3299099" y="4679200"/>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78" name="Freeform 6">
            <a:extLst>
              <a:ext uri="{FF2B5EF4-FFF2-40B4-BE49-F238E27FC236}">
                <a16:creationId xmlns:a16="http://schemas.microsoft.com/office/drawing/2014/main" id="{848CB593-BD1F-D6F2-3E88-8DC13541B965}"/>
              </a:ext>
            </a:extLst>
          </p:cNvPr>
          <p:cNvSpPr>
            <a:spLocks noEditPoints="1"/>
          </p:cNvSpPr>
          <p:nvPr/>
        </p:nvSpPr>
        <p:spPr bwMode="auto">
          <a:xfrm>
            <a:off x="3626961" y="4679200"/>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79" name="Freeform 6">
            <a:extLst>
              <a:ext uri="{FF2B5EF4-FFF2-40B4-BE49-F238E27FC236}">
                <a16:creationId xmlns:a16="http://schemas.microsoft.com/office/drawing/2014/main" id="{76484CB9-2408-4FE8-12F3-E23E1E622499}"/>
              </a:ext>
            </a:extLst>
          </p:cNvPr>
          <p:cNvSpPr>
            <a:spLocks noEditPoints="1"/>
          </p:cNvSpPr>
          <p:nvPr/>
        </p:nvSpPr>
        <p:spPr bwMode="auto">
          <a:xfrm>
            <a:off x="4282684" y="4679200"/>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80" name="Freeform 6">
            <a:extLst>
              <a:ext uri="{FF2B5EF4-FFF2-40B4-BE49-F238E27FC236}">
                <a16:creationId xmlns:a16="http://schemas.microsoft.com/office/drawing/2014/main" id="{9A03B3A1-74F9-6406-1411-27F14675C89E}"/>
              </a:ext>
            </a:extLst>
          </p:cNvPr>
          <p:cNvSpPr>
            <a:spLocks noEditPoints="1"/>
          </p:cNvSpPr>
          <p:nvPr/>
        </p:nvSpPr>
        <p:spPr bwMode="auto">
          <a:xfrm>
            <a:off x="1659793" y="4679200"/>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81" name="Freeform 6">
            <a:extLst>
              <a:ext uri="{FF2B5EF4-FFF2-40B4-BE49-F238E27FC236}">
                <a16:creationId xmlns:a16="http://schemas.microsoft.com/office/drawing/2014/main" id="{8F228912-A7F9-F459-4470-73E813F7BCEB}"/>
              </a:ext>
            </a:extLst>
          </p:cNvPr>
          <p:cNvSpPr>
            <a:spLocks noEditPoints="1"/>
          </p:cNvSpPr>
          <p:nvPr/>
        </p:nvSpPr>
        <p:spPr bwMode="auto">
          <a:xfrm>
            <a:off x="2643377" y="4679200"/>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82" name="Freeform 6">
            <a:extLst>
              <a:ext uri="{FF2B5EF4-FFF2-40B4-BE49-F238E27FC236}">
                <a16:creationId xmlns:a16="http://schemas.microsoft.com/office/drawing/2014/main" id="{FF9C6DC0-4651-F71B-5B8B-E27282AA0018}"/>
              </a:ext>
            </a:extLst>
          </p:cNvPr>
          <p:cNvSpPr>
            <a:spLocks noEditPoints="1"/>
          </p:cNvSpPr>
          <p:nvPr/>
        </p:nvSpPr>
        <p:spPr bwMode="auto">
          <a:xfrm>
            <a:off x="2971238" y="4679200"/>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83" name="Freeform 6">
            <a:extLst>
              <a:ext uri="{FF2B5EF4-FFF2-40B4-BE49-F238E27FC236}">
                <a16:creationId xmlns:a16="http://schemas.microsoft.com/office/drawing/2014/main" id="{0459A9AF-8128-1FA8-AEA7-BBD858C9919F}"/>
              </a:ext>
            </a:extLst>
          </p:cNvPr>
          <p:cNvSpPr>
            <a:spLocks noEditPoints="1"/>
          </p:cNvSpPr>
          <p:nvPr/>
        </p:nvSpPr>
        <p:spPr bwMode="auto">
          <a:xfrm>
            <a:off x="3954822" y="4679200"/>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84" name="Freeform 6">
            <a:extLst>
              <a:ext uri="{FF2B5EF4-FFF2-40B4-BE49-F238E27FC236}">
                <a16:creationId xmlns:a16="http://schemas.microsoft.com/office/drawing/2014/main" id="{A8BAB37D-9C5C-8BE8-896E-9058D6F7D042}"/>
              </a:ext>
            </a:extLst>
          </p:cNvPr>
          <p:cNvSpPr>
            <a:spLocks noEditPoints="1"/>
          </p:cNvSpPr>
          <p:nvPr/>
        </p:nvSpPr>
        <p:spPr bwMode="auto">
          <a:xfrm>
            <a:off x="1172626" y="5129413"/>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85" name="Freeform 6">
            <a:extLst>
              <a:ext uri="{FF2B5EF4-FFF2-40B4-BE49-F238E27FC236}">
                <a16:creationId xmlns:a16="http://schemas.microsoft.com/office/drawing/2014/main" id="{0DDE1F5D-BB7A-1C92-D585-C45C1E3FB66C}"/>
              </a:ext>
            </a:extLst>
          </p:cNvPr>
          <p:cNvSpPr>
            <a:spLocks noEditPoints="1"/>
          </p:cNvSpPr>
          <p:nvPr/>
        </p:nvSpPr>
        <p:spPr bwMode="auto">
          <a:xfrm>
            <a:off x="1828348" y="5129413"/>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86" name="Freeform 6">
            <a:extLst>
              <a:ext uri="{FF2B5EF4-FFF2-40B4-BE49-F238E27FC236}">
                <a16:creationId xmlns:a16="http://schemas.microsoft.com/office/drawing/2014/main" id="{D54B1449-AE4B-9148-8F13-F6F5C17FDF84}"/>
              </a:ext>
            </a:extLst>
          </p:cNvPr>
          <p:cNvSpPr>
            <a:spLocks noEditPoints="1"/>
          </p:cNvSpPr>
          <p:nvPr/>
        </p:nvSpPr>
        <p:spPr bwMode="auto">
          <a:xfrm>
            <a:off x="2156210" y="5129413"/>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87" name="Freeform 6">
            <a:extLst>
              <a:ext uri="{FF2B5EF4-FFF2-40B4-BE49-F238E27FC236}">
                <a16:creationId xmlns:a16="http://schemas.microsoft.com/office/drawing/2014/main" id="{76213F3B-7C41-23F5-8245-CC1047B99154}"/>
              </a:ext>
            </a:extLst>
          </p:cNvPr>
          <p:cNvSpPr>
            <a:spLocks noEditPoints="1"/>
          </p:cNvSpPr>
          <p:nvPr/>
        </p:nvSpPr>
        <p:spPr bwMode="auto">
          <a:xfrm>
            <a:off x="3139794" y="5129413"/>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88" name="Freeform 6">
            <a:extLst>
              <a:ext uri="{FF2B5EF4-FFF2-40B4-BE49-F238E27FC236}">
                <a16:creationId xmlns:a16="http://schemas.microsoft.com/office/drawing/2014/main" id="{659297FF-0B7D-5E40-BD11-71E72A27718C}"/>
              </a:ext>
            </a:extLst>
          </p:cNvPr>
          <p:cNvSpPr>
            <a:spLocks noEditPoints="1"/>
          </p:cNvSpPr>
          <p:nvPr/>
        </p:nvSpPr>
        <p:spPr bwMode="auto">
          <a:xfrm>
            <a:off x="3467655" y="5129413"/>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89" name="Freeform 6">
            <a:extLst>
              <a:ext uri="{FF2B5EF4-FFF2-40B4-BE49-F238E27FC236}">
                <a16:creationId xmlns:a16="http://schemas.microsoft.com/office/drawing/2014/main" id="{7D7FC64E-0387-7295-3FD9-C55687C71085}"/>
              </a:ext>
            </a:extLst>
          </p:cNvPr>
          <p:cNvSpPr>
            <a:spLocks noEditPoints="1"/>
          </p:cNvSpPr>
          <p:nvPr/>
        </p:nvSpPr>
        <p:spPr bwMode="auto">
          <a:xfrm>
            <a:off x="4123379" y="5129413"/>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90" name="Freeform 6">
            <a:extLst>
              <a:ext uri="{FF2B5EF4-FFF2-40B4-BE49-F238E27FC236}">
                <a16:creationId xmlns:a16="http://schemas.microsoft.com/office/drawing/2014/main" id="{0B4FCA95-95C7-37D9-346A-2422F18EC8D9}"/>
              </a:ext>
            </a:extLst>
          </p:cNvPr>
          <p:cNvSpPr>
            <a:spLocks noEditPoints="1"/>
          </p:cNvSpPr>
          <p:nvPr/>
        </p:nvSpPr>
        <p:spPr bwMode="auto">
          <a:xfrm>
            <a:off x="1500487" y="5129413"/>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91" name="Freeform 6">
            <a:extLst>
              <a:ext uri="{FF2B5EF4-FFF2-40B4-BE49-F238E27FC236}">
                <a16:creationId xmlns:a16="http://schemas.microsoft.com/office/drawing/2014/main" id="{E99F7EFE-7224-E56C-B07D-FD91418EBB0B}"/>
              </a:ext>
            </a:extLst>
          </p:cNvPr>
          <p:cNvSpPr>
            <a:spLocks noEditPoints="1"/>
          </p:cNvSpPr>
          <p:nvPr/>
        </p:nvSpPr>
        <p:spPr bwMode="auto">
          <a:xfrm>
            <a:off x="2484071" y="5129413"/>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92" name="Freeform 6">
            <a:extLst>
              <a:ext uri="{FF2B5EF4-FFF2-40B4-BE49-F238E27FC236}">
                <a16:creationId xmlns:a16="http://schemas.microsoft.com/office/drawing/2014/main" id="{9BC031B6-451C-EDBB-A605-4757A3981CC0}"/>
              </a:ext>
            </a:extLst>
          </p:cNvPr>
          <p:cNvSpPr>
            <a:spLocks noEditPoints="1"/>
          </p:cNvSpPr>
          <p:nvPr/>
        </p:nvSpPr>
        <p:spPr bwMode="auto">
          <a:xfrm>
            <a:off x="2811932" y="5129413"/>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93" name="Freeform 6">
            <a:extLst>
              <a:ext uri="{FF2B5EF4-FFF2-40B4-BE49-F238E27FC236}">
                <a16:creationId xmlns:a16="http://schemas.microsoft.com/office/drawing/2014/main" id="{85968875-3A49-4483-D1B6-98ED7235E6C4}"/>
              </a:ext>
            </a:extLst>
          </p:cNvPr>
          <p:cNvSpPr>
            <a:spLocks noEditPoints="1"/>
          </p:cNvSpPr>
          <p:nvPr/>
        </p:nvSpPr>
        <p:spPr bwMode="auto">
          <a:xfrm>
            <a:off x="3795516" y="5129413"/>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94" name="Freeform 6">
            <a:extLst>
              <a:ext uri="{FF2B5EF4-FFF2-40B4-BE49-F238E27FC236}">
                <a16:creationId xmlns:a16="http://schemas.microsoft.com/office/drawing/2014/main" id="{4992E8B9-2DDE-3D6C-E448-86338DF58BD1}"/>
              </a:ext>
            </a:extLst>
          </p:cNvPr>
          <p:cNvSpPr>
            <a:spLocks noEditPoints="1"/>
          </p:cNvSpPr>
          <p:nvPr/>
        </p:nvSpPr>
        <p:spPr bwMode="auto">
          <a:xfrm>
            <a:off x="1331932" y="5593479"/>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95" name="Freeform 6">
            <a:extLst>
              <a:ext uri="{FF2B5EF4-FFF2-40B4-BE49-F238E27FC236}">
                <a16:creationId xmlns:a16="http://schemas.microsoft.com/office/drawing/2014/main" id="{3C45AE51-9466-DABC-DE97-B08A591ADDAE}"/>
              </a:ext>
            </a:extLst>
          </p:cNvPr>
          <p:cNvSpPr>
            <a:spLocks noEditPoints="1"/>
          </p:cNvSpPr>
          <p:nvPr/>
        </p:nvSpPr>
        <p:spPr bwMode="auto">
          <a:xfrm>
            <a:off x="1987655" y="5593479"/>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96" name="Freeform 6">
            <a:extLst>
              <a:ext uri="{FF2B5EF4-FFF2-40B4-BE49-F238E27FC236}">
                <a16:creationId xmlns:a16="http://schemas.microsoft.com/office/drawing/2014/main" id="{79D67E5F-FACD-FAEF-706E-A12B07AC0119}"/>
              </a:ext>
            </a:extLst>
          </p:cNvPr>
          <p:cNvSpPr>
            <a:spLocks noEditPoints="1"/>
          </p:cNvSpPr>
          <p:nvPr/>
        </p:nvSpPr>
        <p:spPr bwMode="auto">
          <a:xfrm>
            <a:off x="2315516" y="5593479"/>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97" name="Freeform 6">
            <a:extLst>
              <a:ext uri="{FF2B5EF4-FFF2-40B4-BE49-F238E27FC236}">
                <a16:creationId xmlns:a16="http://schemas.microsoft.com/office/drawing/2014/main" id="{CDFE103F-6F95-3AEA-623D-9E3CB6EA7E33}"/>
              </a:ext>
            </a:extLst>
          </p:cNvPr>
          <p:cNvSpPr>
            <a:spLocks noEditPoints="1"/>
          </p:cNvSpPr>
          <p:nvPr/>
        </p:nvSpPr>
        <p:spPr bwMode="auto">
          <a:xfrm>
            <a:off x="3299100" y="5593479"/>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98" name="Freeform 6">
            <a:extLst>
              <a:ext uri="{FF2B5EF4-FFF2-40B4-BE49-F238E27FC236}">
                <a16:creationId xmlns:a16="http://schemas.microsoft.com/office/drawing/2014/main" id="{85EC2B0C-4009-8566-3DBA-1D30034A2883}"/>
              </a:ext>
            </a:extLst>
          </p:cNvPr>
          <p:cNvSpPr>
            <a:spLocks noEditPoints="1"/>
          </p:cNvSpPr>
          <p:nvPr/>
        </p:nvSpPr>
        <p:spPr bwMode="auto">
          <a:xfrm>
            <a:off x="3626961" y="5593479"/>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99" name="Freeform 6">
            <a:extLst>
              <a:ext uri="{FF2B5EF4-FFF2-40B4-BE49-F238E27FC236}">
                <a16:creationId xmlns:a16="http://schemas.microsoft.com/office/drawing/2014/main" id="{897DB663-88C9-8B0E-E2DA-92713F3E70F5}"/>
              </a:ext>
            </a:extLst>
          </p:cNvPr>
          <p:cNvSpPr>
            <a:spLocks noEditPoints="1"/>
          </p:cNvSpPr>
          <p:nvPr/>
        </p:nvSpPr>
        <p:spPr bwMode="auto">
          <a:xfrm>
            <a:off x="4282685" y="5593479"/>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100" name="Freeform 6">
            <a:extLst>
              <a:ext uri="{FF2B5EF4-FFF2-40B4-BE49-F238E27FC236}">
                <a16:creationId xmlns:a16="http://schemas.microsoft.com/office/drawing/2014/main" id="{5D4E2F76-0918-A234-F0C2-BC901ED0EBCC}"/>
              </a:ext>
            </a:extLst>
          </p:cNvPr>
          <p:cNvSpPr>
            <a:spLocks noEditPoints="1"/>
          </p:cNvSpPr>
          <p:nvPr/>
        </p:nvSpPr>
        <p:spPr bwMode="auto">
          <a:xfrm>
            <a:off x="1659793" y="5593479"/>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101" name="Freeform 6">
            <a:extLst>
              <a:ext uri="{FF2B5EF4-FFF2-40B4-BE49-F238E27FC236}">
                <a16:creationId xmlns:a16="http://schemas.microsoft.com/office/drawing/2014/main" id="{78022668-CBEA-C6FA-E7E9-8BB8A92D620E}"/>
              </a:ext>
            </a:extLst>
          </p:cNvPr>
          <p:cNvSpPr>
            <a:spLocks noEditPoints="1"/>
          </p:cNvSpPr>
          <p:nvPr/>
        </p:nvSpPr>
        <p:spPr bwMode="auto">
          <a:xfrm>
            <a:off x="2643377" y="5593479"/>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102" name="Freeform 6">
            <a:extLst>
              <a:ext uri="{FF2B5EF4-FFF2-40B4-BE49-F238E27FC236}">
                <a16:creationId xmlns:a16="http://schemas.microsoft.com/office/drawing/2014/main" id="{7218BCEE-A987-246A-AF91-16903372C64C}"/>
              </a:ext>
            </a:extLst>
          </p:cNvPr>
          <p:cNvSpPr>
            <a:spLocks noEditPoints="1"/>
          </p:cNvSpPr>
          <p:nvPr/>
        </p:nvSpPr>
        <p:spPr bwMode="auto">
          <a:xfrm>
            <a:off x="2971239" y="5593479"/>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103" name="Freeform 6">
            <a:extLst>
              <a:ext uri="{FF2B5EF4-FFF2-40B4-BE49-F238E27FC236}">
                <a16:creationId xmlns:a16="http://schemas.microsoft.com/office/drawing/2014/main" id="{6B6E59CE-CC9E-8F5E-E8E2-B0531A63F7FB}"/>
              </a:ext>
            </a:extLst>
          </p:cNvPr>
          <p:cNvSpPr>
            <a:spLocks noEditPoints="1"/>
          </p:cNvSpPr>
          <p:nvPr/>
        </p:nvSpPr>
        <p:spPr bwMode="auto">
          <a:xfrm>
            <a:off x="3954823" y="5593479"/>
            <a:ext cx="185382" cy="337484"/>
          </a:xfrm>
          <a:custGeom>
            <a:avLst/>
            <a:gdLst>
              <a:gd name="T0" fmla="*/ 61 w 122"/>
              <a:gd name="T1" fmla="*/ 46 h 242"/>
              <a:gd name="T2" fmla="*/ 84 w 122"/>
              <a:gd name="T3" fmla="*/ 23 h 242"/>
              <a:gd name="T4" fmla="*/ 61 w 122"/>
              <a:gd name="T5" fmla="*/ 0 h 242"/>
              <a:gd name="T6" fmla="*/ 38 w 122"/>
              <a:gd name="T7" fmla="*/ 23 h 242"/>
              <a:gd name="T8" fmla="*/ 61 w 122"/>
              <a:gd name="T9" fmla="*/ 46 h 242"/>
              <a:gd name="T10" fmla="*/ 120 w 122"/>
              <a:gd name="T11" fmla="*/ 136 h 242"/>
              <a:gd name="T12" fmla="*/ 120 w 122"/>
              <a:gd name="T13" fmla="*/ 135 h 242"/>
              <a:gd name="T14" fmla="*/ 118 w 122"/>
              <a:gd name="T15" fmla="*/ 127 h 242"/>
              <a:gd name="T16" fmla="*/ 97 w 122"/>
              <a:gd name="T17" fmla="*/ 66 h 242"/>
              <a:gd name="T18" fmla="*/ 61 w 122"/>
              <a:gd name="T19" fmla="*/ 51 h 242"/>
              <a:gd 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2"/>
              <a:gd name="T31" fmla="*/ 146 h 242"/>
              <a:gd name="T32" fmla="*/ 18 w 122"/>
              <a:gd name="T33" fmla="*/ 142 h 242"/>
              <a:gd name="T34" fmla="*/ 30 w 122"/>
              <a:gd name="T35" fmla="*/ 112 h 242"/>
              <a:gd name="T36" fmla="*/ 19 w 122"/>
              <a:gd name="T37" fmla="*/ 177 h 242"/>
              <a:gd name="T38" fmla="*/ 20 w 122"/>
              <a:gd name="T39" fmla="*/ 179 h 242"/>
              <a:gd name="T40" fmla="*/ 22 w 122"/>
              <a:gd name="T41" fmla="*/ 180 h 242"/>
              <a:gd name="T42" fmla="*/ 33 w 122"/>
              <a:gd name="T43" fmla="*/ 180 h 242"/>
              <a:gd name="T44" fmla="*/ 31 w 122"/>
              <a:gd name="T45" fmla="*/ 233 h 242"/>
              <a:gd name="T46" fmla="*/ 31 w 122"/>
              <a:gd name="T47" fmla="*/ 233 h 242"/>
              <a:gd name="T48" fmla="*/ 42 w 122"/>
              <a:gd name="T49" fmla="*/ 242 h 242"/>
              <a:gd name="T50" fmla="*/ 53 w 122"/>
              <a:gd name="T51" fmla="*/ 233 h 242"/>
              <a:gd name="T52" fmla="*/ 60 w 122"/>
              <a:gd name="T53" fmla="*/ 180 h 242"/>
              <a:gd name="T54" fmla="*/ 62 w 122"/>
              <a:gd name="T55" fmla="*/ 180 h 242"/>
              <a:gd name="T56" fmla="*/ 68 w 122"/>
              <a:gd name="T57" fmla="*/ 233 h 242"/>
              <a:gd name="T58" fmla="*/ 79 w 122"/>
              <a:gd name="T59" fmla="*/ 242 h 242"/>
              <a:gd name="T60" fmla="*/ 79 w 122"/>
              <a:gd name="T61" fmla="*/ 242 h 242"/>
              <a:gd name="T62" fmla="*/ 90 w 122"/>
              <a:gd name="T63" fmla="*/ 233 h 242"/>
              <a:gd name="T64" fmla="*/ 90 w 122"/>
              <a:gd name="T65" fmla="*/ 233 h 242"/>
              <a:gd name="T66" fmla="*/ 88 w 122"/>
              <a:gd name="T67" fmla="*/ 180 h 242"/>
              <a:gd name="T68" fmla="*/ 100 w 122"/>
              <a:gd name="T69" fmla="*/ 180 h 242"/>
              <a:gd name="T70" fmla="*/ 102 w 122"/>
              <a:gd name="T71" fmla="*/ 177 h 242"/>
              <a:gd name="T72" fmla="*/ 102 w 122"/>
              <a:gd name="T73" fmla="*/ 177 h 242"/>
              <a:gd name="T74" fmla="*/ 91 w 122"/>
              <a:gd name="T75" fmla="*/ 112 h 242"/>
              <a:gd name="T76" fmla="*/ 103 w 122"/>
              <a:gd name="T77" fmla="*/ 142 h 242"/>
              <a:gd name="T78" fmla="*/ 111 w 122"/>
              <a:gd name="T79" fmla="*/ 146 h 242"/>
              <a:gd name="T80" fmla="*/ 111 w 122"/>
              <a:gd name="T81" fmla="*/ 146 h 242"/>
              <a:gd name="T82" fmla="*/ 114 w 122"/>
              <a:gd name="T83" fmla="*/ 146 h 242"/>
              <a:gd name="T84" fmla="*/ 120 w 122"/>
              <a:gd name="T85" fmla="*/ 1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42">
                <a:moveTo>
                  <a:pt x="61" y="46"/>
                </a:moveTo>
                <a:cubicBezTo>
                  <a:pt x="73" y="46"/>
                  <a:pt x="84" y="35"/>
                  <a:pt x="84" y="23"/>
                </a:cubicBezTo>
                <a:cubicBezTo>
                  <a:pt x="84" y="10"/>
                  <a:pt x="73" y="0"/>
                  <a:pt x="61" y="0"/>
                </a:cubicBezTo>
                <a:cubicBezTo>
                  <a:pt x="48" y="0"/>
                  <a:pt x="38" y="10"/>
                  <a:pt x="38" y="23"/>
                </a:cubicBezTo>
                <a:cubicBezTo>
                  <a:pt x="38" y="35"/>
                  <a:pt x="48" y="46"/>
                  <a:pt x="61" y="46"/>
                </a:cubicBezTo>
                <a:close/>
                <a:moveTo>
                  <a:pt x="120" y="136"/>
                </a:moveTo>
                <a:cubicBezTo>
                  <a:pt x="120" y="136"/>
                  <a:pt x="120" y="135"/>
                  <a:pt x="120" y="135"/>
                </a:cubicBezTo>
                <a:cubicBezTo>
                  <a:pt x="120" y="135"/>
                  <a:pt x="119" y="131"/>
                  <a:pt x="118" y="127"/>
                </a:cubicBezTo>
                <a:cubicBezTo>
                  <a:pt x="112" y="109"/>
                  <a:pt x="100" y="72"/>
                  <a:pt x="97" y="66"/>
                </a:cubicBezTo>
                <a:cubicBezTo>
                  <a:pt x="92" y="55"/>
                  <a:pt x="81" y="51"/>
                  <a:pt x="61" y="51"/>
                </a:cubicBezTo>
                <a:cubicBezTo>
                  <a:pt x="40" y="51"/>
                  <a:pt x="30" y="55"/>
                  <a:pt x="25" y="66"/>
                </a:cubicBezTo>
                <a:cubicBezTo>
                  <a:pt x="21" y="72"/>
                  <a:pt x="9" y="109"/>
                  <a:pt x="4" y="127"/>
                </a:cubicBezTo>
                <a:cubicBezTo>
                  <a:pt x="2" y="131"/>
                  <a:pt x="1" y="135"/>
                  <a:pt x="1" y="135"/>
                </a:cubicBezTo>
                <a:cubicBezTo>
                  <a:pt x="1" y="135"/>
                  <a:pt x="1" y="136"/>
                  <a:pt x="1" y="136"/>
                </a:cubicBezTo>
                <a:cubicBezTo>
                  <a:pt x="0" y="140"/>
                  <a:pt x="2" y="144"/>
                  <a:pt x="7" y="146"/>
                </a:cubicBezTo>
                <a:cubicBezTo>
                  <a:pt x="8" y="146"/>
                  <a:pt x="9" y="146"/>
                  <a:pt x="10" y="146"/>
                </a:cubicBezTo>
                <a:cubicBezTo>
                  <a:pt x="13" y="146"/>
                  <a:pt x="17" y="145"/>
                  <a:pt x="18" y="142"/>
                </a:cubicBezTo>
                <a:cubicBezTo>
                  <a:pt x="30" y="112"/>
                  <a:pt x="30" y="112"/>
                  <a:pt x="30" y="112"/>
                </a:cubicBezTo>
                <a:cubicBezTo>
                  <a:pt x="19" y="177"/>
                  <a:pt x="19" y="177"/>
                  <a:pt x="19" y="177"/>
                </a:cubicBezTo>
                <a:cubicBezTo>
                  <a:pt x="19" y="178"/>
                  <a:pt x="19" y="178"/>
                  <a:pt x="20" y="179"/>
                </a:cubicBezTo>
                <a:cubicBezTo>
                  <a:pt x="20" y="179"/>
                  <a:pt x="21" y="180"/>
                  <a:pt x="22" y="180"/>
                </a:cubicBezTo>
                <a:cubicBezTo>
                  <a:pt x="33" y="180"/>
                  <a:pt x="33" y="180"/>
                  <a:pt x="33" y="180"/>
                </a:cubicBezTo>
                <a:cubicBezTo>
                  <a:pt x="32" y="196"/>
                  <a:pt x="31" y="231"/>
                  <a:pt x="31" y="233"/>
                </a:cubicBezTo>
                <a:cubicBezTo>
                  <a:pt x="31" y="233"/>
                  <a:pt x="31" y="233"/>
                  <a:pt x="31" y="233"/>
                </a:cubicBezTo>
                <a:cubicBezTo>
                  <a:pt x="32" y="238"/>
                  <a:pt x="37" y="242"/>
                  <a:pt x="42" y="242"/>
                </a:cubicBezTo>
                <a:cubicBezTo>
                  <a:pt x="48" y="242"/>
                  <a:pt x="53" y="238"/>
                  <a:pt x="53" y="233"/>
                </a:cubicBezTo>
                <a:cubicBezTo>
                  <a:pt x="60" y="180"/>
                  <a:pt x="60" y="180"/>
                  <a:pt x="60" y="180"/>
                </a:cubicBezTo>
                <a:cubicBezTo>
                  <a:pt x="62" y="180"/>
                  <a:pt x="62" y="180"/>
                  <a:pt x="62" y="180"/>
                </a:cubicBezTo>
                <a:cubicBezTo>
                  <a:pt x="68" y="233"/>
                  <a:pt x="68" y="233"/>
                  <a:pt x="68" y="233"/>
                </a:cubicBezTo>
                <a:cubicBezTo>
                  <a:pt x="68" y="238"/>
                  <a:pt x="73" y="242"/>
                  <a:pt x="79" y="242"/>
                </a:cubicBezTo>
                <a:cubicBezTo>
                  <a:pt x="79" y="242"/>
                  <a:pt x="79" y="242"/>
                  <a:pt x="79" y="242"/>
                </a:cubicBezTo>
                <a:cubicBezTo>
                  <a:pt x="85" y="242"/>
                  <a:pt x="90" y="238"/>
                  <a:pt x="90" y="233"/>
                </a:cubicBezTo>
                <a:cubicBezTo>
                  <a:pt x="90" y="233"/>
                  <a:pt x="90" y="233"/>
                  <a:pt x="90" y="233"/>
                </a:cubicBezTo>
                <a:cubicBezTo>
                  <a:pt x="90" y="231"/>
                  <a:pt x="89" y="196"/>
                  <a:pt x="88" y="180"/>
                </a:cubicBezTo>
                <a:cubicBezTo>
                  <a:pt x="100" y="180"/>
                  <a:pt x="100" y="180"/>
                  <a:pt x="100" y="180"/>
                </a:cubicBezTo>
                <a:cubicBezTo>
                  <a:pt x="101" y="180"/>
                  <a:pt x="102" y="179"/>
                  <a:pt x="102" y="177"/>
                </a:cubicBezTo>
                <a:cubicBezTo>
                  <a:pt x="102" y="177"/>
                  <a:pt x="102" y="177"/>
                  <a:pt x="102" y="177"/>
                </a:cubicBezTo>
                <a:cubicBezTo>
                  <a:pt x="91" y="112"/>
                  <a:pt x="91" y="112"/>
                  <a:pt x="91" y="112"/>
                </a:cubicBezTo>
                <a:cubicBezTo>
                  <a:pt x="103" y="142"/>
                  <a:pt x="103" y="142"/>
                  <a:pt x="103" y="142"/>
                </a:cubicBezTo>
                <a:cubicBezTo>
                  <a:pt x="105" y="145"/>
                  <a:pt x="108" y="146"/>
                  <a:pt x="111" y="146"/>
                </a:cubicBezTo>
                <a:cubicBezTo>
                  <a:pt x="111" y="146"/>
                  <a:pt x="111" y="146"/>
                  <a:pt x="111" y="146"/>
                </a:cubicBezTo>
                <a:cubicBezTo>
                  <a:pt x="112" y="146"/>
                  <a:pt x="113" y="146"/>
                  <a:pt x="114" y="146"/>
                </a:cubicBezTo>
                <a:cubicBezTo>
                  <a:pt x="119" y="144"/>
                  <a:pt x="122" y="140"/>
                  <a:pt x="120" y="136"/>
                </a:cubicBezTo>
                <a:close/>
              </a:path>
            </a:pathLst>
          </a:custGeom>
          <a:solidFill>
            <a:srgbClr val="6A6B80"/>
          </a:solidFill>
          <a:ln w="25400" cap="flat" cmpd="sng" algn="ctr">
            <a:noFill/>
            <a:prstDash val="solid"/>
          </a:ln>
          <a:effectLst/>
        </p:spPr>
        <p:txBody>
          <a:bodyPr rtlCol="0" anchor="ctr"/>
          <a:lstStyle/>
          <a:p>
            <a:pPr defTabSz="1218926" latinLnBrk="1"/>
            <a:endParaRPr lang="en-US" sz="1050" b="1" kern="0" dirty="0">
              <a:solidFill>
                <a:prstClr val="white"/>
              </a:solidFill>
              <a:latin typeface="Arial" panose="020B0604020202020204" pitchFamily="34" charset="0"/>
              <a:ea typeface="Open Sans" panose="020B0606030504020204" pitchFamily="34" charset="0"/>
              <a:cs typeface="Arial" panose="020B0604020202020204" pitchFamily="34" charset="0"/>
              <a:sym typeface="Lucida Grande" charset="0"/>
            </a:endParaRPr>
          </a:p>
        </p:txBody>
      </p:sp>
      <p:sp>
        <p:nvSpPr>
          <p:cNvPr id="104" name="TextBox 103">
            <a:extLst>
              <a:ext uri="{FF2B5EF4-FFF2-40B4-BE49-F238E27FC236}">
                <a16:creationId xmlns:a16="http://schemas.microsoft.com/office/drawing/2014/main" id="{EBCB17F4-61C2-0CA4-E51A-BCC63CF4524D}"/>
              </a:ext>
            </a:extLst>
          </p:cNvPr>
          <p:cNvSpPr txBox="1"/>
          <p:nvPr/>
        </p:nvSpPr>
        <p:spPr>
          <a:xfrm rot="16200000">
            <a:off x="-758731" y="2585349"/>
            <a:ext cx="2289989" cy="307777"/>
          </a:xfrm>
          <a:prstGeom prst="rect">
            <a:avLst/>
          </a:prstGeom>
          <a:noFill/>
        </p:spPr>
        <p:txBody>
          <a:bodyPr wrap="square" rtlCol="0">
            <a:spAutoFit/>
          </a:bodyPr>
          <a:lstStyle/>
          <a:p>
            <a:pPr algn="ctr" defTabSz="913918"/>
            <a:r>
              <a:rPr lang="en-US" sz="1400" b="1" dirty="0">
                <a:solidFill>
                  <a:prstClr val="black"/>
                </a:solidFill>
                <a:latin typeface="Arial" panose="020B0604020202020204" pitchFamily="34" charset="0"/>
                <a:ea typeface="ヒラギノ角ゴ ProN W3" charset="0"/>
                <a:cs typeface="Arial" panose="020B0604020202020204" pitchFamily="34" charset="0"/>
                <a:sym typeface="Lucida Grande" charset="0"/>
              </a:rPr>
              <a:t>ELEVATED RISK</a:t>
            </a:r>
          </a:p>
        </p:txBody>
      </p:sp>
      <p:sp>
        <p:nvSpPr>
          <p:cNvPr id="105" name="Left Bracket 104">
            <a:extLst>
              <a:ext uri="{FF2B5EF4-FFF2-40B4-BE49-F238E27FC236}">
                <a16:creationId xmlns:a16="http://schemas.microsoft.com/office/drawing/2014/main" id="{DFC3A31D-D4A4-CE6B-3A31-BBC758DB5806}"/>
              </a:ext>
            </a:extLst>
          </p:cNvPr>
          <p:cNvSpPr/>
          <p:nvPr/>
        </p:nvSpPr>
        <p:spPr>
          <a:xfrm>
            <a:off x="542890" y="1339484"/>
            <a:ext cx="250075" cy="2571877"/>
          </a:xfrm>
          <a:prstGeom prst="leftBracket">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3918"/>
            <a:endParaRPr lang="en-US" sz="1400" b="1" dirty="0">
              <a:solidFill>
                <a:prstClr val="black"/>
              </a:solidFill>
              <a:latin typeface="Arial" panose="020B0604020202020204" pitchFamily="34" charset="0"/>
              <a:cs typeface="Arial" panose="020B0604020202020204" pitchFamily="34" charset="0"/>
              <a:sym typeface="Lucida Grande" charset="0"/>
            </a:endParaRPr>
          </a:p>
        </p:txBody>
      </p:sp>
      <p:sp>
        <p:nvSpPr>
          <p:cNvPr id="106" name="TextBox 105">
            <a:extLst>
              <a:ext uri="{FF2B5EF4-FFF2-40B4-BE49-F238E27FC236}">
                <a16:creationId xmlns:a16="http://schemas.microsoft.com/office/drawing/2014/main" id="{E565027C-6C3D-857D-E84D-D2323A6BE41B}"/>
              </a:ext>
            </a:extLst>
          </p:cNvPr>
          <p:cNvSpPr txBox="1"/>
          <p:nvPr/>
        </p:nvSpPr>
        <p:spPr>
          <a:xfrm>
            <a:off x="1493561" y="936947"/>
            <a:ext cx="4329923" cy="307777"/>
          </a:xfrm>
          <a:prstGeom prst="rect">
            <a:avLst/>
          </a:prstGeom>
          <a:noFill/>
        </p:spPr>
        <p:txBody>
          <a:bodyPr wrap="square" rtlCol="0">
            <a:spAutoFit/>
          </a:bodyPr>
          <a:lstStyle/>
          <a:p>
            <a:pPr defTabSz="913918"/>
            <a:r>
              <a:rPr lang="en-US" sz="1400" b="1" dirty="0">
                <a:solidFill>
                  <a:prstClr val="black"/>
                </a:solidFill>
                <a:latin typeface="Arial" panose="020B0604020202020204" pitchFamily="34" charset="0"/>
                <a:ea typeface="ヒラギノ角ゴ ProN W3" charset="0"/>
                <a:cs typeface="Arial" panose="020B0604020202020204" pitchFamily="34" charset="0"/>
                <a:sym typeface="Lucida Grande" charset="0"/>
              </a:rPr>
              <a:t>YOUR PATIENT POPULATION</a:t>
            </a:r>
          </a:p>
        </p:txBody>
      </p:sp>
      <p:sp>
        <p:nvSpPr>
          <p:cNvPr id="107" name="Rectangle 106">
            <a:extLst>
              <a:ext uri="{FF2B5EF4-FFF2-40B4-BE49-F238E27FC236}">
                <a16:creationId xmlns:a16="http://schemas.microsoft.com/office/drawing/2014/main" id="{1D43571C-CBA1-1E3C-1E55-2F4E14416355}"/>
              </a:ext>
            </a:extLst>
          </p:cNvPr>
          <p:cNvSpPr/>
          <p:nvPr/>
        </p:nvSpPr>
        <p:spPr>
          <a:xfrm>
            <a:off x="959679" y="1288123"/>
            <a:ext cx="3634381" cy="4791835"/>
          </a:xfrm>
          <a:prstGeom prst="rect">
            <a:avLst/>
          </a:prstGeom>
          <a:noFill/>
          <a:ln w="25400">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18"/>
            <a:endParaRPr lang="en-US">
              <a:solidFill>
                <a:prstClr val="white"/>
              </a:solidFill>
              <a:latin typeface="Calibri" panose="020F0502020204030204"/>
              <a:sym typeface="Lucida Grande" charset="0"/>
            </a:endParaRPr>
          </a:p>
        </p:txBody>
      </p:sp>
    </p:spTree>
    <p:extLst>
      <p:ext uri="{BB962C8B-B14F-4D97-AF65-F5344CB8AC3E}">
        <p14:creationId xmlns:p14="http://schemas.microsoft.com/office/powerpoint/2010/main" val="7660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additive="base">
                                        <p:cTn id="7" dur="500"/>
                                        <p:tgtEl>
                                          <p:spTgt spid="124"/>
                                        </p:tgtEl>
                                        <p:attrNameLst>
                                          <p:attrName>ppt_x</p:attrName>
                                        </p:attrNameLst>
                                      </p:cBhvr>
                                      <p:tavLst>
                                        <p:tav tm="0">
                                          <p:val>
                                            <p:strVal val="#ppt_x-#ppt_w*1.125000"/>
                                          </p:val>
                                        </p:tav>
                                        <p:tav tm="100000">
                                          <p:val>
                                            <p:strVal val="#ppt_x"/>
                                          </p:val>
                                        </p:tav>
                                      </p:tavLst>
                                    </p:anim>
                                    <p:animEffect transition="in" filter="wipe(right)">
                                      <p:cBhvr>
                                        <p:cTn id="8" dur="500"/>
                                        <p:tgtEl>
                                          <p:spTgt spid="124"/>
                                        </p:tgtEl>
                                      </p:cBhvr>
                                    </p:animEffect>
                                  </p:childTnLst>
                                </p:cTn>
                              </p:par>
                              <p:par>
                                <p:cTn id="9" presetID="12" presetClass="entr" presetSubtype="8" fill="hold" nodeType="withEffect">
                                  <p:stCondLst>
                                    <p:cond delay="0"/>
                                  </p:stCondLst>
                                  <p:childTnLst>
                                    <p:set>
                                      <p:cBhvr>
                                        <p:cTn id="10" dur="1" fill="hold">
                                          <p:stCondLst>
                                            <p:cond delay="0"/>
                                          </p:stCondLst>
                                        </p:cTn>
                                        <p:tgtEl>
                                          <p:spTgt spid="134"/>
                                        </p:tgtEl>
                                        <p:attrNameLst>
                                          <p:attrName>style.visibility</p:attrName>
                                        </p:attrNameLst>
                                      </p:cBhvr>
                                      <p:to>
                                        <p:strVal val="visible"/>
                                      </p:to>
                                    </p:set>
                                    <p:anim calcmode="lin" valueType="num">
                                      <p:cBhvr additive="base">
                                        <p:cTn id="11" dur="500"/>
                                        <p:tgtEl>
                                          <p:spTgt spid="134"/>
                                        </p:tgtEl>
                                        <p:attrNameLst>
                                          <p:attrName>ppt_x</p:attrName>
                                        </p:attrNameLst>
                                      </p:cBhvr>
                                      <p:tavLst>
                                        <p:tav tm="0">
                                          <p:val>
                                            <p:strVal val="#ppt_x-#ppt_w*1.125000"/>
                                          </p:val>
                                        </p:tav>
                                        <p:tav tm="100000">
                                          <p:val>
                                            <p:strVal val="#ppt_x"/>
                                          </p:val>
                                        </p:tav>
                                      </p:tavLst>
                                    </p:anim>
                                    <p:animEffect transition="in" filter="wipe(right)">
                                      <p:cBhvr>
                                        <p:cTn id="12" dur="500"/>
                                        <p:tgtEl>
                                          <p:spTgt spid="134"/>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128"/>
                                        </p:tgtEl>
                                        <p:attrNameLst>
                                          <p:attrName>style.visibility</p:attrName>
                                        </p:attrNameLst>
                                      </p:cBhvr>
                                      <p:to>
                                        <p:strVal val="visible"/>
                                      </p:to>
                                    </p:set>
                                    <p:anim calcmode="lin" valueType="num">
                                      <p:cBhvr additive="base">
                                        <p:cTn id="15" dur="500"/>
                                        <p:tgtEl>
                                          <p:spTgt spid="128"/>
                                        </p:tgtEl>
                                        <p:attrNameLst>
                                          <p:attrName>ppt_x</p:attrName>
                                        </p:attrNameLst>
                                      </p:cBhvr>
                                      <p:tavLst>
                                        <p:tav tm="0">
                                          <p:val>
                                            <p:strVal val="#ppt_x-#ppt_w*1.125000"/>
                                          </p:val>
                                        </p:tav>
                                        <p:tav tm="100000">
                                          <p:val>
                                            <p:strVal val="#ppt_x"/>
                                          </p:val>
                                        </p:tav>
                                      </p:tavLst>
                                    </p:anim>
                                    <p:animEffect transition="in" filter="wipe(right)">
                                      <p:cBhvr>
                                        <p:cTn id="16" dur="500"/>
                                        <p:tgtEl>
                                          <p:spTgt spid="128"/>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grpId="0" nodeType="clickEffect">
                                  <p:stCondLst>
                                    <p:cond delay="0"/>
                                  </p:stCondLst>
                                  <p:childTnLst>
                                    <p:set>
                                      <p:cBhvr>
                                        <p:cTn id="20" dur="1" fill="hold">
                                          <p:stCondLst>
                                            <p:cond delay="0"/>
                                          </p:stCondLst>
                                        </p:cTn>
                                        <p:tgtEl>
                                          <p:spTgt spid="125"/>
                                        </p:tgtEl>
                                        <p:attrNameLst>
                                          <p:attrName>style.visibility</p:attrName>
                                        </p:attrNameLst>
                                      </p:cBhvr>
                                      <p:to>
                                        <p:strVal val="visible"/>
                                      </p:to>
                                    </p:set>
                                    <p:anim calcmode="lin" valueType="num">
                                      <p:cBhvr additive="base">
                                        <p:cTn id="21" dur="500"/>
                                        <p:tgtEl>
                                          <p:spTgt spid="125"/>
                                        </p:tgtEl>
                                        <p:attrNameLst>
                                          <p:attrName>ppt_x</p:attrName>
                                        </p:attrNameLst>
                                      </p:cBhvr>
                                      <p:tavLst>
                                        <p:tav tm="0">
                                          <p:val>
                                            <p:strVal val="#ppt_x-#ppt_w*1.125000"/>
                                          </p:val>
                                        </p:tav>
                                        <p:tav tm="100000">
                                          <p:val>
                                            <p:strVal val="#ppt_x"/>
                                          </p:val>
                                        </p:tav>
                                      </p:tavLst>
                                    </p:anim>
                                    <p:animEffect transition="in" filter="wipe(right)">
                                      <p:cBhvr>
                                        <p:cTn id="22" dur="500"/>
                                        <p:tgtEl>
                                          <p:spTgt spid="125"/>
                                        </p:tgtEl>
                                      </p:cBhvr>
                                    </p:animEffect>
                                  </p:childTnLst>
                                </p:cTn>
                              </p:par>
                              <p:par>
                                <p:cTn id="23" presetID="12" presetClass="entr" presetSubtype="8" fill="hold" grpId="0" nodeType="withEffect">
                                  <p:stCondLst>
                                    <p:cond delay="0"/>
                                  </p:stCondLst>
                                  <p:childTnLst>
                                    <p:set>
                                      <p:cBhvr>
                                        <p:cTn id="24" dur="1" fill="hold">
                                          <p:stCondLst>
                                            <p:cond delay="0"/>
                                          </p:stCondLst>
                                        </p:cTn>
                                        <p:tgtEl>
                                          <p:spTgt spid="129"/>
                                        </p:tgtEl>
                                        <p:attrNameLst>
                                          <p:attrName>style.visibility</p:attrName>
                                        </p:attrNameLst>
                                      </p:cBhvr>
                                      <p:to>
                                        <p:strVal val="visible"/>
                                      </p:to>
                                    </p:set>
                                    <p:anim calcmode="lin" valueType="num">
                                      <p:cBhvr additive="base">
                                        <p:cTn id="25" dur="500"/>
                                        <p:tgtEl>
                                          <p:spTgt spid="129"/>
                                        </p:tgtEl>
                                        <p:attrNameLst>
                                          <p:attrName>ppt_x</p:attrName>
                                        </p:attrNameLst>
                                      </p:cBhvr>
                                      <p:tavLst>
                                        <p:tav tm="0">
                                          <p:val>
                                            <p:strVal val="#ppt_x-#ppt_w*1.125000"/>
                                          </p:val>
                                        </p:tav>
                                        <p:tav tm="100000">
                                          <p:val>
                                            <p:strVal val="#ppt_x"/>
                                          </p:val>
                                        </p:tav>
                                      </p:tavLst>
                                    </p:anim>
                                    <p:animEffect transition="in" filter="wipe(right)">
                                      <p:cBhvr>
                                        <p:cTn id="26" dur="500"/>
                                        <p:tgtEl>
                                          <p:spTgt spid="129"/>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126"/>
                                        </p:tgtEl>
                                        <p:attrNameLst>
                                          <p:attrName>style.visibility</p:attrName>
                                        </p:attrNameLst>
                                      </p:cBhvr>
                                      <p:to>
                                        <p:strVal val="visible"/>
                                      </p:to>
                                    </p:set>
                                    <p:anim calcmode="lin" valueType="num">
                                      <p:cBhvr additive="base">
                                        <p:cTn id="31" dur="500"/>
                                        <p:tgtEl>
                                          <p:spTgt spid="126"/>
                                        </p:tgtEl>
                                        <p:attrNameLst>
                                          <p:attrName>ppt_x</p:attrName>
                                        </p:attrNameLst>
                                      </p:cBhvr>
                                      <p:tavLst>
                                        <p:tav tm="0">
                                          <p:val>
                                            <p:strVal val="#ppt_x-#ppt_w*1.125000"/>
                                          </p:val>
                                        </p:tav>
                                        <p:tav tm="100000">
                                          <p:val>
                                            <p:strVal val="#ppt_x"/>
                                          </p:val>
                                        </p:tav>
                                      </p:tavLst>
                                    </p:anim>
                                    <p:animEffect transition="in" filter="wipe(right)">
                                      <p:cBhvr>
                                        <p:cTn id="32" dur="500"/>
                                        <p:tgtEl>
                                          <p:spTgt spid="126"/>
                                        </p:tgtEl>
                                      </p:cBhvr>
                                    </p:animEffect>
                                  </p:childTnLst>
                                </p:cTn>
                              </p:par>
                              <p:par>
                                <p:cTn id="33" presetID="12" presetClass="entr" presetSubtype="8" fill="hold" grpId="0" nodeType="withEffect">
                                  <p:stCondLst>
                                    <p:cond delay="0"/>
                                  </p:stCondLst>
                                  <p:childTnLst>
                                    <p:set>
                                      <p:cBhvr>
                                        <p:cTn id="34" dur="1" fill="hold">
                                          <p:stCondLst>
                                            <p:cond delay="0"/>
                                          </p:stCondLst>
                                        </p:cTn>
                                        <p:tgtEl>
                                          <p:spTgt spid="130"/>
                                        </p:tgtEl>
                                        <p:attrNameLst>
                                          <p:attrName>style.visibility</p:attrName>
                                        </p:attrNameLst>
                                      </p:cBhvr>
                                      <p:to>
                                        <p:strVal val="visible"/>
                                      </p:to>
                                    </p:set>
                                    <p:anim calcmode="lin" valueType="num">
                                      <p:cBhvr additive="base">
                                        <p:cTn id="35" dur="500"/>
                                        <p:tgtEl>
                                          <p:spTgt spid="130"/>
                                        </p:tgtEl>
                                        <p:attrNameLst>
                                          <p:attrName>ppt_x</p:attrName>
                                        </p:attrNameLst>
                                      </p:cBhvr>
                                      <p:tavLst>
                                        <p:tav tm="0">
                                          <p:val>
                                            <p:strVal val="#ppt_x-#ppt_w*1.125000"/>
                                          </p:val>
                                        </p:tav>
                                        <p:tav tm="100000">
                                          <p:val>
                                            <p:strVal val="#ppt_x"/>
                                          </p:val>
                                        </p:tav>
                                      </p:tavLst>
                                    </p:anim>
                                    <p:animEffect transition="in" filter="wipe(right)">
                                      <p:cBhvr>
                                        <p:cTn id="36" dur="500"/>
                                        <p:tgtEl>
                                          <p:spTgt spid="130"/>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8" fill="hold" grpId="0" nodeType="clickEffect">
                                  <p:stCondLst>
                                    <p:cond delay="0"/>
                                  </p:stCondLst>
                                  <p:childTnLst>
                                    <p:set>
                                      <p:cBhvr>
                                        <p:cTn id="40" dur="1" fill="hold">
                                          <p:stCondLst>
                                            <p:cond delay="0"/>
                                          </p:stCondLst>
                                        </p:cTn>
                                        <p:tgtEl>
                                          <p:spTgt spid="132"/>
                                        </p:tgtEl>
                                        <p:attrNameLst>
                                          <p:attrName>style.visibility</p:attrName>
                                        </p:attrNameLst>
                                      </p:cBhvr>
                                      <p:to>
                                        <p:strVal val="visible"/>
                                      </p:to>
                                    </p:set>
                                    <p:anim calcmode="lin" valueType="num">
                                      <p:cBhvr additive="base">
                                        <p:cTn id="41" dur="500"/>
                                        <p:tgtEl>
                                          <p:spTgt spid="132"/>
                                        </p:tgtEl>
                                        <p:attrNameLst>
                                          <p:attrName>ppt_x</p:attrName>
                                        </p:attrNameLst>
                                      </p:cBhvr>
                                      <p:tavLst>
                                        <p:tav tm="0">
                                          <p:val>
                                            <p:strVal val="#ppt_x-#ppt_w*1.125000"/>
                                          </p:val>
                                        </p:tav>
                                        <p:tav tm="100000">
                                          <p:val>
                                            <p:strVal val="#ppt_x"/>
                                          </p:val>
                                        </p:tav>
                                      </p:tavLst>
                                    </p:anim>
                                    <p:animEffect transition="in" filter="wipe(right)">
                                      <p:cBhvr>
                                        <p:cTn id="42" dur="500"/>
                                        <p:tgtEl>
                                          <p:spTgt spid="132"/>
                                        </p:tgtEl>
                                      </p:cBhvr>
                                    </p:animEffect>
                                  </p:childTnLst>
                                </p:cTn>
                              </p:par>
                              <p:par>
                                <p:cTn id="43" presetID="12" presetClass="entr" presetSubtype="8" fill="hold" grpId="0" nodeType="withEffect">
                                  <p:stCondLst>
                                    <p:cond delay="0"/>
                                  </p:stCondLst>
                                  <p:childTnLst>
                                    <p:set>
                                      <p:cBhvr>
                                        <p:cTn id="44" dur="1" fill="hold">
                                          <p:stCondLst>
                                            <p:cond delay="0"/>
                                          </p:stCondLst>
                                        </p:cTn>
                                        <p:tgtEl>
                                          <p:spTgt spid="133"/>
                                        </p:tgtEl>
                                        <p:attrNameLst>
                                          <p:attrName>style.visibility</p:attrName>
                                        </p:attrNameLst>
                                      </p:cBhvr>
                                      <p:to>
                                        <p:strVal val="visible"/>
                                      </p:to>
                                    </p:set>
                                    <p:anim calcmode="lin" valueType="num">
                                      <p:cBhvr additive="base">
                                        <p:cTn id="45" dur="500"/>
                                        <p:tgtEl>
                                          <p:spTgt spid="133"/>
                                        </p:tgtEl>
                                        <p:attrNameLst>
                                          <p:attrName>ppt_x</p:attrName>
                                        </p:attrNameLst>
                                      </p:cBhvr>
                                      <p:tavLst>
                                        <p:tav tm="0">
                                          <p:val>
                                            <p:strVal val="#ppt_x-#ppt_w*1.125000"/>
                                          </p:val>
                                        </p:tav>
                                        <p:tav tm="100000">
                                          <p:val>
                                            <p:strVal val="#ppt_x"/>
                                          </p:val>
                                        </p:tav>
                                      </p:tavLst>
                                    </p:anim>
                                    <p:animEffect transition="in" filter="wipe(right)">
                                      <p:cBhvr>
                                        <p:cTn id="46" dur="500"/>
                                        <p:tgtEl>
                                          <p:spTgt spid="133"/>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8" fill="hold" grpId="0" nodeType="clickEffect">
                                  <p:stCondLst>
                                    <p:cond delay="0"/>
                                  </p:stCondLst>
                                  <p:childTnLst>
                                    <p:set>
                                      <p:cBhvr>
                                        <p:cTn id="50" dur="1" fill="hold">
                                          <p:stCondLst>
                                            <p:cond delay="0"/>
                                          </p:stCondLst>
                                        </p:cTn>
                                        <p:tgtEl>
                                          <p:spTgt spid="127"/>
                                        </p:tgtEl>
                                        <p:attrNameLst>
                                          <p:attrName>style.visibility</p:attrName>
                                        </p:attrNameLst>
                                      </p:cBhvr>
                                      <p:to>
                                        <p:strVal val="visible"/>
                                      </p:to>
                                    </p:set>
                                    <p:anim calcmode="lin" valueType="num">
                                      <p:cBhvr additive="base">
                                        <p:cTn id="51" dur="1000"/>
                                        <p:tgtEl>
                                          <p:spTgt spid="127"/>
                                        </p:tgtEl>
                                        <p:attrNameLst>
                                          <p:attrName>ppt_x</p:attrName>
                                        </p:attrNameLst>
                                      </p:cBhvr>
                                      <p:tavLst>
                                        <p:tav tm="0">
                                          <p:val>
                                            <p:strVal val="#ppt_x-#ppt_w*1.125000"/>
                                          </p:val>
                                        </p:tav>
                                        <p:tav tm="100000">
                                          <p:val>
                                            <p:strVal val="#ppt_x"/>
                                          </p:val>
                                        </p:tav>
                                      </p:tavLst>
                                    </p:anim>
                                    <p:animEffect transition="in" filter="wipe(right)">
                                      <p:cBhvr>
                                        <p:cTn id="52" dur="1000"/>
                                        <p:tgtEl>
                                          <p:spTgt spid="127"/>
                                        </p:tgtEl>
                                      </p:cBhvr>
                                    </p:animEffect>
                                  </p:childTnLst>
                                </p:cTn>
                              </p:par>
                              <p:par>
                                <p:cTn id="53" presetID="12" presetClass="entr" presetSubtype="8" fill="hold" grpId="0" nodeType="withEffect">
                                  <p:stCondLst>
                                    <p:cond delay="0"/>
                                  </p:stCondLst>
                                  <p:childTnLst>
                                    <p:set>
                                      <p:cBhvr>
                                        <p:cTn id="54" dur="1" fill="hold">
                                          <p:stCondLst>
                                            <p:cond delay="0"/>
                                          </p:stCondLst>
                                        </p:cTn>
                                        <p:tgtEl>
                                          <p:spTgt spid="131"/>
                                        </p:tgtEl>
                                        <p:attrNameLst>
                                          <p:attrName>style.visibility</p:attrName>
                                        </p:attrNameLst>
                                      </p:cBhvr>
                                      <p:to>
                                        <p:strVal val="visible"/>
                                      </p:to>
                                    </p:set>
                                    <p:anim calcmode="lin" valueType="num">
                                      <p:cBhvr additive="base">
                                        <p:cTn id="55" dur="500"/>
                                        <p:tgtEl>
                                          <p:spTgt spid="131"/>
                                        </p:tgtEl>
                                        <p:attrNameLst>
                                          <p:attrName>ppt_x</p:attrName>
                                        </p:attrNameLst>
                                      </p:cBhvr>
                                      <p:tavLst>
                                        <p:tav tm="0">
                                          <p:val>
                                            <p:strVal val="#ppt_x-#ppt_w*1.125000"/>
                                          </p:val>
                                        </p:tav>
                                        <p:tav tm="100000">
                                          <p:val>
                                            <p:strVal val="#ppt_x"/>
                                          </p:val>
                                        </p:tav>
                                      </p:tavLst>
                                    </p:anim>
                                    <p:animEffect transition="in" filter="wipe(right)">
                                      <p:cBhvr>
                                        <p:cTn id="56" dur="500"/>
                                        <p:tgtEl>
                                          <p:spTgt spid="131"/>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8" fill="hold" grpId="0" nodeType="clickEffect">
                                  <p:stCondLst>
                                    <p:cond delay="0"/>
                                  </p:stCondLst>
                                  <p:childTnLst>
                                    <p:set>
                                      <p:cBhvr>
                                        <p:cTn id="60" dur="1" fill="hold">
                                          <p:stCondLst>
                                            <p:cond delay="0"/>
                                          </p:stCondLst>
                                        </p:cTn>
                                        <p:tgtEl>
                                          <p:spTgt spid="135"/>
                                        </p:tgtEl>
                                        <p:attrNameLst>
                                          <p:attrName>style.visibility</p:attrName>
                                        </p:attrNameLst>
                                      </p:cBhvr>
                                      <p:to>
                                        <p:strVal val="visible"/>
                                      </p:to>
                                    </p:set>
                                    <p:anim calcmode="lin" valueType="num">
                                      <p:cBhvr additive="base">
                                        <p:cTn id="61" dur="500"/>
                                        <p:tgtEl>
                                          <p:spTgt spid="135"/>
                                        </p:tgtEl>
                                        <p:attrNameLst>
                                          <p:attrName>ppt_x</p:attrName>
                                        </p:attrNameLst>
                                      </p:cBhvr>
                                      <p:tavLst>
                                        <p:tav tm="0">
                                          <p:val>
                                            <p:strVal val="#ppt_x-#ppt_w*1.125000"/>
                                          </p:val>
                                        </p:tav>
                                        <p:tav tm="100000">
                                          <p:val>
                                            <p:strVal val="#ppt_x"/>
                                          </p:val>
                                        </p:tav>
                                      </p:tavLst>
                                    </p:anim>
                                    <p:animEffect transition="in" filter="wipe(right)">
                                      <p:cBhvr>
                                        <p:cTn id="62" dur="500"/>
                                        <p:tgtEl>
                                          <p:spTgt spid="135"/>
                                        </p:tgtEl>
                                      </p:cBhvr>
                                    </p:animEffect>
                                  </p:childTnLst>
                                </p:cTn>
                              </p:par>
                              <p:par>
                                <p:cTn id="63" presetID="12" presetClass="entr" presetSubtype="8" fill="hold" nodeType="withEffect">
                                  <p:stCondLst>
                                    <p:cond delay="0"/>
                                  </p:stCondLst>
                                  <p:childTnLst>
                                    <p:set>
                                      <p:cBhvr>
                                        <p:cTn id="64" dur="1" fill="hold">
                                          <p:stCondLst>
                                            <p:cond delay="0"/>
                                          </p:stCondLst>
                                        </p:cTn>
                                        <p:tgtEl>
                                          <p:spTgt spid="136"/>
                                        </p:tgtEl>
                                        <p:attrNameLst>
                                          <p:attrName>style.visibility</p:attrName>
                                        </p:attrNameLst>
                                      </p:cBhvr>
                                      <p:to>
                                        <p:strVal val="visible"/>
                                      </p:to>
                                    </p:set>
                                    <p:anim calcmode="lin" valueType="num">
                                      <p:cBhvr additive="base">
                                        <p:cTn id="65" dur="500"/>
                                        <p:tgtEl>
                                          <p:spTgt spid="136"/>
                                        </p:tgtEl>
                                        <p:attrNameLst>
                                          <p:attrName>ppt_x</p:attrName>
                                        </p:attrNameLst>
                                      </p:cBhvr>
                                      <p:tavLst>
                                        <p:tav tm="0">
                                          <p:val>
                                            <p:strVal val="#ppt_x-#ppt_w*1.125000"/>
                                          </p:val>
                                        </p:tav>
                                        <p:tav tm="100000">
                                          <p:val>
                                            <p:strVal val="#ppt_x"/>
                                          </p:val>
                                        </p:tav>
                                      </p:tavLst>
                                    </p:anim>
                                    <p:animEffect transition="in" filter="wipe(right)">
                                      <p:cBhvr>
                                        <p:cTn id="66" dur="500"/>
                                        <p:tgtEl>
                                          <p:spTgt spid="136"/>
                                        </p:tgtEl>
                                      </p:cBhvr>
                                    </p:animEffect>
                                  </p:childTnLst>
                                </p:cTn>
                              </p:par>
                              <p:par>
                                <p:cTn id="67" presetID="12" presetClass="entr" presetSubtype="8" fill="hold" nodeType="withEffect">
                                  <p:stCondLst>
                                    <p:cond delay="0"/>
                                  </p:stCondLst>
                                  <p:childTnLst>
                                    <p:set>
                                      <p:cBhvr>
                                        <p:cTn id="68" dur="1" fill="hold">
                                          <p:stCondLst>
                                            <p:cond delay="0"/>
                                          </p:stCondLst>
                                        </p:cTn>
                                        <p:tgtEl>
                                          <p:spTgt spid="137"/>
                                        </p:tgtEl>
                                        <p:attrNameLst>
                                          <p:attrName>style.visibility</p:attrName>
                                        </p:attrNameLst>
                                      </p:cBhvr>
                                      <p:to>
                                        <p:strVal val="visible"/>
                                      </p:to>
                                    </p:set>
                                    <p:anim calcmode="lin" valueType="num">
                                      <p:cBhvr additive="base">
                                        <p:cTn id="69" dur="500"/>
                                        <p:tgtEl>
                                          <p:spTgt spid="137"/>
                                        </p:tgtEl>
                                        <p:attrNameLst>
                                          <p:attrName>ppt_x</p:attrName>
                                        </p:attrNameLst>
                                      </p:cBhvr>
                                      <p:tavLst>
                                        <p:tav tm="0">
                                          <p:val>
                                            <p:strVal val="#ppt_x-#ppt_w*1.125000"/>
                                          </p:val>
                                        </p:tav>
                                        <p:tav tm="100000">
                                          <p:val>
                                            <p:strVal val="#ppt_x"/>
                                          </p:val>
                                        </p:tav>
                                      </p:tavLst>
                                    </p:anim>
                                    <p:animEffect transition="in" filter="wipe(right)">
                                      <p:cBhvr>
                                        <p:cTn id="70" dur="500"/>
                                        <p:tgtEl>
                                          <p:spTgt spid="137"/>
                                        </p:tgtEl>
                                      </p:cBhvr>
                                    </p:animEffect>
                                  </p:childTnLst>
                                </p:cTn>
                              </p:par>
                              <p:par>
                                <p:cTn id="71" presetID="12" presetClass="entr" presetSubtype="8" fill="hold" grpId="0" nodeType="withEffect">
                                  <p:stCondLst>
                                    <p:cond delay="0"/>
                                  </p:stCondLst>
                                  <p:childTnLst>
                                    <p:set>
                                      <p:cBhvr>
                                        <p:cTn id="72" dur="1" fill="hold">
                                          <p:stCondLst>
                                            <p:cond delay="0"/>
                                          </p:stCondLst>
                                        </p:cTn>
                                        <p:tgtEl>
                                          <p:spTgt spid="138"/>
                                        </p:tgtEl>
                                        <p:attrNameLst>
                                          <p:attrName>style.visibility</p:attrName>
                                        </p:attrNameLst>
                                      </p:cBhvr>
                                      <p:to>
                                        <p:strVal val="visible"/>
                                      </p:to>
                                    </p:set>
                                    <p:anim calcmode="lin" valueType="num">
                                      <p:cBhvr additive="base">
                                        <p:cTn id="73" dur="500"/>
                                        <p:tgtEl>
                                          <p:spTgt spid="138"/>
                                        </p:tgtEl>
                                        <p:attrNameLst>
                                          <p:attrName>ppt_x</p:attrName>
                                        </p:attrNameLst>
                                      </p:cBhvr>
                                      <p:tavLst>
                                        <p:tav tm="0">
                                          <p:val>
                                            <p:strVal val="#ppt_x-#ppt_w*1.125000"/>
                                          </p:val>
                                        </p:tav>
                                        <p:tav tm="100000">
                                          <p:val>
                                            <p:strVal val="#ppt_x"/>
                                          </p:val>
                                        </p:tav>
                                      </p:tavLst>
                                    </p:anim>
                                    <p:animEffect transition="in" filter="wipe(right)">
                                      <p:cBhvr>
                                        <p:cTn id="74" dur="500"/>
                                        <p:tgtEl>
                                          <p:spTgt spid="13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05"/>
                                        </p:tgtEl>
                                        <p:attrNameLst>
                                          <p:attrName>style.visibility</p:attrName>
                                        </p:attrNameLst>
                                      </p:cBhvr>
                                      <p:to>
                                        <p:strVal val="visible"/>
                                      </p:to>
                                    </p:set>
                                    <p:animEffect transition="in" filter="fade">
                                      <p:cBhvr>
                                        <p:cTn id="79" dur="1000"/>
                                        <p:tgtEl>
                                          <p:spTgt spid="10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04"/>
                                        </p:tgtEl>
                                        <p:attrNameLst>
                                          <p:attrName>style.visibility</p:attrName>
                                        </p:attrNameLst>
                                      </p:cBhvr>
                                      <p:to>
                                        <p:strVal val="visible"/>
                                      </p:to>
                                    </p:set>
                                    <p:animEffect transition="in" filter="fade">
                                      <p:cBhvr>
                                        <p:cTn id="82" dur="500"/>
                                        <p:tgtEl>
                                          <p:spTgt spid="104"/>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mph" presetSubtype="2" fill="hold" nodeType="clickEffect">
                                  <p:stCondLst>
                                    <p:cond delay="0"/>
                                  </p:stCondLst>
                                  <p:childTnLst>
                                    <p:animClr clrSpc="rgb" dir="cw">
                                      <p:cBhvr>
                                        <p:cTn id="86" dur="500" fill="hold"/>
                                        <p:tgtEl>
                                          <p:spTgt spid="53"/>
                                        </p:tgtEl>
                                        <p:attrNameLst>
                                          <p:attrName>fillcolor</p:attrName>
                                        </p:attrNameLst>
                                      </p:cBhvr>
                                      <p:to>
                                        <a:srgbClr val="2578B8"/>
                                      </p:to>
                                    </p:animClr>
                                    <p:set>
                                      <p:cBhvr>
                                        <p:cTn id="87" dur="500" fill="hold"/>
                                        <p:tgtEl>
                                          <p:spTgt spid="53"/>
                                        </p:tgtEl>
                                        <p:attrNameLst>
                                          <p:attrName>fill.type</p:attrName>
                                        </p:attrNameLst>
                                      </p:cBhvr>
                                      <p:to>
                                        <p:strVal val="solid"/>
                                      </p:to>
                                    </p:set>
                                    <p:set>
                                      <p:cBhvr>
                                        <p:cTn id="88" dur="500" fill="hold"/>
                                        <p:tgtEl>
                                          <p:spTgt spid="53"/>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500" fill="hold"/>
                                        <p:tgtEl>
                                          <p:spTgt spid="51"/>
                                        </p:tgtEl>
                                        <p:attrNameLst>
                                          <p:attrName>fillcolor</p:attrName>
                                        </p:attrNameLst>
                                      </p:cBhvr>
                                      <p:to>
                                        <a:srgbClr val="2578B8"/>
                                      </p:to>
                                    </p:animClr>
                                    <p:set>
                                      <p:cBhvr>
                                        <p:cTn id="91" dur="500" fill="hold"/>
                                        <p:tgtEl>
                                          <p:spTgt spid="51"/>
                                        </p:tgtEl>
                                        <p:attrNameLst>
                                          <p:attrName>fill.type</p:attrName>
                                        </p:attrNameLst>
                                      </p:cBhvr>
                                      <p:to>
                                        <p:strVal val="solid"/>
                                      </p:to>
                                    </p:set>
                                    <p:set>
                                      <p:cBhvr>
                                        <p:cTn id="92" dur="500" fill="hold"/>
                                        <p:tgtEl>
                                          <p:spTgt spid="51"/>
                                        </p:tgtEl>
                                        <p:attrNameLst>
                                          <p:attrName>fill.on</p:attrName>
                                        </p:attrNameLst>
                                      </p:cBhvr>
                                      <p:to>
                                        <p:strVal val="true"/>
                                      </p:to>
                                    </p:set>
                                  </p:childTnLst>
                                </p:cTn>
                              </p:par>
                              <p:par>
                                <p:cTn id="93" presetID="1" presetClass="emph" presetSubtype="2" fill="hold" nodeType="withEffect">
                                  <p:stCondLst>
                                    <p:cond delay="0"/>
                                  </p:stCondLst>
                                  <p:childTnLst>
                                    <p:animClr clrSpc="rgb" dir="cw">
                                      <p:cBhvr>
                                        <p:cTn id="94" dur="500" fill="hold"/>
                                        <p:tgtEl>
                                          <p:spTgt spid="49"/>
                                        </p:tgtEl>
                                        <p:attrNameLst>
                                          <p:attrName>fillcolor</p:attrName>
                                        </p:attrNameLst>
                                      </p:cBhvr>
                                      <p:to>
                                        <a:srgbClr val="2578B8"/>
                                      </p:to>
                                    </p:animClr>
                                    <p:set>
                                      <p:cBhvr>
                                        <p:cTn id="95" dur="500" fill="hold"/>
                                        <p:tgtEl>
                                          <p:spTgt spid="49"/>
                                        </p:tgtEl>
                                        <p:attrNameLst>
                                          <p:attrName>fill.type</p:attrName>
                                        </p:attrNameLst>
                                      </p:cBhvr>
                                      <p:to>
                                        <p:strVal val="solid"/>
                                      </p:to>
                                    </p:set>
                                    <p:set>
                                      <p:cBhvr>
                                        <p:cTn id="96" dur="500" fill="hold"/>
                                        <p:tgtEl>
                                          <p:spTgt spid="49"/>
                                        </p:tgtEl>
                                        <p:attrNameLst>
                                          <p:attrName>fill.on</p:attrName>
                                        </p:attrNameLst>
                                      </p:cBhvr>
                                      <p:to>
                                        <p:strVal val="true"/>
                                      </p:to>
                                    </p:set>
                                  </p:childTnLst>
                                </p:cTn>
                              </p:par>
                              <p:par>
                                <p:cTn id="97" presetID="1" presetClass="emph" presetSubtype="2" fill="hold" nodeType="withEffect">
                                  <p:stCondLst>
                                    <p:cond delay="0"/>
                                  </p:stCondLst>
                                  <p:childTnLst>
                                    <p:animClr clrSpc="rgb" dir="cw">
                                      <p:cBhvr>
                                        <p:cTn id="98" dur="500" fill="hold"/>
                                        <p:tgtEl>
                                          <p:spTgt spid="61"/>
                                        </p:tgtEl>
                                        <p:attrNameLst>
                                          <p:attrName>fillcolor</p:attrName>
                                        </p:attrNameLst>
                                      </p:cBhvr>
                                      <p:to>
                                        <a:srgbClr val="2578B8"/>
                                      </p:to>
                                    </p:animClr>
                                    <p:set>
                                      <p:cBhvr>
                                        <p:cTn id="99" dur="500" fill="hold"/>
                                        <p:tgtEl>
                                          <p:spTgt spid="61"/>
                                        </p:tgtEl>
                                        <p:attrNameLst>
                                          <p:attrName>fill.type</p:attrName>
                                        </p:attrNameLst>
                                      </p:cBhvr>
                                      <p:to>
                                        <p:strVal val="solid"/>
                                      </p:to>
                                    </p:set>
                                    <p:set>
                                      <p:cBhvr>
                                        <p:cTn id="100" dur="500" fill="hold"/>
                                        <p:tgtEl>
                                          <p:spTgt spid="61"/>
                                        </p:tgtEl>
                                        <p:attrNameLst>
                                          <p:attrName>fill.on</p:attrName>
                                        </p:attrNameLst>
                                      </p:cBhvr>
                                      <p:to>
                                        <p:strVal val="true"/>
                                      </p:to>
                                    </p:set>
                                  </p:childTnLst>
                                </p:cTn>
                              </p:par>
                              <p:par>
                                <p:cTn id="101" presetID="1" presetClass="emph" presetSubtype="2" fill="hold" nodeType="withEffect">
                                  <p:stCondLst>
                                    <p:cond delay="0"/>
                                  </p:stCondLst>
                                  <p:childTnLst>
                                    <p:animClr clrSpc="rgb" dir="cw">
                                      <p:cBhvr>
                                        <p:cTn id="102" dur="500" fill="hold"/>
                                        <p:tgtEl>
                                          <p:spTgt spid="63"/>
                                        </p:tgtEl>
                                        <p:attrNameLst>
                                          <p:attrName>fillcolor</p:attrName>
                                        </p:attrNameLst>
                                      </p:cBhvr>
                                      <p:to>
                                        <a:srgbClr val="2578B8"/>
                                      </p:to>
                                    </p:animClr>
                                    <p:set>
                                      <p:cBhvr>
                                        <p:cTn id="103" dur="500" fill="hold"/>
                                        <p:tgtEl>
                                          <p:spTgt spid="63"/>
                                        </p:tgtEl>
                                        <p:attrNameLst>
                                          <p:attrName>fill.type</p:attrName>
                                        </p:attrNameLst>
                                      </p:cBhvr>
                                      <p:to>
                                        <p:strVal val="solid"/>
                                      </p:to>
                                    </p:set>
                                    <p:set>
                                      <p:cBhvr>
                                        <p:cTn id="104" dur="500" fill="hold"/>
                                        <p:tgtEl>
                                          <p:spTgt spid="63"/>
                                        </p:tgtEl>
                                        <p:attrNameLst>
                                          <p:attrName>fill.on</p:attrName>
                                        </p:attrNameLst>
                                      </p:cBhvr>
                                      <p:to>
                                        <p:strVal val="true"/>
                                      </p:to>
                                    </p:set>
                                  </p:childTnLst>
                                </p:cTn>
                              </p:par>
                              <p:par>
                                <p:cTn id="105" presetID="1" presetClass="emph" presetSubtype="2" fill="hold" nodeType="withEffect">
                                  <p:stCondLst>
                                    <p:cond delay="0"/>
                                  </p:stCondLst>
                                  <p:childTnLst>
                                    <p:animClr clrSpc="rgb" dir="cw">
                                      <p:cBhvr>
                                        <p:cTn id="106" dur="500" fill="hold"/>
                                        <p:tgtEl>
                                          <p:spTgt spid="45"/>
                                        </p:tgtEl>
                                        <p:attrNameLst>
                                          <p:attrName>fillcolor</p:attrName>
                                        </p:attrNameLst>
                                      </p:cBhvr>
                                      <p:to>
                                        <a:srgbClr val="2578B8"/>
                                      </p:to>
                                    </p:animClr>
                                    <p:set>
                                      <p:cBhvr>
                                        <p:cTn id="107" dur="500" fill="hold"/>
                                        <p:tgtEl>
                                          <p:spTgt spid="45"/>
                                        </p:tgtEl>
                                        <p:attrNameLst>
                                          <p:attrName>fill.type</p:attrName>
                                        </p:attrNameLst>
                                      </p:cBhvr>
                                      <p:to>
                                        <p:strVal val="solid"/>
                                      </p:to>
                                    </p:set>
                                    <p:set>
                                      <p:cBhvr>
                                        <p:cTn id="108" dur="500" fill="hold"/>
                                        <p:tgtEl>
                                          <p:spTgt spid="45"/>
                                        </p:tgtEl>
                                        <p:attrNameLst>
                                          <p:attrName>fill.on</p:attrName>
                                        </p:attrNameLst>
                                      </p:cBhvr>
                                      <p:to>
                                        <p:strVal val="true"/>
                                      </p:to>
                                    </p:set>
                                  </p:childTnLst>
                                </p:cTn>
                              </p:par>
                              <p:par>
                                <p:cTn id="109" presetID="1" presetClass="emph" presetSubtype="2" fill="hold" nodeType="withEffect">
                                  <p:stCondLst>
                                    <p:cond delay="0"/>
                                  </p:stCondLst>
                                  <p:childTnLst>
                                    <p:animClr clrSpc="rgb" dir="cw">
                                      <p:cBhvr>
                                        <p:cTn id="110" dur="500" fill="hold"/>
                                        <p:tgtEl>
                                          <p:spTgt spid="47"/>
                                        </p:tgtEl>
                                        <p:attrNameLst>
                                          <p:attrName>fillcolor</p:attrName>
                                        </p:attrNameLst>
                                      </p:cBhvr>
                                      <p:to>
                                        <a:srgbClr val="2578B8"/>
                                      </p:to>
                                    </p:animClr>
                                    <p:set>
                                      <p:cBhvr>
                                        <p:cTn id="111" dur="500" fill="hold"/>
                                        <p:tgtEl>
                                          <p:spTgt spid="47"/>
                                        </p:tgtEl>
                                        <p:attrNameLst>
                                          <p:attrName>fill.type</p:attrName>
                                        </p:attrNameLst>
                                      </p:cBhvr>
                                      <p:to>
                                        <p:strVal val="solid"/>
                                      </p:to>
                                    </p:set>
                                    <p:set>
                                      <p:cBhvr>
                                        <p:cTn id="112" dur="500" fill="hold"/>
                                        <p:tgtEl>
                                          <p:spTgt spid="47"/>
                                        </p:tgtEl>
                                        <p:attrNameLst>
                                          <p:attrName>fill.on</p:attrName>
                                        </p:attrNameLst>
                                      </p:cBhvr>
                                      <p:to>
                                        <p:strVal val="true"/>
                                      </p:to>
                                    </p:set>
                                  </p:childTnLst>
                                </p:cTn>
                              </p:par>
                              <p:par>
                                <p:cTn id="113" presetID="1" presetClass="emph" presetSubtype="2" fill="hold" nodeType="withEffect">
                                  <p:stCondLst>
                                    <p:cond delay="0"/>
                                  </p:stCondLst>
                                  <p:childTnLst>
                                    <p:animClr clrSpc="rgb" dir="cw">
                                      <p:cBhvr>
                                        <p:cTn id="114" dur="500" fill="hold"/>
                                        <p:tgtEl>
                                          <p:spTgt spid="59"/>
                                        </p:tgtEl>
                                        <p:attrNameLst>
                                          <p:attrName>fillcolor</p:attrName>
                                        </p:attrNameLst>
                                      </p:cBhvr>
                                      <p:to>
                                        <a:srgbClr val="2578B8"/>
                                      </p:to>
                                    </p:animClr>
                                    <p:set>
                                      <p:cBhvr>
                                        <p:cTn id="115" dur="500" fill="hold"/>
                                        <p:tgtEl>
                                          <p:spTgt spid="59"/>
                                        </p:tgtEl>
                                        <p:attrNameLst>
                                          <p:attrName>fill.type</p:attrName>
                                        </p:attrNameLst>
                                      </p:cBhvr>
                                      <p:to>
                                        <p:strVal val="solid"/>
                                      </p:to>
                                    </p:set>
                                    <p:set>
                                      <p:cBhvr>
                                        <p:cTn id="116" dur="500" fill="hold"/>
                                        <p:tgtEl>
                                          <p:spTgt spid="59"/>
                                        </p:tgtEl>
                                        <p:attrNameLst>
                                          <p:attrName>fill.on</p:attrName>
                                        </p:attrNameLst>
                                      </p:cBhvr>
                                      <p:to>
                                        <p:strVal val="true"/>
                                      </p:to>
                                    </p:set>
                                  </p:childTnLst>
                                </p:cTn>
                              </p:par>
                              <p:par>
                                <p:cTn id="117" presetID="1" presetClass="emph" presetSubtype="2" fill="hold" nodeType="withEffect">
                                  <p:stCondLst>
                                    <p:cond delay="0"/>
                                  </p:stCondLst>
                                  <p:childTnLst>
                                    <p:animClr clrSpc="rgb" dir="cw">
                                      <p:cBhvr>
                                        <p:cTn id="118" dur="500" fill="hold"/>
                                        <p:tgtEl>
                                          <p:spTgt spid="57"/>
                                        </p:tgtEl>
                                        <p:attrNameLst>
                                          <p:attrName>fillcolor</p:attrName>
                                        </p:attrNameLst>
                                      </p:cBhvr>
                                      <p:to>
                                        <a:srgbClr val="2578B8"/>
                                      </p:to>
                                    </p:animClr>
                                    <p:set>
                                      <p:cBhvr>
                                        <p:cTn id="119" dur="500" fill="hold"/>
                                        <p:tgtEl>
                                          <p:spTgt spid="57"/>
                                        </p:tgtEl>
                                        <p:attrNameLst>
                                          <p:attrName>fill.type</p:attrName>
                                        </p:attrNameLst>
                                      </p:cBhvr>
                                      <p:to>
                                        <p:strVal val="solid"/>
                                      </p:to>
                                    </p:set>
                                    <p:set>
                                      <p:cBhvr>
                                        <p:cTn id="120" dur="500" fill="hold"/>
                                        <p:tgtEl>
                                          <p:spTgt spid="57"/>
                                        </p:tgtEl>
                                        <p:attrNameLst>
                                          <p:attrName>fill.on</p:attrName>
                                        </p:attrNameLst>
                                      </p:cBhvr>
                                      <p:to>
                                        <p:strVal val="true"/>
                                      </p:to>
                                    </p:set>
                                  </p:childTnLst>
                                </p:cTn>
                              </p:par>
                              <p:par>
                                <p:cTn id="121" presetID="1" presetClass="emph" presetSubtype="2" fill="hold" nodeType="withEffect">
                                  <p:stCondLst>
                                    <p:cond delay="0"/>
                                  </p:stCondLst>
                                  <p:childTnLst>
                                    <p:animClr clrSpc="rgb" dir="cw">
                                      <p:cBhvr>
                                        <p:cTn id="122" dur="500" fill="hold"/>
                                        <p:tgtEl>
                                          <p:spTgt spid="55"/>
                                        </p:tgtEl>
                                        <p:attrNameLst>
                                          <p:attrName>fillcolor</p:attrName>
                                        </p:attrNameLst>
                                      </p:cBhvr>
                                      <p:to>
                                        <a:srgbClr val="2578B8"/>
                                      </p:to>
                                    </p:animClr>
                                    <p:set>
                                      <p:cBhvr>
                                        <p:cTn id="123" dur="500" fill="hold"/>
                                        <p:tgtEl>
                                          <p:spTgt spid="55"/>
                                        </p:tgtEl>
                                        <p:attrNameLst>
                                          <p:attrName>fill.type</p:attrName>
                                        </p:attrNameLst>
                                      </p:cBhvr>
                                      <p:to>
                                        <p:strVal val="solid"/>
                                      </p:to>
                                    </p:set>
                                    <p:set>
                                      <p:cBhvr>
                                        <p:cTn id="124" dur="500" fill="hold"/>
                                        <p:tgtEl>
                                          <p:spTgt spid="55"/>
                                        </p:tgtEl>
                                        <p:attrNameLst>
                                          <p:attrName>fill.on</p:attrName>
                                        </p:attrNameLst>
                                      </p:cBhvr>
                                      <p:to>
                                        <p:strVal val="true"/>
                                      </p:to>
                                    </p:set>
                                  </p:childTnLst>
                                </p:cTn>
                              </p:par>
                              <p:par>
                                <p:cTn id="125" presetID="1" presetClass="emph" presetSubtype="2" fill="hold" nodeType="withEffect">
                                  <p:stCondLst>
                                    <p:cond delay="0"/>
                                  </p:stCondLst>
                                  <p:childTnLst>
                                    <p:animClr clrSpc="rgb" dir="cw">
                                      <p:cBhvr>
                                        <p:cTn id="126" dur="500" fill="hold"/>
                                        <p:tgtEl>
                                          <p:spTgt spid="54"/>
                                        </p:tgtEl>
                                        <p:attrNameLst>
                                          <p:attrName>fillcolor</p:attrName>
                                        </p:attrNameLst>
                                      </p:cBhvr>
                                      <p:to>
                                        <a:srgbClr val="2578B8"/>
                                      </p:to>
                                    </p:animClr>
                                    <p:set>
                                      <p:cBhvr>
                                        <p:cTn id="127" dur="500" fill="hold"/>
                                        <p:tgtEl>
                                          <p:spTgt spid="54"/>
                                        </p:tgtEl>
                                        <p:attrNameLst>
                                          <p:attrName>fill.type</p:attrName>
                                        </p:attrNameLst>
                                      </p:cBhvr>
                                      <p:to>
                                        <p:strVal val="solid"/>
                                      </p:to>
                                    </p:set>
                                    <p:set>
                                      <p:cBhvr>
                                        <p:cTn id="128" dur="500" fill="hold"/>
                                        <p:tgtEl>
                                          <p:spTgt spid="54"/>
                                        </p:tgtEl>
                                        <p:attrNameLst>
                                          <p:attrName>fill.on</p:attrName>
                                        </p:attrNameLst>
                                      </p:cBhvr>
                                      <p:to>
                                        <p:strVal val="true"/>
                                      </p:to>
                                    </p:set>
                                  </p:childTnLst>
                                </p:cTn>
                              </p:par>
                              <p:par>
                                <p:cTn id="129" presetID="1" presetClass="emph" presetSubtype="2" fill="hold" nodeType="withEffect">
                                  <p:stCondLst>
                                    <p:cond delay="0"/>
                                  </p:stCondLst>
                                  <p:childTnLst>
                                    <p:animClr clrSpc="rgb" dir="cw">
                                      <p:cBhvr>
                                        <p:cTn id="130" dur="500" fill="hold"/>
                                        <p:tgtEl>
                                          <p:spTgt spid="52"/>
                                        </p:tgtEl>
                                        <p:attrNameLst>
                                          <p:attrName>fillcolor</p:attrName>
                                        </p:attrNameLst>
                                      </p:cBhvr>
                                      <p:to>
                                        <a:srgbClr val="2578B8"/>
                                      </p:to>
                                    </p:animClr>
                                    <p:set>
                                      <p:cBhvr>
                                        <p:cTn id="131" dur="500" fill="hold"/>
                                        <p:tgtEl>
                                          <p:spTgt spid="52"/>
                                        </p:tgtEl>
                                        <p:attrNameLst>
                                          <p:attrName>fill.type</p:attrName>
                                        </p:attrNameLst>
                                      </p:cBhvr>
                                      <p:to>
                                        <p:strVal val="solid"/>
                                      </p:to>
                                    </p:set>
                                    <p:set>
                                      <p:cBhvr>
                                        <p:cTn id="132" dur="500" fill="hold"/>
                                        <p:tgtEl>
                                          <p:spTgt spid="52"/>
                                        </p:tgtEl>
                                        <p:attrNameLst>
                                          <p:attrName>fill.on</p:attrName>
                                        </p:attrNameLst>
                                      </p:cBhvr>
                                      <p:to>
                                        <p:strVal val="true"/>
                                      </p:to>
                                    </p:set>
                                  </p:childTnLst>
                                </p:cTn>
                              </p:par>
                              <p:par>
                                <p:cTn id="133" presetID="1" presetClass="emph" presetSubtype="2" fill="hold" nodeType="withEffect">
                                  <p:stCondLst>
                                    <p:cond delay="0"/>
                                  </p:stCondLst>
                                  <p:childTnLst>
                                    <p:animClr clrSpc="rgb" dir="cw">
                                      <p:cBhvr>
                                        <p:cTn id="134" dur="500" fill="hold"/>
                                        <p:tgtEl>
                                          <p:spTgt spid="48"/>
                                        </p:tgtEl>
                                        <p:attrNameLst>
                                          <p:attrName>fillcolor</p:attrName>
                                        </p:attrNameLst>
                                      </p:cBhvr>
                                      <p:to>
                                        <a:srgbClr val="2578B8"/>
                                      </p:to>
                                    </p:animClr>
                                    <p:set>
                                      <p:cBhvr>
                                        <p:cTn id="135" dur="500" fill="hold"/>
                                        <p:tgtEl>
                                          <p:spTgt spid="48"/>
                                        </p:tgtEl>
                                        <p:attrNameLst>
                                          <p:attrName>fill.type</p:attrName>
                                        </p:attrNameLst>
                                      </p:cBhvr>
                                      <p:to>
                                        <p:strVal val="solid"/>
                                      </p:to>
                                    </p:set>
                                    <p:set>
                                      <p:cBhvr>
                                        <p:cTn id="136" dur="500" fill="hold"/>
                                        <p:tgtEl>
                                          <p:spTgt spid="48"/>
                                        </p:tgtEl>
                                        <p:attrNameLst>
                                          <p:attrName>fill.on</p:attrName>
                                        </p:attrNameLst>
                                      </p:cBhvr>
                                      <p:to>
                                        <p:strVal val="true"/>
                                      </p:to>
                                    </p:set>
                                  </p:childTnLst>
                                </p:cTn>
                              </p:par>
                              <p:par>
                                <p:cTn id="137" presetID="1" presetClass="emph" presetSubtype="2" fill="hold" nodeType="withEffect">
                                  <p:stCondLst>
                                    <p:cond delay="0"/>
                                  </p:stCondLst>
                                  <p:childTnLst>
                                    <p:animClr clrSpc="rgb" dir="cw">
                                      <p:cBhvr>
                                        <p:cTn id="138" dur="500" fill="hold"/>
                                        <p:tgtEl>
                                          <p:spTgt spid="50"/>
                                        </p:tgtEl>
                                        <p:attrNameLst>
                                          <p:attrName>fillcolor</p:attrName>
                                        </p:attrNameLst>
                                      </p:cBhvr>
                                      <p:to>
                                        <a:srgbClr val="2578B8"/>
                                      </p:to>
                                    </p:animClr>
                                    <p:set>
                                      <p:cBhvr>
                                        <p:cTn id="139" dur="500" fill="hold"/>
                                        <p:tgtEl>
                                          <p:spTgt spid="50"/>
                                        </p:tgtEl>
                                        <p:attrNameLst>
                                          <p:attrName>fill.type</p:attrName>
                                        </p:attrNameLst>
                                      </p:cBhvr>
                                      <p:to>
                                        <p:strVal val="solid"/>
                                      </p:to>
                                    </p:set>
                                    <p:set>
                                      <p:cBhvr>
                                        <p:cTn id="140" dur="500" fill="hold"/>
                                        <p:tgtEl>
                                          <p:spTgt spid="50"/>
                                        </p:tgtEl>
                                        <p:attrNameLst>
                                          <p:attrName>fill.on</p:attrName>
                                        </p:attrNameLst>
                                      </p:cBhvr>
                                      <p:to>
                                        <p:strVal val="true"/>
                                      </p:to>
                                    </p:set>
                                  </p:childTnLst>
                                </p:cTn>
                              </p:par>
                              <p:par>
                                <p:cTn id="141" presetID="1" presetClass="emph" presetSubtype="2" fill="hold" nodeType="withEffect">
                                  <p:stCondLst>
                                    <p:cond delay="0"/>
                                  </p:stCondLst>
                                  <p:childTnLst>
                                    <p:animClr clrSpc="rgb" dir="cw">
                                      <p:cBhvr>
                                        <p:cTn id="142" dur="500" fill="hold"/>
                                        <p:tgtEl>
                                          <p:spTgt spid="62"/>
                                        </p:tgtEl>
                                        <p:attrNameLst>
                                          <p:attrName>fillcolor</p:attrName>
                                        </p:attrNameLst>
                                      </p:cBhvr>
                                      <p:to>
                                        <a:srgbClr val="2578B8"/>
                                      </p:to>
                                    </p:animClr>
                                    <p:set>
                                      <p:cBhvr>
                                        <p:cTn id="143" dur="500" fill="hold"/>
                                        <p:tgtEl>
                                          <p:spTgt spid="62"/>
                                        </p:tgtEl>
                                        <p:attrNameLst>
                                          <p:attrName>fill.type</p:attrName>
                                        </p:attrNameLst>
                                      </p:cBhvr>
                                      <p:to>
                                        <p:strVal val="solid"/>
                                      </p:to>
                                    </p:set>
                                    <p:set>
                                      <p:cBhvr>
                                        <p:cTn id="144" dur="500" fill="hold"/>
                                        <p:tgtEl>
                                          <p:spTgt spid="62"/>
                                        </p:tgtEl>
                                        <p:attrNameLst>
                                          <p:attrName>fill.on</p:attrName>
                                        </p:attrNameLst>
                                      </p:cBhvr>
                                      <p:to>
                                        <p:strVal val="true"/>
                                      </p:to>
                                    </p:set>
                                  </p:childTnLst>
                                </p:cTn>
                              </p:par>
                              <p:par>
                                <p:cTn id="145" presetID="1" presetClass="emph" presetSubtype="2" fill="hold" nodeType="withEffect">
                                  <p:stCondLst>
                                    <p:cond delay="0"/>
                                  </p:stCondLst>
                                  <p:childTnLst>
                                    <p:animClr clrSpc="rgb" dir="cw">
                                      <p:cBhvr>
                                        <p:cTn id="146" dur="500" fill="hold"/>
                                        <p:tgtEl>
                                          <p:spTgt spid="60"/>
                                        </p:tgtEl>
                                        <p:attrNameLst>
                                          <p:attrName>fillcolor</p:attrName>
                                        </p:attrNameLst>
                                      </p:cBhvr>
                                      <p:to>
                                        <a:srgbClr val="2578B8"/>
                                      </p:to>
                                    </p:animClr>
                                    <p:set>
                                      <p:cBhvr>
                                        <p:cTn id="147" dur="500" fill="hold"/>
                                        <p:tgtEl>
                                          <p:spTgt spid="60"/>
                                        </p:tgtEl>
                                        <p:attrNameLst>
                                          <p:attrName>fill.type</p:attrName>
                                        </p:attrNameLst>
                                      </p:cBhvr>
                                      <p:to>
                                        <p:strVal val="solid"/>
                                      </p:to>
                                    </p:set>
                                    <p:set>
                                      <p:cBhvr>
                                        <p:cTn id="148" dur="500" fill="hold"/>
                                        <p:tgtEl>
                                          <p:spTgt spid="60"/>
                                        </p:tgtEl>
                                        <p:attrNameLst>
                                          <p:attrName>fill.on</p:attrName>
                                        </p:attrNameLst>
                                      </p:cBhvr>
                                      <p:to>
                                        <p:strVal val="true"/>
                                      </p:to>
                                    </p:set>
                                  </p:childTnLst>
                                </p:cTn>
                              </p:par>
                              <p:par>
                                <p:cTn id="149" presetID="1" presetClass="emph" presetSubtype="2" fill="hold" nodeType="withEffect">
                                  <p:stCondLst>
                                    <p:cond delay="0"/>
                                  </p:stCondLst>
                                  <p:childTnLst>
                                    <p:animClr clrSpc="rgb" dir="cw">
                                      <p:cBhvr>
                                        <p:cTn id="150" dur="500" fill="hold"/>
                                        <p:tgtEl>
                                          <p:spTgt spid="44"/>
                                        </p:tgtEl>
                                        <p:attrNameLst>
                                          <p:attrName>fillcolor</p:attrName>
                                        </p:attrNameLst>
                                      </p:cBhvr>
                                      <p:to>
                                        <a:srgbClr val="2578B8"/>
                                      </p:to>
                                    </p:animClr>
                                    <p:set>
                                      <p:cBhvr>
                                        <p:cTn id="151" dur="500" fill="hold"/>
                                        <p:tgtEl>
                                          <p:spTgt spid="44"/>
                                        </p:tgtEl>
                                        <p:attrNameLst>
                                          <p:attrName>fill.type</p:attrName>
                                        </p:attrNameLst>
                                      </p:cBhvr>
                                      <p:to>
                                        <p:strVal val="solid"/>
                                      </p:to>
                                    </p:set>
                                    <p:set>
                                      <p:cBhvr>
                                        <p:cTn id="152" dur="500" fill="hold"/>
                                        <p:tgtEl>
                                          <p:spTgt spid="44"/>
                                        </p:tgtEl>
                                        <p:attrNameLst>
                                          <p:attrName>fill.on</p:attrName>
                                        </p:attrNameLst>
                                      </p:cBhvr>
                                      <p:to>
                                        <p:strVal val="true"/>
                                      </p:to>
                                    </p:set>
                                  </p:childTnLst>
                                </p:cTn>
                              </p:par>
                              <p:par>
                                <p:cTn id="153" presetID="1" presetClass="emph" presetSubtype="2" fill="hold" nodeType="withEffect">
                                  <p:stCondLst>
                                    <p:cond delay="0"/>
                                  </p:stCondLst>
                                  <p:childTnLst>
                                    <p:animClr clrSpc="rgb" dir="cw">
                                      <p:cBhvr>
                                        <p:cTn id="154" dur="500" fill="hold"/>
                                        <p:tgtEl>
                                          <p:spTgt spid="46"/>
                                        </p:tgtEl>
                                        <p:attrNameLst>
                                          <p:attrName>fillcolor</p:attrName>
                                        </p:attrNameLst>
                                      </p:cBhvr>
                                      <p:to>
                                        <a:srgbClr val="2578B8"/>
                                      </p:to>
                                    </p:animClr>
                                    <p:set>
                                      <p:cBhvr>
                                        <p:cTn id="155" dur="500" fill="hold"/>
                                        <p:tgtEl>
                                          <p:spTgt spid="46"/>
                                        </p:tgtEl>
                                        <p:attrNameLst>
                                          <p:attrName>fill.type</p:attrName>
                                        </p:attrNameLst>
                                      </p:cBhvr>
                                      <p:to>
                                        <p:strVal val="solid"/>
                                      </p:to>
                                    </p:set>
                                    <p:set>
                                      <p:cBhvr>
                                        <p:cTn id="156" dur="500" fill="hold"/>
                                        <p:tgtEl>
                                          <p:spTgt spid="46"/>
                                        </p:tgtEl>
                                        <p:attrNameLst>
                                          <p:attrName>fill.on</p:attrName>
                                        </p:attrNameLst>
                                      </p:cBhvr>
                                      <p:to>
                                        <p:strVal val="true"/>
                                      </p:to>
                                    </p:set>
                                  </p:childTnLst>
                                </p:cTn>
                              </p:par>
                              <p:par>
                                <p:cTn id="157" presetID="1" presetClass="emph" presetSubtype="2" fill="hold" nodeType="withEffect">
                                  <p:stCondLst>
                                    <p:cond delay="0"/>
                                  </p:stCondLst>
                                  <p:childTnLst>
                                    <p:animClr clrSpc="rgb" dir="cw">
                                      <p:cBhvr>
                                        <p:cTn id="158" dur="500" fill="hold"/>
                                        <p:tgtEl>
                                          <p:spTgt spid="56"/>
                                        </p:tgtEl>
                                        <p:attrNameLst>
                                          <p:attrName>fillcolor</p:attrName>
                                        </p:attrNameLst>
                                      </p:cBhvr>
                                      <p:to>
                                        <a:srgbClr val="2578B8"/>
                                      </p:to>
                                    </p:animClr>
                                    <p:set>
                                      <p:cBhvr>
                                        <p:cTn id="159" dur="500" fill="hold"/>
                                        <p:tgtEl>
                                          <p:spTgt spid="56"/>
                                        </p:tgtEl>
                                        <p:attrNameLst>
                                          <p:attrName>fill.type</p:attrName>
                                        </p:attrNameLst>
                                      </p:cBhvr>
                                      <p:to>
                                        <p:strVal val="solid"/>
                                      </p:to>
                                    </p:set>
                                    <p:set>
                                      <p:cBhvr>
                                        <p:cTn id="160" dur="500" fill="hold"/>
                                        <p:tgtEl>
                                          <p:spTgt spid="56"/>
                                        </p:tgtEl>
                                        <p:attrNameLst>
                                          <p:attrName>fill.on</p:attrName>
                                        </p:attrNameLst>
                                      </p:cBhvr>
                                      <p:to>
                                        <p:strVal val="true"/>
                                      </p:to>
                                    </p:set>
                                  </p:childTnLst>
                                </p:cTn>
                              </p:par>
                              <p:par>
                                <p:cTn id="161" presetID="1" presetClass="emph" presetSubtype="2" fill="hold" nodeType="withEffect">
                                  <p:stCondLst>
                                    <p:cond delay="0"/>
                                  </p:stCondLst>
                                  <p:childTnLst>
                                    <p:animClr clrSpc="rgb" dir="cw">
                                      <p:cBhvr>
                                        <p:cTn id="162" dur="500" fill="hold"/>
                                        <p:tgtEl>
                                          <p:spTgt spid="58"/>
                                        </p:tgtEl>
                                        <p:attrNameLst>
                                          <p:attrName>fillcolor</p:attrName>
                                        </p:attrNameLst>
                                      </p:cBhvr>
                                      <p:to>
                                        <a:srgbClr val="2578B8"/>
                                      </p:to>
                                    </p:animClr>
                                    <p:set>
                                      <p:cBhvr>
                                        <p:cTn id="163" dur="500" fill="hold"/>
                                        <p:tgtEl>
                                          <p:spTgt spid="58"/>
                                        </p:tgtEl>
                                        <p:attrNameLst>
                                          <p:attrName>fill.type</p:attrName>
                                        </p:attrNameLst>
                                      </p:cBhvr>
                                      <p:to>
                                        <p:strVal val="solid"/>
                                      </p:to>
                                    </p:set>
                                    <p:set>
                                      <p:cBhvr>
                                        <p:cTn id="164" dur="500" fill="hold"/>
                                        <p:tgtEl>
                                          <p:spTgt spid="58"/>
                                        </p:tgtEl>
                                        <p:attrNameLst>
                                          <p:attrName>fill.on</p:attrName>
                                        </p:attrNameLst>
                                      </p:cBhvr>
                                      <p:to>
                                        <p:strVal val="true"/>
                                      </p:to>
                                    </p:set>
                                  </p:childTnLst>
                                </p:cTn>
                              </p:par>
                            </p:childTnLst>
                          </p:cTn>
                        </p:par>
                      </p:childTnLst>
                    </p:cTn>
                  </p:par>
                  <p:par>
                    <p:cTn id="165" fill="hold">
                      <p:stCondLst>
                        <p:cond delay="indefinite"/>
                      </p:stCondLst>
                      <p:childTnLst>
                        <p:par>
                          <p:cTn id="166" fill="hold">
                            <p:stCondLst>
                              <p:cond delay="0"/>
                            </p:stCondLst>
                            <p:childTnLst>
                              <p:par>
                                <p:cTn id="167" presetID="1" presetClass="emph" presetSubtype="2" fill="hold" nodeType="clickEffect">
                                  <p:stCondLst>
                                    <p:cond delay="0"/>
                                  </p:stCondLst>
                                  <p:childTnLst>
                                    <p:animClr clrSpc="rgb" dir="cw">
                                      <p:cBhvr>
                                        <p:cTn id="168" dur="500" fill="hold"/>
                                        <p:tgtEl>
                                          <p:spTgt spid="34"/>
                                        </p:tgtEl>
                                        <p:attrNameLst>
                                          <p:attrName>fillcolor</p:attrName>
                                        </p:attrNameLst>
                                      </p:cBhvr>
                                      <p:to>
                                        <a:srgbClr val="53A6CB"/>
                                      </p:to>
                                    </p:animClr>
                                    <p:set>
                                      <p:cBhvr>
                                        <p:cTn id="169" dur="500" fill="hold"/>
                                        <p:tgtEl>
                                          <p:spTgt spid="34"/>
                                        </p:tgtEl>
                                        <p:attrNameLst>
                                          <p:attrName>fill.type</p:attrName>
                                        </p:attrNameLst>
                                      </p:cBhvr>
                                      <p:to>
                                        <p:strVal val="solid"/>
                                      </p:to>
                                    </p:set>
                                    <p:set>
                                      <p:cBhvr>
                                        <p:cTn id="170" dur="500" fill="hold"/>
                                        <p:tgtEl>
                                          <p:spTgt spid="34"/>
                                        </p:tgtEl>
                                        <p:attrNameLst>
                                          <p:attrName>fill.on</p:attrName>
                                        </p:attrNameLst>
                                      </p:cBhvr>
                                      <p:to>
                                        <p:strVal val="true"/>
                                      </p:to>
                                    </p:set>
                                  </p:childTnLst>
                                </p:cTn>
                              </p:par>
                              <p:par>
                                <p:cTn id="171" presetID="1" presetClass="emph" presetSubtype="2" fill="hold" nodeType="withEffect">
                                  <p:stCondLst>
                                    <p:cond delay="0"/>
                                  </p:stCondLst>
                                  <p:childTnLst>
                                    <p:animClr clrSpc="rgb" dir="cw">
                                      <p:cBhvr>
                                        <p:cTn id="172" dur="500" fill="hold"/>
                                        <p:tgtEl>
                                          <p:spTgt spid="40"/>
                                        </p:tgtEl>
                                        <p:attrNameLst>
                                          <p:attrName>fillcolor</p:attrName>
                                        </p:attrNameLst>
                                      </p:cBhvr>
                                      <p:to>
                                        <a:srgbClr val="53A6CB"/>
                                      </p:to>
                                    </p:animClr>
                                    <p:set>
                                      <p:cBhvr>
                                        <p:cTn id="173" dur="500" fill="hold"/>
                                        <p:tgtEl>
                                          <p:spTgt spid="40"/>
                                        </p:tgtEl>
                                        <p:attrNameLst>
                                          <p:attrName>fill.type</p:attrName>
                                        </p:attrNameLst>
                                      </p:cBhvr>
                                      <p:to>
                                        <p:strVal val="solid"/>
                                      </p:to>
                                    </p:set>
                                    <p:set>
                                      <p:cBhvr>
                                        <p:cTn id="174" dur="500" fill="hold"/>
                                        <p:tgtEl>
                                          <p:spTgt spid="40"/>
                                        </p:tgtEl>
                                        <p:attrNameLst>
                                          <p:attrName>fill.on</p:attrName>
                                        </p:attrNameLst>
                                      </p:cBhvr>
                                      <p:to>
                                        <p:strVal val="true"/>
                                      </p:to>
                                    </p:set>
                                  </p:childTnLst>
                                </p:cTn>
                              </p:par>
                              <p:par>
                                <p:cTn id="175" presetID="1" presetClass="emph" presetSubtype="2" fill="hold" nodeType="withEffect">
                                  <p:stCondLst>
                                    <p:cond delay="0"/>
                                  </p:stCondLst>
                                  <p:childTnLst>
                                    <p:animClr clrSpc="rgb" dir="cw">
                                      <p:cBhvr>
                                        <p:cTn id="176" dur="500" fill="hold"/>
                                        <p:tgtEl>
                                          <p:spTgt spid="35"/>
                                        </p:tgtEl>
                                        <p:attrNameLst>
                                          <p:attrName>fillcolor</p:attrName>
                                        </p:attrNameLst>
                                      </p:cBhvr>
                                      <p:to>
                                        <a:srgbClr val="53A6CB"/>
                                      </p:to>
                                    </p:animClr>
                                    <p:set>
                                      <p:cBhvr>
                                        <p:cTn id="177" dur="500" fill="hold"/>
                                        <p:tgtEl>
                                          <p:spTgt spid="35"/>
                                        </p:tgtEl>
                                        <p:attrNameLst>
                                          <p:attrName>fill.type</p:attrName>
                                        </p:attrNameLst>
                                      </p:cBhvr>
                                      <p:to>
                                        <p:strVal val="solid"/>
                                      </p:to>
                                    </p:set>
                                    <p:set>
                                      <p:cBhvr>
                                        <p:cTn id="178" dur="500" fill="hold"/>
                                        <p:tgtEl>
                                          <p:spTgt spid="35"/>
                                        </p:tgtEl>
                                        <p:attrNameLst>
                                          <p:attrName>fill.on</p:attrName>
                                        </p:attrNameLst>
                                      </p:cBhvr>
                                      <p:to>
                                        <p:strVal val="true"/>
                                      </p:to>
                                    </p:set>
                                  </p:childTnLst>
                                </p:cTn>
                              </p:par>
                              <p:par>
                                <p:cTn id="179" presetID="1" presetClass="emph" presetSubtype="2" fill="hold" nodeType="withEffect">
                                  <p:stCondLst>
                                    <p:cond delay="0"/>
                                  </p:stCondLst>
                                  <p:childTnLst>
                                    <p:animClr clrSpc="rgb" dir="cw">
                                      <p:cBhvr>
                                        <p:cTn id="180" dur="500" fill="hold"/>
                                        <p:tgtEl>
                                          <p:spTgt spid="36"/>
                                        </p:tgtEl>
                                        <p:attrNameLst>
                                          <p:attrName>fillcolor</p:attrName>
                                        </p:attrNameLst>
                                      </p:cBhvr>
                                      <p:to>
                                        <a:srgbClr val="53A6CB"/>
                                      </p:to>
                                    </p:animClr>
                                    <p:set>
                                      <p:cBhvr>
                                        <p:cTn id="181" dur="500" fill="hold"/>
                                        <p:tgtEl>
                                          <p:spTgt spid="36"/>
                                        </p:tgtEl>
                                        <p:attrNameLst>
                                          <p:attrName>fill.type</p:attrName>
                                        </p:attrNameLst>
                                      </p:cBhvr>
                                      <p:to>
                                        <p:strVal val="solid"/>
                                      </p:to>
                                    </p:set>
                                    <p:set>
                                      <p:cBhvr>
                                        <p:cTn id="182" dur="500" fill="hold"/>
                                        <p:tgtEl>
                                          <p:spTgt spid="36"/>
                                        </p:tgtEl>
                                        <p:attrNameLst>
                                          <p:attrName>fill.on</p:attrName>
                                        </p:attrNameLst>
                                      </p:cBhvr>
                                      <p:to>
                                        <p:strVal val="true"/>
                                      </p:to>
                                    </p:set>
                                  </p:childTnLst>
                                </p:cTn>
                              </p:par>
                              <p:par>
                                <p:cTn id="183" presetID="1" presetClass="emph" presetSubtype="2" fill="hold" nodeType="withEffect">
                                  <p:stCondLst>
                                    <p:cond delay="0"/>
                                  </p:stCondLst>
                                  <p:childTnLst>
                                    <p:animClr clrSpc="rgb" dir="cw">
                                      <p:cBhvr>
                                        <p:cTn id="184" dur="500" fill="hold"/>
                                        <p:tgtEl>
                                          <p:spTgt spid="41"/>
                                        </p:tgtEl>
                                        <p:attrNameLst>
                                          <p:attrName>fillcolor</p:attrName>
                                        </p:attrNameLst>
                                      </p:cBhvr>
                                      <p:to>
                                        <a:srgbClr val="53A6CB"/>
                                      </p:to>
                                    </p:animClr>
                                    <p:set>
                                      <p:cBhvr>
                                        <p:cTn id="185" dur="500" fill="hold"/>
                                        <p:tgtEl>
                                          <p:spTgt spid="41"/>
                                        </p:tgtEl>
                                        <p:attrNameLst>
                                          <p:attrName>fill.type</p:attrName>
                                        </p:attrNameLst>
                                      </p:cBhvr>
                                      <p:to>
                                        <p:strVal val="solid"/>
                                      </p:to>
                                    </p:set>
                                    <p:set>
                                      <p:cBhvr>
                                        <p:cTn id="186" dur="500" fill="hold"/>
                                        <p:tgtEl>
                                          <p:spTgt spid="41"/>
                                        </p:tgtEl>
                                        <p:attrNameLst>
                                          <p:attrName>fill.on</p:attrName>
                                        </p:attrNameLst>
                                      </p:cBhvr>
                                      <p:to>
                                        <p:strVal val="true"/>
                                      </p:to>
                                    </p:set>
                                  </p:childTnLst>
                                </p:cTn>
                              </p:par>
                              <p:par>
                                <p:cTn id="187" presetID="1" presetClass="emph" presetSubtype="2" fill="hold" nodeType="withEffect">
                                  <p:stCondLst>
                                    <p:cond delay="0"/>
                                  </p:stCondLst>
                                  <p:childTnLst>
                                    <p:animClr clrSpc="rgb" dir="cw">
                                      <p:cBhvr>
                                        <p:cTn id="188" dur="500" fill="hold"/>
                                        <p:tgtEl>
                                          <p:spTgt spid="42"/>
                                        </p:tgtEl>
                                        <p:attrNameLst>
                                          <p:attrName>fillcolor</p:attrName>
                                        </p:attrNameLst>
                                      </p:cBhvr>
                                      <p:to>
                                        <a:srgbClr val="53A6CB"/>
                                      </p:to>
                                    </p:animClr>
                                    <p:set>
                                      <p:cBhvr>
                                        <p:cTn id="189" dur="500" fill="hold"/>
                                        <p:tgtEl>
                                          <p:spTgt spid="42"/>
                                        </p:tgtEl>
                                        <p:attrNameLst>
                                          <p:attrName>fill.type</p:attrName>
                                        </p:attrNameLst>
                                      </p:cBhvr>
                                      <p:to>
                                        <p:strVal val="solid"/>
                                      </p:to>
                                    </p:set>
                                    <p:set>
                                      <p:cBhvr>
                                        <p:cTn id="190" dur="500" fill="hold"/>
                                        <p:tgtEl>
                                          <p:spTgt spid="42"/>
                                        </p:tgtEl>
                                        <p:attrNameLst>
                                          <p:attrName>fill.on</p:attrName>
                                        </p:attrNameLst>
                                      </p:cBhvr>
                                      <p:to>
                                        <p:strVal val="true"/>
                                      </p:to>
                                    </p:set>
                                  </p:childTnLst>
                                </p:cTn>
                              </p:par>
                              <p:par>
                                <p:cTn id="191" presetID="1" presetClass="emph" presetSubtype="2" fill="hold" nodeType="withEffect">
                                  <p:stCondLst>
                                    <p:cond delay="0"/>
                                  </p:stCondLst>
                                  <p:childTnLst>
                                    <p:animClr clrSpc="rgb" dir="cw">
                                      <p:cBhvr>
                                        <p:cTn id="192" dur="500" fill="hold"/>
                                        <p:tgtEl>
                                          <p:spTgt spid="37"/>
                                        </p:tgtEl>
                                        <p:attrNameLst>
                                          <p:attrName>fillcolor</p:attrName>
                                        </p:attrNameLst>
                                      </p:cBhvr>
                                      <p:to>
                                        <a:srgbClr val="53A6CB"/>
                                      </p:to>
                                    </p:animClr>
                                    <p:set>
                                      <p:cBhvr>
                                        <p:cTn id="193" dur="500" fill="hold"/>
                                        <p:tgtEl>
                                          <p:spTgt spid="37"/>
                                        </p:tgtEl>
                                        <p:attrNameLst>
                                          <p:attrName>fill.type</p:attrName>
                                        </p:attrNameLst>
                                      </p:cBhvr>
                                      <p:to>
                                        <p:strVal val="solid"/>
                                      </p:to>
                                    </p:set>
                                    <p:set>
                                      <p:cBhvr>
                                        <p:cTn id="194" dur="500" fill="hold"/>
                                        <p:tgtEl>
                                          <p:spTgt spid="37"/>
                                        </p:tgtEl>
                                        <p:attrNameLst>
                                          <p:attrName>fill.on</p:attrName>
                                        </p:attrNameLst>
                                      </p:cBhvr>
                                      <p:to>
                                        <p:strVal val="true"/>
                                      </p:to>
                                    </p:set>
                                  </p:childTnLst>
                                </p:cTn>
                              </p:par>
                              <p:par>
                                <p:cTn id="195" presetID="1" presetClass="emph" presetSubtype="2" fill="hold" nodeType="withEffect">
                                  <p:stCondLst>
                                    <p:cond delay="0"/>
                                  </p:stCondLst>
                                  <p:childTnLst>
                                    <p:animClr clrSpc="rgb" dir="cw">
                                      <p:cBhvr>
                                        <p:cTn id="196" dur="500" fill="hold"/>
                                        <p:tgtEl>
                                          <p:spTgt spid="38"/>
                                        </p:tgtEl>
                                        <p:attrNameLst>
                                          <p:attrName>fillcolor</p:attrName>
                                        </p:attrNameLst>
                                      </p:cBhvr>
                                      <p:to>
                                        <a:srgbClr val="53A6CB"/>
                                      </p:to>
                                    </p:animClr>
                                    <p:set>
                                      <p:cBhvr>
                                        <p:cTn id="197" dur="500" fill="hold"/>
                                        <p:tgtEl>
                                          <p:spTgt spid="38"/>
                                        </p:tgtEl>
                                        <p:attrNameLst>
                                          <p:attrName>fill.type</p:attrName>
                                        </p:attrNameLst>
                                      </p:cBhvr>
                                      <p:to>
                                        <p:strVal val="solid"/>
                                      </p:to>
                                    </p:set>
                                    <p:set>
                                      <p:cBhvr>
                                        <p:cTn id="198" dur="500" fill="hold"/>
                                        <p:tgtEl>
                                          <p:spTgt spid="38"/>
                                        </p:tgtEl>
                                        <p:attrNameLst>
                                          <p:attrName>fill.on</p:attrName>
                                        </p:attrNameLst>
                                      </p:cBhvr>
                                      <p:to>
                                        <p:strVal val="true"/>
                                      </p:to>
                                    </p:set>
                                  </p:childTnLst>
                                </p:cTn>
                              </p:par>
                              <p:par>
                                <p:cTn id="199" presetID="1" presetClass="emph" presetSubtype="2" fill="hold" nodeType="withEffect">
                                  <p:stCondLst>
                                    <p:cond delay="0"/>
                                  </p:stCondLst>
                                  <p:childTnLst>
                                    <p:animClr clrSpc="rgb" dir="cw">
                                      <p:cBhvr>
                                        <p:cTn id="200" dur="500" fill="hold"/>
                                        <p:tgtEl>
                                          <p:spTgt spid="43"/>
                                        </p:tgtEl>
                                        <p:attrNameLst>
                                          <p:attrName>fillcolor</p:attrName>
                                        </p:attrNameLst>
                                      </p:cBhvr>
                                      <p:to>
                                        <a:srgbClr val="53A6CB"/>
                                      </p:to>
                                    </p:animClr>
                                    <p:set>
                                      <p:cBhvr>
                                        <p:cTn id="201" dur="500" fill="hold"/>
                                        <p:tgtEl>
                                          <p:spTgt spid="43"/>
                                        </p:tgtEl>
                                        <p:attrNameLst>
                                          <p:attrName>fill.type</p:attrName>
                                        </p:attrNameLst>
                                      </p:cBhvr>
                                      <p:to>
                                        <p:strVal val="solid"/>
                                      </p:to>
                                    </p:set>
                                    <p:set>
                                      <p:cBhvr>
                                        <p:cTn id="202" dur="500" fill="hold"/>
                                        <p:tgtEl>
                                          <p:spTgt spid="43"/>
                                        </p:tgtEl>
                                        <p:attrNameLst>
                                          <p:attrName>fill.on</p:attrName>
                                        </p:attrNameLst>
                                      </p:cBhvr>
                                      <p:to>
                                        <p:strVal val="true"/>
                                      </p:to>
                                    </p:set>
                                  </p:childTnLst>
                                </p:cTn>
                              </p:par>
                              <p:par>
                                <p:cTn id="203" presetID="1" presetClass="emph" presetSubtype="2" fill="hold" nodeType="withEffect">
                                  <p:stCondLst>
                                    <p:cond delay="0"/>
                                  </p:stCondLst>
                                  <p:childTnLst>
                                    <p:animClr clrSpc="rgb" dir="cw">
                                      <p:cBhvr>
                                        <p:cTn id="204" dur="500" fill="hold"/>
                                        <p:tgtEl>
                                          <p:spTgt spid="39"/>
                                        </p:tgtEl>
                                        <p:attrNameLst>
                                          <p:attrName>fillcolor</p:attrName>
                                        </p:attrNameLst>
                                      </p:cBhvr>
                                      <p:to>
                                        <a:srgbClr val="53A6CB"/>
                                      </p:to>
                                    </p:animClr>
                                    <p:set>
                                      <p:cBhvr>
                                        <p:cTn id="205" dur="500" fill="hold"/>
                                        <p:tgtEl>
                                          <p:spTgt spid="39"/>
                                        </p:tgtEl>
                                        <p:attrNameLst>
                                          <p:attrName>fill.type</p:attrName>
                                        </p:attrNameLst>
                                      </p:cBhvr>
                                      <p:to>
                                        <p:strVal val="solid"/>
                                      </p:to>
                                    </p:set>
                                    <p:set>
                                      <p:cBhvr>
                                        <p:cTn id="206" dur="500" fill="hold"/>
                                        <p:tgtEl>
                                          <p:spTgt spid="39"/>
                                        </p:tgtEl>
                                        <p:attrNameLst>
                                          <p:attrName>fill.on</p:attrName>
                                        </p:attrNameLst>
                                      </p:cBhvr>
                                      <p:to>
                                        <p:strVal val="true"/>
                                      </p:to>
                                    </p:set>
                                  </p:childTnLst>
                                </p:cTn>
                              </p:par>
                            </p:childTnLst>
                          </p:cTn>
                        </p:par>
                      </p:childTnLst>
                    </p:cTn>
                  </p:par>
                  <p:par>
                    <p:cTn id="207" fill="hold">
                      <p:stCondLst>
                        <p:cond delay="indefinite"/>
                      </p:stCondLst>
                      <p:childTnLst>
                        <p:par>
                          <p:cTn id="208" fill="hold">
                            <p:stCondLst>
                              <p:cond delay="0"/>
                            </p:stCondLst>
                            <p:childTnLst>
                              <p:par>
                                <p:cTn id="209" presetID="1" presetClass="emph" presetSubtype="2" fill="hold" nodeType="clickEffect">
                                  <p:stCondLst>
                                    <p:cond delay="0"/>
                                  </p:stCondLst>
                                  <p:childTnLst>
                                    <p:animClr clrSpc="rgb" dir="cw">
                                      <p:cBhvr>
                                        <p:cTn id="210" dur="1000" fill="hold"/>
                                        <p:tgtEl>
                                          <p:spTgt spid="14"/>
                                        </p:tgtEl>
                                        <p:attrNameLst>
                                          <p:attrName>fillcolor</p:attrName>
                                        </p:attrNameLst>
                                      </p:cBhvr>
                                      <p:to>
                                        <a:srgbClr val="BE3184"/>
                                      </p:to>
                                    </p:animClr>
                                    <p:set>
                                      <p:cBhvr>
                                        <p:cTn id="211" dur="1000" fill="hold"/>
                                        <p:tgtEl>
                                          <p:spTgt spid="14"/>
                                        </p:tgtEl>
                                        <p:attrNameLst>
                                          <p:attrName>fill.type</p:attrName>
                                        </p:attrNameLst>
                                      </p:cBhvr>
                                      <p:to>
                                        <p:strVal val="solid"/>
                                      </p:to>
                                    </p:set>
                                    <p:set>
                                      <p:cBhvr>
                                        <p:cTn id="212" dur="1000" fill="hold"/>
                                        <p:tgtEl>
                                          <p:spTgt spid="14"/>
                                        </p:tgtEl>
                                        <p:attrNameLst>
                                          <p:attrName>fill.on</p:attrName>
                                        </p:attrNameLst>
                                      </p:cBhvr>
                                      <p:to>
                                        <p:strVal val="true"/>
                                      </p:to>
                                    </p:set>
                                  </p:childTnLst>
                                </p:cTn>
                              </p:par>
                              <p:par>
                                <p:cTn id="213" presetID="1" presetClass="emph" presetSubtype="2" fill="hold" nodeType="withEffect">
                                  <p:stCondLst>
                                    <p:cond delay="0"/>
                                  </p:stCondLst>
                                  <p:childTnLst>
                                    <p:animClr clrSpc="rgb" dir="cw">
                                      <p:cBhvr>
                                        <p:cTn id="214" dur="1000" fill="hold"/>
                                        <p:tgtEl>
                                          <p:spTgt spid="20"/>
                                        </p:tgtEl>
                                        <p:attrNameLst>
                                          <p:attrName>fillcolor</p:attrName>
                                        </p:attrNameLst>
                                      </p:cBhvr>
                                      <p:to>
                                        <a:srgbClr val="BE3184"/>
                                      </p:to>
                                    </p:animClr>
                                    <p:set>
                                      <p:cBhvr>
                                        <p:cTn id="215" dur="1000" fill="hold"/>
                                        <p:tgtEl>
                                          <p:spTgt spid="20"/>
                                        </p:tgtEl>
                                        <p:attrNameLst>
                                          <p:attrName>fill.type</p:attrName>
                                        </p:attrNameLst>
                                      </p:cBhvr>
                                      <p:to>
                                        <p:strVal val="solid"/>
                                      </p:to>
                                    </p:set>
                                    <p:set>
                                      <p:cBhvr>
                                        <p:cTn id="216" dur="1000" fill="hold"/>
                                        <p:tgtEl>
                                          <p:spTgt spid="20"/>
                                        </p:tgtEl>
                                        <p:attrNameLst>
                                          <p:attrName>fill.on</p:attrName>
                                        </p:attrNameLst>
                                      </p:cBhvr>
                                      <p:to>
                                        <p:strVal val="true"/>
                                      </p:to>
                                    </p:set>
                                  </p:childTnLst>
                                </p:cTn>
                              </p:par>
                              <p:par>
                                <p:cTn id="217" presetID="1" presetClass="emph" presetSubtype="2" fill="hold" nodeType="withEffect">
                                  <p:stCondLst>
                                    <p:cond delay="0"/>
                                  </p:stCondLst>
                                  <p:childTnLst>
                                    <p:animClr clrSpc="rgb" dir="cw">
                                      <p:cBhvr>
                                        <p:cTn id="218" dur="1000" fill="hold"/>
                                        <p:tgtEl>
                                          <p:spTgt spid="24"/>
                                        </p:tgtEl>
                                        <p:attrNameLst>
                                          <p:attrName>fillcolor</p:attrName>
                                        </p:attrNameLst>
                                      </p:cBhvr>
                                      <p:to>
                                        <a:srgbClr val="BE3184"/>
                                      </p:to>
                                    </p:animClr>
                                    <p:set>
                                      <p:cBhvr>
                                        <p:cTn id="219" dur="1000" fill="hold"/>
                                        <p:tgtEl>
                                          <p:spTgt spid="24"/>
                                        </p:tgtEl>
                                        <p:attrNameLst>
                                          <p:attrName>fill.type</p:attrName>
                                        </p:attrNameLst>
                                      </p:cBhvr>
                                      <p:to>
                                        <p:strVal val="solid"/>
                                      </p:to>
                                    </p:set>
                                    <p:set>
                                      <p:cBhvr>
                                        <p:cTn id="220" dur="1000" fill="hold"/>
                                        <p:tgtEl>
                                          <p:spTgt spid="24"/>
                                        </p:tgtEl>
                                        <p:attrNameLst>
                                          <p:attrName>fill.on</p:attrName>
                                        </p:attrNameLst>
                                      </p:cBhvr>
                                      <p:to>
                                        <p:strVal val="true"/>
                                      </p:to>
                                    </p:set>
                                  </p:childTnLst>
                                </p:cTn>
                              </p:par>
                              <p:par>
                                <p:cTn id="221" presetID="1" presetClass="emph" presetSubtype="2" fill="hold" nodeType="withEffect">
                                  <p:stCondLst>
                                    <p:cond delay="0"/>
                                  </p:stCondLst>
                                  <p:childTnLst>
                                    <p:animClr clrSpc="rgb" dir="cw">
                                      <p:cBhvr>
                                        <p:cTn id="222" dur="1000" fill="hold"/>
                                        <p:tgtEl>
                                          <p:spTgt spid="30"/>
                                        </p:tgtEl>
                                        <p:attrNameLst>
                                          <p:attrName>fillcolor</p:attrName>
                                        </p:attrNameLst>
                                      </p:cBhvr>
                                      <p:to>
                                        <a:srgbClr val="BE3184"/>
                                      </p:to>
                                    </p:animClr>
                                    <p:set>
                                      <p:cBhvr>
                                        <p:cTn id="223" dur="1000" fill="hold"/>
                                        <p:tgtEl>
                                          <p:spTgt spid="30"/>
                                        </p:tgtEl>
                                        <p:attrNameLst>
                                          <p:attrName>fill.type</p:attrName>
                                        </p:attrNameLst>
                                      </p:cBhvr>
                                      <p:to>
                                        <p:strVal val="solid"/>
                                      </p:to>
                                    </p:set>
                                    <p:set>
                                      <p:cBhvr>
                                        <p:cTn id="224" dur="1000" fill="hold"/>
                                        <p:tgtEl>
                                          <p:spTgt spid="30"/>
                                        </p:tgtEl>
                                        <p:attrNameLst>
                                          <p:attrName>fill.on</p:attrName>
                                        </p:attrNameLst>
                                      </p:cBhvr>
                                      <p:to>
                                        <p:strVal val="true"/>
                                      </p:to>
                                    </p:set>
                                  </p:childTnLst>
                                </p:cTn>
                              </p:par>
                              <p:par>
                                <p:cTn id="225" presetID="1" presetClass="emph" presetSubtype="2" fill="hold" nodeType="withEffect">
                                  <p:stCondLst>
                                    <p:cond delay="0"/>
                                  </p:stCondLst>
                                  <p:childTnLst>
                                    <p:animClr clrSpc="rgb" dir="cw">
                                      <p:cBhvr>
                                        <p:cTn id="226" dur="1000" fill="hold"/>
                                        <p:tgtEl>
                                          <p:spTgt spid="25"/>
                                        </p:tgtEl>
                                        <p:attrNameLst>
                                          <p:attrName>fillcolor</p:attrName>
                                        </p:attrNameLst>
                                      </p:cBhvr>
                                      <p:to>
                                        <a:srgbClr val="BE3184"/>
                                      </p:to>
                                    </p:animClr>
                                    <p:set>
                                      <p:cBhvr>
                                        <p:cTn id="227" dur="1000" fill="hold"/>
                                        <p:tgtEl>
                                          <p:spTgt spid="25"/>
                                        </p:tgtEl>
                                        <p:attrNameLst>
                                          <p:attrName>fill.type</p:attrName>
                                        </p:attrNameLst>
                                      </p:cBhvr>
                                      <p:to>
                                        <p:strVal val="solid"/>
                                      </p:to>
                                    </p:set>
                                    <p:set>
                                      <p:cBhvr>
                                        <p:cTn id="228" dur="1000" fill="hold"/>
                                        <p:tgtEl>
                                          <p:spTgt spid="25"/>
                                        </p:tgtEl>
                                        <p:attrNameLst>
                                          <p:attrName>fill.on</p:attrName>
                                        </p:attrNameLst>
                                      </p:cBhvr>
                                      <p:to>
                                        <p:strVal val="true"/>
                                      </p:to>
                                    </p:set>
                                  </p:childTnLst>
                                </p:cTn>
                              </p:par>
                              <p:par>
                                <p:cTn id="229" presetID="1" presetClass="emph" presetSubtype="2" fill="hold" nodeType="withEffect">
                                  <p:stCondLst>
                                    <p:cond delay="0"/>
                                  </p:stCondLst>
                                  <p:childTnLst>
                                    <p:animClr clrSpc="rgb" dir="cw">
                                      <p:cBhvr>
                                        <p:cTn id="230" dur="1000" fill="hold"/>
                                        <p:tgtEl>
                                          <p:spTgt spid="15"/>
                                        </p:tgtEl>
                                        <p:attrNameLst>
                                          <p:attrName>fillcolor</p:attrName>
                                        </p:attrNameLst>
                                      </p:cBhvr>
                                      <p:to>
                                        <a:srgbClr val="BE3184"/>
                                      </p:to>
                                    </p:animClr>
                                    <p:set>
                                      <p:cBhvr>
                                        <p:cTn id="231" dur="1000" fill="hold"/>
                                        <p:tgtEl>
                                          <p:spTgt spid="15"/>
                                        </p:tgtEl>
                                        <p:attrNameLst>
                                          <p:attrName>fill.type</p:attrName>
                                        </p:attrNameLst>
                                      </p:cBhvr>
                                      <p:to>
                                        <p:strVal val="solid"/>
                                      </p:to>
                                    </p:set>
                                    <p:set>
                                      <p:cBhvr>
                                        <p:cTn id="232" dur="1000" fill="hold"/>
                                        <p:tgtEl>
                                          <p:spTgt spid="15"/>
                                        </p:tgtEl>
                                        <p:attrNameLst>
                                          <p:attrName>fill.on</p:attrName>
                                        </p:attrNameLst>
                                      </p:cBhvr>
                                      <p:to>
                                        <p:strVal val="true"/>
                                      </p:to>
                                    </p:set>
                                  </p:childTnLst>
                                </p:cTn>
                              </p:par>
                              <p:par>
                                <p:cTn id="233" presetID="1" presetClass="emph" presetSubtype="2" fill="hold" nodeType="withEffect">
                                  <p:stCondLst>
                                    <p:cond delay="0"/>
                                  </p:stCondLst>
                                  <p:childTnLst>
                                    <p:animClr clrSpc="rgb" dir="cw">
                                      <p:cBhvr>
                                        <p:cTn id="234" dur="1000" fill="hold"/>
                                        <p:tgtEl>
                                          <p:spTgt spid="26"/>
                                        </p:tgtEl>
                                        <p:attrNameLst>
                                          <p:attrName>fillcolor</p:attrName>
                                        </p:attrNameLst>
                                      </p:cBhvr>
                                      <p:to>
                                        <a:srgbClr val="BE3184"/>
                                      </p:to>
                                    </p:animClr>
                                    <p:set>
                                      <p:cBhvr>
                                        <p:cTn id="235" dur="1000" fill="hold"/>
                                        <p:tgtEl>
                                          <p:spTgt spid="26"/>
                                        </p:tgtEl>
                                        <p:attrNameLst>
                                          <p:attrName>fill.type</p:attrName>
                                        </p:attrNameLst>
                                      </p:cBhvr>
                                      <p:to>
                                        <p:strVal val="solid"/>
                                      </p:to>
                                    </p:set>
                                    <p:set>
                                      <p:cBhvr>
                                        <p:cTn id="236" dur="1000" fill="hold"/>
                                        <p:tgtEl>
                                          <p:spTgt spid="26"/>
                                        </p:tgtEl>
                                        <p:attrNameLst>
                                          <p:attrName>fill.on</p:attrName>
                                        </p:attrNameLst>
                                      </p:cBhvr>
                                      <p:to>
                                        <p:strVal val="true"/>
                                      </p:to>
                                    </p:set>
                                  </p:childTnLst>
                                </p:cTn>
                              </p:par>
                              <p:par>
                                <p:cTn id="237" presetID="1" presetClass="emph" presetSubtype="2" fill="hold" nodeType="withEffect">
                                  <p:stCondLst>
                                    <p:cond delay="0"/>
                                  </p:stCondLst>
                                  <p:childTnLst>
                                    <p:animClr clrSpc="rgb" dir="cw">
                                      <p:cBhvr>
                                        <p:cTn id="238" dur="1000" fill="hold"/>
                                        <p:tgtEl>
                                          <p:spTgt spid="16"/>
                                        </p:tgtEl>
                                        <p:attrNameLst>
                                          <p:attrName>fillcolor</p:attrName>
                                        </p:attrNameLst>
                                      </p:cBhvr>
                                      <p:to>
                                        <a:srgbClr val="BE3184"/>
                                      </p:to>
                                    </p:animClr>
                                    <p:set>
                                      <p:cBhvr>
                                        <p:cTn id="239" dur="1000" fill="hold"/>
                                        <p:tgtEl>
                                          <p:spTgt spid="16"/>
                                        </p:tgtEl>
                                        <p:attrNameLst>
                                          <p:attrName>fill.type</p:attrName>
                                        </p:attrNameLst>
                                      </p:cBhvr>
                                      <p:to>
                                        <p:strVal val="solid"/>
                                      </p:to>
                                    </p:set>
                                    <p:set>
                                      <p:cBhvr>
                                        <p:cTn id="240" dur="1000" fill="hold"/>
                                        <p:tgtEl>
                                          <p:spTgt spid="16"/>
                                        </p:tgtEl>
                                        <p:attrNameLst>
                                          <p:attrName>fill.on</p:attrName>
                                        </p:attrNameLst>
                                      </p:cBhvr>
                                      <p:to>
                                        <p:strVal val="true"/>
                                      </p:to>
                                    </p:set>
                                  </p:childTnLst>
                                </p:cTn>
                              </p:par>
                              <p:par>
                                <p:cTn id="241" presetID="1" presetClass="emph" presetSubtype="2" fill="hold" nodeType="withEffect">
                                  <p:stCondLst>
                                    <p:cond delay="0"/>
                                  </p:stCondLst>
                                  <p:childTnLst>
                                    <p:animClr clrSpc="rgb" dir="cw">
                                      <p:cBhvr>
                                        <p:cTn id="242" dur="1000" fill="hold"/>
                                        <p:tgtEl>
                                          <p:spTgt spid="31"/>
                                        </p:tgtEl>
                                        <p:attrNameLst>
                                          <p:attrName>fillcolor</p:attrName>
                                        </p:attrNameLst>
                                      </p:cBhvr>
                                      <p:to>
                                        <a:srgbClr val="BE3184"/>
                                      </p:to>
                                    </p:animClr>
                                    <p:set>
                                      <p:cBhvr>
                                        <p:cTn id="243" dur="1000" fill="hold"/>
                                        <p:tgtEl>
                                          <p:spTgt spid="31"/>
                                        </p:tgtEl>
                                        <p:attrNameLst>
                                          <p:attrName>fill.type</p:attrName>
                                        </p:attrNameLst>
                                      </p:cBhvr>
                                      <p:to>
                                        <p:strVal val="solid"/>
                                      </p:to>
                                    </p:set>
                                    <p:set>
                                      <p:cBhvr>
                                        <p:cTn id="244" dur="1000" fill="hold"/>
                                        <p:tgtEl>
                                          <p:spTgt spid="31"/>
                                        </p:tgtEl>
                                        <p:attrNameLst>
                                          <p:attrName>fill.on</p:attrName>
                                        </p:attrNameLst>
                                      </p:cBhvr>
                                      <p:to>
                                        <p:strVal val="true"/>
                                      </p:to>
                                    </p:set>
                                  </p:childTnLst>
                                </p:cTn>
                              </p:par>
                              <p:par>
                                <p:cTn id="245" presetID="1" presetClass="emph" presetSubtype="2" fill="hold" nodeType="withEffect">
                                  <p:stCondLst>
                                    <p:cond delay="0"/>
                                  </p:stCondLst>
                                  <p:childTnLst>
                                    <p:animClr clrSpc="rgb" dir="cw">
                                      <p:cBhvr>
                                        <p:cTn id="246" dur="1000" fill="hold"/>
                                        <p:tgtEl>
                                          <p:spTgt spid="21"/>
                                        </p:tgtEl>
                                        <p:attrNameLst>
                                          <p:attrName>fillcolor</p:attrName>
                                        </p:attrNameLst>
                                      </p:cBhvr>
                                      <p:to>
                                        <a:srgbClr val="BE3184"/>
                                      </p:to>
                                    </p:animClr>
                                    <p:set>
                                      <p:cBhvr>
                                        <p:cTn id="247" dur="1000" fill="hold"/>
                                        <p:tgtEl>
                                          <p:spTgt spid="21"/>
                                        </p:tgtEl>
                                        <p:attrNameLst>
                                          <p:attrName>fill.type</p:attrName>
                                        </p:attrNameLst>
                                      </p:cBhvr>
                                      <p:to>
                                        <p:strVal val="solid"/>
                                      </p:to>
                                    </p:set>
                                    <p:set>
                                      <p:cBhvr>
                                        <p:cTn id="248" dur="1000" fill="hold"/>
                                        <p:tgtEl>
                                          <p:spTgt spid="21"/>
                                        </p:tgtEl>
                                        <p:attrNameLst>
                                          <p:attrName>fill.on</p:attrName>
                                        </p:attrNameLst>
                                      </p:cBhvr>
                                      <p:to>
                                        <p:strVal val="true"/>
                                      </p:to>
                                    </p:set>
                                  </p:childTnLst>
                                </p:cTn>
                              </p:par>
                              <p:par>
                                <p:cTn id="249" presetID="1" presetClass="emph" presetSubtype="2" fill="hold" nodeType="withEffect">
                                  <p:stCondLst>
                                    <p:cond delay="0"/>
                                  </p:stCondLst>
                                  <p:childTnLst>
                                    <p:animClr clrSpc="rgb" dir="cw">
                                      <p:cBhvr>
                                        <p:cTn id="250" dur="1000" fill="hold"/>
                                        <p:tgtEl>
                                          <p:spTgt spid="32"/>
                                        </p:tgtEl>
                                        <p:attrNameLst>
                                          <p:attrName>fillcolor</p:attrName>
                                        </p:attrNameLst>
                                      </p:cBhvr>
                                      <p:to>
                                        <a:srgbClr val="BE3184"/>
                                      </p:to>
                                    </p:animClr>
                                    <p:set>
                                      <p:cBhvr>
                                        <p:cTn id="251" dur="1000" fill="hold"/>
                                        <p:tgtEl>
                                          <p:spTgt spid="32"/>
                                        </p:tgtEl>
                                        <p:attrNameLst>
                                          <p:attrName>fill.type</p:attrName>
                                        </p:attrNameLst>
                                      </p:cBhvr>
                                      <p:to>
                                        <p:strVal val="solid"/>
                                      </p:to>
                                    </p:set>
                                    <p:set>
                                      <p:cBhvr>
                                        <p:cTn id="252" dur="1000" fill="hold"/>
                                        <p:tgtEl>
                                          <p:spTgt spid="32"/>
                                        </p:tgtEl>
                                        <p:attrNameLst>
                                          <p:attrName>fill.on</p:attrName>
                                        </p:attrNameLst>
                                      </p:cBhvr>
                                      <p:to>
                                        <p:strVal val="true"/>
                                      </p:to>
                                    </p:set>
                                  </p:childTnLst>
                                </p:cTn>
                              </p:par>
                              <p:par>
                                <p:cTn id="253" presetID="1" presetClass="emph" presetSubtype="2" fill="hold" nodeType="withEffect">
                                  <p:stCondLst>
                                    <p:cond delay="0"/>
                                  </p:stCondLst>
                                  <p:childTnLst>
                                    <p:animClr clrSpc="rgb" dir="cw">
                                      <p:cBhvr>
                                        <p:cTn id="254" dur="1000" fill="hold"/>
                                        <p:tgtEl>
                                          <p:spTgt spid="22"/>
                                        </p:tgtEl>
                                        <p:attrNameLst>
                                          <p:attrName>fillcolor</p:attrName>
                                        </p:attrNameLst>
                                      </p:cBhvr>
                                      <p:to>
                                        <a:srgbClr val="BE3184"/>
                                      </p:to>
                                    </p:animClr>
                                    <p:set>
                                      <p:cBhvr>
                                        <p:cTn id="255" dur="1000" fill="hold"/>
                                        <p:tgtEl>
                                          <p:spTgt spid="22"/>
                                        </p:tgtEl>
                                        <p:attrNameLst>
                                          <p:attrName>fill.type</p:attrName>
                                        </p:attrNameLst>
                                      </p:cBhvr>
                                      <p:to>
                                        <p:strVal val="solid"/>
                                      </p:to>
                                    </p:set>
                                    <p:set>
                                      <p:cBhvr>
                                        <p:cTn id="256" dur="1000" fill="hold"/>
                                        <p:tgtEl>
                                          <p:spTgt spid="22"/>
                                        </p:tgtEl>
                                        <p:attrNameLst>
                                          <p:attrName>fill.on</p:attrName>
                                        </p:attrNameLst>
                                      </p:cBhvr>
                                      <p:to>
                                        <p:strVal val="true"/>
                                      </p:to>
                                    </p:set>
                                  </p:childTnLst>
                                </p:cTn>
                              </p:par>
                              <p:par>
                                <p:cTn id="257" presetID="1" presetClass="emph" presetSubtype="2" fill="hold" nodeType="withEffect">
                                  <p:stCondLst>
                                    <p:cond delay="0"/>
                                  </p:stCondLst>
                                  <p:childTnLst>
                                    <p:animClr clrSpc="rgb" dir="cw">
                                      <p:cBhvr>
                                        <p:cTn id="258" dur="1000" fill="hold"/>
                                        <p:tgtEl>
                                          <p:spTgt spid="17"/>
                                        </p:tgtEl>
                                        <p:attrNameLst>
                                          <p:attrName>fillcolor</p:attrName>
                                        </p:attrNameLst>
                                      </p:cBhvr>
                                      <p:to>
                                        <a:srgbClr val="BE3184"/>
                                      </p:to>
                                    </p:animClr>
                                    <p:set>
                                      <p:cBhvr>
                                        <p:cTn id="259" dur="1000" fill="hold"/>
                                        <p:tgtEl>
                                          <p:spTgt spid="17"/>
                                        </p:tgtEl>
                                        <p:attrNameLst>
                                          <p:attrName>fill.type</p:attrName>
                                        </p:attrNameLst>
                                      </p:cBhvr>
                                      <p:to>
                                        <p:strVal val="solid"/>
                                      </p:to>
                                    </p:set>
                                    <p:set>
                                      <p:cBhvr>
                                        <p:cTn id="260" dur="1000" fill="hold"/>
                                        <p:tgtEl>
                                          <p:spTgt spid="17"/>
                                        </p:tgtEl>
                                        <p:attrNameLst>
                                          <p:attrName>fill.on</p:attrName>
                                        </p:attrNameLst>
                                      </p:cBhvr>
                                      <p:to>
                                        <p:strVal val="true"/>
                                      </p:to>
                                    </p:set>
                                  </p:childTnLst>
                                </p:cTn>
                              </p:par>
                              <p:par>
                                <p:cTn id="261" presetID="1" presetClass="emph" presetSubtype="2" fill="hold" nodeType="withEffect">
                                  <p:stCondLst>
                                    <p:cond delay="0"/>
                                  </p:stCondLst>
                                  <p:childTnLst>
                                    <p:animClr clrSpc="rgb" dir="cw">
                                      <p:cBhvr>
                                        <p:cTn id="262" dur="1000" fill="hold"/>
                                        <p:tgtEl>
                                          <p:spTgt spid="27"/>
                                        </p:tgtEl>
                                        <p:attrNameLst>
                                          <p:attrName>fillcolor</p:attrName>
                                        </p:attrNameLst>
                                      </p:cBhvr>
                                      <p:to>
                                        <a:srgbClr val="BE3184"/>
                                      </p:to>
                                    </p:animClr>
                                    <p:set>
                                      <p:cBhvr>
                                        <p:cTn id="263" dur="1000" fill="hold"/>
                                        <p:tgtEl>
                                          <p:spTgt spid="27"/>
                                        </p:tgtEl>
                                        <p:attrNameLst>
                                          <p:attrName>fill.type</p:attrName>
                                        </p:attrNameLst>
                                      </p:cBhvr>
                                      <p:to>
                                        <p:strVal val="solid"/>
                                      </p:to>
                                    </p:set>
                                    <p:set>
                                      <p:cBhvr>
                                        <p:cTn id="264" dur="1000" fill="hold"/>
                                        <p:tgtEl>
                                          <p:spTgt spid="27"/>
                                        </p:tgtEl>
                                        <p:attrNameLst>
                                          <p:attrName>fill.on</p:attrName>
                                        </p:attrNameLst>
                                      </p:cBhvr>
                                      <p:to>
                                        <p:strVal val="true"/>
                                      </p:to>
                                    </p:set>
                                  </p:childTnLst>
                                </p:cTn>
                              </p:par>
                              <p:par>
                                <p:cTn id="265" presetID="1" presetClass="emph" presetSubtype="2" fill="hold" nodeType="withEffect">
                                  <p:stCondLst>
                                    <p:cond delay="0"/>
                                  </p:stCondLst>
                                  <p:childTnLst>
                                    <p:animClr clrSpc="rgb" dir="cw">
                                      <p:cBhvr>
                                        <p:cTn id="266" dur="1000" fill="hold"/>
                                        <p:tgtEl>
                                          <p:spTgt spid="18"/>
                                        </p:tgtEl>
                                        <p:attrNameLst>
                                          <p:attrName>fillcolor</p:attrName>
                                        </p:attrNameLst>
                                      </p:cBhvr>
                                      <p:to>
                                        <a:srgbClr val="BE3184"/>
                                      </p:to>
                                    </p:animClr>
                                    <p:set>
                                      <p:cBhvr>
                                        <p:cTn id="267" dur="1000" fill="hold"/>
                                        <p:tgtEl>
                                          <p:spTgt spid="18"/>
                                        </p:tgtEl>
                                        <p:attrNameLst>
                                          <p:attrName>fill.type</p:attrName>
                                        </p:attrNameLst>
                                      </p:cBhvr>
                                      <p:to>
                                        <p:strVal val="solid"/>
                                      </p:to>
                                    </p:set>
                                    <p:set>
                                      <p:cBhvr>
                                        <p:cTn id="268" dur="1000" fill="hold"/>
                                        <p:tgtEl>
                                          <p:spTgt spid="18"/>
                                        </p:tgtEl>
                                        <p:attrNameLst>
                                          <p:attrName>fill.on</p:attrName>
                                        </p:attrNameLst>
                                      </p:cBhvr>
                                      <p:to>
                                        <p:strVal val="true"/>
                                      </p:to>
                                    </p:set>
                                  </p:childTnLst>
                                </p:cTn>
                              </p:par>
                              <p:par>
                                <p:cTn id="269" presetID="1" presetClass="emph" presetSubtype="2" fill="hold" nodeType="withEffect">
                                  <p:stCondLst>
                                    <p:cond delay="0"/>
                                  </p:stCondLst>
                                  <p:childTnLst>
                                    <p:animClr clrSpc="rgb" dir="cw">
                                      <p:cBhvr>
                                        <p:cTn id="270" dur="1000" fill="hold"/>
                                        <p:tgtEl>
                                          <p:spTgt spid="28"/>
                                        </p:tgtEl>
                                        <p:attrNameLst>
                                          <p:attrName>fillcolor</p:attrName>
                                        </p:attrNameLst>
                                      </p:cBhvr>
                                      <p:to>
                                        <a:srgbClr val="BE3184"/>
                                      </p:to>
                                    </p:animClr>
                                    <p:set>
                                      <p:cBhvr>
                                        <p:cTn id="271" dur="1000" fill="hold"/>
                                        <p:tgtEl>
                                          <p:spTgt spid="28"/>
                                        </p:tgtEl>
                                        <p:attrNameLst>
                                          <p:attrName>fill.type</p:attrName>
                                        </p:attrNameLst>
                                      </p:cBhvr>
                                      <p:to>
                                        <p:strVal val="solid"/>
                                      </p:to>
                                    </p:set>
                                    <p:set>
                                      <p:cBhvr>
                                        <p:cTn id="272" dur="1000" fill="hold"/>
                                        <p:tgtEl>
                                          <p:spTgt spid="28"/>
                                        </p:tgtEl>
                                        <p:attrNameLst>
                                          <p:attrName>fill.on</p:attrName>
                                        </p:attrNameLst>
                                      </p:cBhvr>
                                      <p:to>
                                        <p:strVal val="true"/>
                                      </p:to>
                                    </p:set>
                                  </p:childTnLst>
                                </p:cTn>
                              </p:par>
                              <p:par>
                                <p:cTn id="273" presetID="1" presetClass="emph" presetSubtype="2" fill="hold" nodeType="withEffect">
                                  <p:stCondLst>
                                    <p:cond delay="0"/>
                                  </p:stCondLst>
                                  <p:childTnLst>
                                    <p:animClr clrSpc="rgb" dir="cw">
                                      <p:cBhvr>
                                        <p:cTn id="274" dur="1000" fill="hold"/>
                                        <p:tgtEl>
                                          <p:spTgt spid="33"/>
                                        </p:tgtEl>
                                        <p:attrNameLst>
                                          <p:attrName>fillcolor</p:attrName>
                                        </p:attrNameLst>
                                      </p:cBhvr>
                                      <p:to>
                                        <a:srgbClr val="BE3184"/>
                                      </p:to>
                                    </p:animClr>
                                    <p:set>
                                      <p:cBhvr>
                                        <p:cTn id="275" dur="1000" fill="hold"/>
                                        <p:tgtEl>
                                          <p:spTgt spid="33"/>
                                        </p:tgtEl>
                                        <p:attrNameLst>
                                          <p:attrName>fill.type</p:attrName>
                                        </p:attrNameLst>
                                      </p:cBhvr>
                                      <p:to>
                                        <p:strVal val="solid"/>
                                      </p:to>
                                    </p:set>
                                    <p:set>
                                      <p:cBhvr>
                                        <p:cTn id="276" dur="1000" fill="hold"/>
                                        <p:tgtEl>
                                          <p:spTgt spid="33"/>
                                        </p:tgtEl>
                                        <p:attrNameLst>
                                          <p:attrName>fill.on</p:attrName>
                                        </p:attrNameLst>
                                      </p:cBhvr>
                                      <p:to>
                                        <p:strVal val="true"/>
                                      </p:to>
                                    </p:set>
                                  </p:childTnLst>
                                </p:cTn>
                              </p:par>
                              <p:par>
                                <p:cTn id="277" presetID="1" presetClass="emph" presetSubtype="2" fill="hold" nodeType="withEffect">
                                  <p:stCondLst>
                                    <p:cond delay="0"/>
                                  </p:stCondLst>
                                  <p:childTnLst>
                                    <p:animClr clrSpc="rgb" dir="cw">
                                      <p:cBhvr>
                                        <p:cTn id="278" dur="1000" fill="hold"/>
                                        <p:tgtEl>
                                          <p:spTgt spid="23"/>
                                        </p:tgtEl>
                                        <p:attrNameLst>
                                          <p:attrName>fillcolor</p:attrName>
                                        </p:attrNameLst>
                                      </p:cBhvr>
                                      <p:to>
                                        <a:srgbClr val="BE3184"/>
                                      </p:to>
                                    </p:animClr>
                                    <p:set>
                                      <p:cBhvr>
                                        <p:cTn id="279" dur="1000" fill="hold"/>
                                        <p:tgtEl>
                                          <p:spTgt spid="23"/>
                                        </p:tgtEl>
                                        <p:attrNameLst>
                                          <p:attrName>fill.type</p:attrName>
                                        </p:attrNameLst>
                                      </p:cBhvr>
                                      <p:to>
                                        <p:strVal val="solid"/>
                                      </p:to>
                                    </p:set>
                                    <p:set>
                                      <p:cBhvr>
                                        <p:cTn id="280" dur="1000" fill="hold"/>
                                        <p:tgtEl>
                                          <p:spTgt spid="23"/>
                                        </p:tgtEl>
                                        <p:attrNameLst>
                                          <p:attrName>fill.on</p:attrName>
                                        </p:attrNameLst>
                                      </p:cBhvr>
                                      <p:to>
                                        <p:strVal val="true"/>
                                      </p:to>
                                    </p:set>
                                  </p:childTnLst>
                                </p:cTn>
                              </p:par>
                              <p:par>
                                <p:cTn id="281" presetID="1" presetClass="emph" presetSubtype="2" fill="hold" nodeType="withEffect">
                                  <p:stCondLst>
                                    <p:cond delay="0"/>
                                  </p:stCondLst>
                                  <p:childTnLst>
                                    <p:animClr clrSpc="rgb" dir="cw">
                                      <p:cBhvr>
                                        <p:cTn id="282" dur="1000" fill="hold"/>
                                        <p:tgtEl>
                                          <p:spTgt spid="29"/>
                                        </p:tgtEl>
                                        <p:attrNameLst>
                                          <p:attrName>fillcolor</p:attrName>
                                        </p:attrNameLst>
                                      </p:cBhvr>
                                      <p:to>
                                        <a:srgbClr val="BE3184"/>
                                      </p:to>
                                    </p:animClr>
                                    <p:set>
                                      <p:cBhvr>
                                        <p:cTn id="283" dur="1000" fill="hold"/>
                                        <p:tgtEl>
                                          <p:spTgt spid="29"/>
                                        </p:tgtEl>
                                        <p:attrNameLst>
                                          <p:attrName>fill.type</p:attrName>
                                        </p:attrNameLst>
                                      </p:cBhvr>
                                      <p:to>
                                        <p:strVal val="solid"/>
                                      </p:to>
                                    </p:set>
                                    <p:set>
                                      <p:cBhvr>
                                        <p:cTn id="284" dur="1000" fill="hold"/>
                                        <p:tgtEl>
                                          <p:spTgt spid="29"/>
                                        </p:tgtEl>
                                        <p:attrNameLst>
                                          <p:attrName>fill.on</p:attrName>
                                        </p:attrNameLst>
                                      </p:cBhvr>
                                      <p:to>
                                        <p:strVal val="true"/>
                                      </p:to>
                                    </p:set>
                                  </p:childTnLst>
                                </p:cTn>
                              </p:par>
                              <p:par>
                                <p:cTn id="285" presetID="1" presetClass="emph" presetSubtype="2" fill="hold" nodeType="withEffect">
                                  <p:stCondLst>
                                    <p:cond delay="0"/>
                                  </p:stCondLst>
                                  <p:childTnLst>
                                    <p:animClr clrSpc="rgb" dir="cw">
                                      <p:cBhvr>
                                        <p:cTn id="286" dur="1000" fill="hold"/>
                                        <p:tgtEl>
                                          <p:spTgt spid="19"/>
                                        </p:tgtEl>
                                        <p:attrNameLst>
                                          <p:attrName>fillcolor</p:attrName>
                                        </p:attrNameLst>
                                      </p:cBhvr>
                                      <p:to>
                                        <a:srgbClr val="BE3184"/>
                                      </p:to>
                                    </p:animClr>
                                    <p:set>
                                      <p:cBhvr>
                                        <p:cTn id="287" dur="1000" fill="hold"/>
                                        <p:tgtEl>
                                          <p:spTgt spid="19"/>
                                        </p:tgtEl>
                                        <p:attrNameLst>
                                          <p:attrName>fill.type</p:attrName>
                                        </p:attrNameLst>
                                      </p:cBhvr>
                                      <p:to>
                                        <p:strVal val="solid"/>
                                      </p:to>
                                    </p:set>
                                    <p:set>
                                      <p:cBhvr>
                                        <p:cTn id="288" dur="1000" fill="hold"/>
                                        <p:tgtEl>
                                          <p:spTgt spid="19"/>
                                        </p:tgtEl>
                                        <p:attrNameLst>
                                          <p:attrName>fill.on</p:attrName>
                                        </p:attrNameLst>
                                      </p:cBhvr>
                                      <p:to>
                                        <p:strVal val="true"/>
                                      </p:to>
                                    </p:set>
                                  </p:childTnLst>
                                </p:cTn>
                              </p:par>
                            </p:childTnLst>
                          </p:cTn>
                        </p:par>
                      </p:childTnLst>
                    </p:cTn>
                  </p:par>
                  <p:par>
                    <p:cTn id="289" fill="hold">
                      <p:stCondLst>
                        <p:cond delay="indefinite"/>
                      </p:stCondLst>
                      <p:childTnLst>
                        <p:par>
                          <p:cTn id="290" fill="hold">
                            <p:stCondLst>
                              <p:cond delay="0"/>
                            </p:stCondLst>
                            <p:childTnLst>
                              <p:par>
                                <p:cTn id="291" presetID="1" presetClass="emph" presetSubtype="2" fill="hold" nodeType="clickEffect">
                                  <p:stCondLst>
                                    <p:cond delay="0"/>
                                  </p:stCondLst>
                                  <p:childTnLst>
                                    <p:animClr clrSpc="rgb" dir="cw">
                                      <p:cBhvr>
                                        <p:cTn id="292" dur="500" fill="hold"/>
                                        <p:tgtEl>
                                          <p:spTgt spid="2"/>
                                        </p:tgtEl>
                                        <p:attrNameLst>
                                          <p:attrName>fillcolor</p:attrName>
                                        </p:attrNameLst>
                                      </p:cBhvr>
                                      <p:to>
                                        <a:srgbClr val="67BA95"/>
                                      </p:to>
                                    </p:animClr>
                                    <p:set>
                                      <p:cBhvr>
                                        <p:cTn id="293" dur="500" fill="hold"/>
                                        <p:tgtEl>
                                          <p:spTgt spid="2"/>
                                        </p:tgtEl>
                                        <p:attrNameLst>
                                          <p:attrName>fill.type</p:attrName>
                                        </p:attrNameLst>
                                      </p:cBhvr>
                                      <p:to>
                                        <p:strVal val="solid"/>
                                      </p:to>
                                    </p:set>
                                    <p:set>
                                      <p:cBhvr>
                                        <p:cTn id="294" dur="500" fill="hold"/>
                                        <p:tgtEl>
                                          <p:spTgt spid="2"/>
                                        </p:tgtEl>
                                        <p:attrNameLst>
                                          <p:attrName>fill.on</p:attrName>
                                        </p:attrNameLst>
                                      </p:cBhvr>
                                      <p:to>
                                        <p:strVal val="true"/>
                                      </p:to>
                                    </p:set>
                                  </p:childTnLst>
                                </p:cTn>
                              </p:par>
                              <p:par>
                                <p:cTn id="295" presetID="1" presetClass="emph" presetSubtype="2" fill="hold" nodeType="withEffect">
                                  <p:stCondLst>
                                    <p:cond delay="0"/>
                                  </p:stCondLst>
                                  <p:childTnLst>
                                    <p:animClr clrSpc="rgb" dir="cw">
                                      <p:cBhvr>
                                        <p:cTn id="296" dur="500" fill="hold"/>
                                        <p:tgtEl>
                                          <p:spTgt spid="10"/>
                                        </p:tgtEl>
                                        <p:attrNameLst>
                                          <p:attrName>fillcolor</p:attrName>
                                        </p:attrNameLst>
                                      </p:cBhvr>
                                      <p:to>
                                        <a:srgbClr val="67BA95"/>
                                      </p:to>
                                    </p:animClr>
                                    <p:set>
                                      <p:cBhvr>
                                        <p:cTn id="297" dur="500" fill="hold"/>
                                        <p:tgtEl>
                                          <p:spTgt spid="10"/>
                                        </p:tgtEl>
                                        <p:attrNameLst>
                                          <p:attrName>fill.type</p:attrName>
                                        </p:attrNameLst>
                                      </p:cBhvr>
                                      <p:to>
                                        <p:strVal val="solid"/>
                                      </p:to>
                                    </p:set>
                                    <p:set>
                                      <p:cBhvr>
                                        <p:cTn id="298" dur="500" fill="hold"/>
                                        <p:tgtEl>
                                          <p:spTgt spid="10"/>
                                        </p:tgtEl>
                                        <p:attrNameLst>
                                          <p:attrName>fill.on</p:attrName>
                                        </p:attrNameLst>
                                      </p:cBhvr>
                                      <p:to>
                                        <p:strVal val="true"/>
                                      </p:to>
                                    </p:set>
                                  </p:childTnLst>
                                </p:cTn>
                              </p:par>
                              <p:par>
                                <p:cTn id="299" presetID="1" presetClass="emph" presetSubtype="2" fill="hold" nodeType="withEffect">
                                  <p:stCondLst>
                                    <p:cond delay="0"/>
                                  </p:stCondLst>
                                  <p:childTnLst>
                                    <p:animClr clrSpc="rgb" dir="cw">
                                      <p:cBhvr>
                                        <p:cTn id="300" dur="500" fill="hold"/>
                                        <p:tgtEl>
                                          <p:spTgt spid="3"/>
                                        </p:tgtEl>
                                        <p:attrNameLst>
                                          <p:attrName>fillcolor</p:attrName>
                                        </p:attrNameLst>
                                      </p:cBhvr>
                                      <p:to>
                                        <a:srgbClr val="67BA95"/>
                                      </p:to>
                                    </p:animClr>
                                    <p:set>
                                      <p:cBhvr>
                                        <p:cTn id="301" dur="500" fill="hold"/>
                                        <p:tgtEl>
                                          <p:spTgt spid="3"/>
                                        </p:tgtEl>
                                        <p:attrNameLst>
                                          <p:attrName>fill.type</p:attrName>
                                        </p:attrNameLst>
                                      </p:cBhvr>
                                      <p:to>
                                        <p:strVal val="solid"/>
                                      </p:to>
                                    </p:set>
                                    <p:set>
                                      <p:cBhvr>
                                        <p:cTn id="302" dur="500" fill="hold"/>
                                        <p:tgtEl>
                                          <p:spTgt spid="3"/>
                                        </p:tgtEl>
                                        <p:attrNameLst>
                                          <p:attrName>fill.on</p:attrName>
                                        </p:attrNameLst>
                                      </p:cBhvr>
                                      <p:to>
                                        <p:strVal val="true"/>
                                      </p:to>
                                    </p:set>
                                  </p:childTnLst>
                                </p:cTn>
                              </p:par>
                              <p:par>
                                <p:cTn id="303" presetID="1" presetClass="emph" presetSubtype="2" fill="hold" nodeType="withEffect">
                                  <p:stCondLst>
                                    <p:cond delay="0"/>
                                  </p:stCondLst>
                                  <p:childTnLst>
                                    <p:animClr clrSpc="rgb" dir="cw">
                                      <p:cBhvr>
                                        <p:cTn id="304" dur="500" fill="hold"/>
                                        <p:tgtEl>
                                          <p:spTgt spid="4"/>
                                        </p:tgtEl>
                                        <p:attrNameLst>
                                          <p:attrName>fillcolor</p:attrName>
                                        </p:attrNameLst>
                                      </p:cBhvr>
                                      <p:to>
                                        <a:srgbClr val="67BA95"/>
                                      </p:to>
                                    </p:animClr>
                                    <p:set>
                                      <p:cBhvr>
                                        <p:cTn id="305" dur="500" fill="hold"/>
                                        <p:tgtEl>
                                          <p:spTgt spid="4"/>
                                        </p:tgtEl>
                                        <p:attrNameLst>
                                          <p:attrName>fill.type</p:attrName>
                                        </p:attrNameLst>
                                      </p:cBhvr>
                                      <p:to>
                                        <p:strVal val="solid"/>
                                      </p:to>
                                    </p:set>
                                    <p:set>
                                      <p:cBhvr>
                                        <p:cTn id="306" dur="500" fill="hold"/>
                                        <p:tgtEl>
                                          <p:spTgt spid="4"/>
                                        </p:tgtEl>
                                        <p:attrNameLst>
                                          <p:attrName>fill.on</p:attrName>
                                        </p:attrNameLst>
                                      </p:cBhvr>
                                      <p:to>
                                        <p:strVal val="true"/>
                                      </p:to>
                                    </p:set>
                                  </p:childTnLst>
                                </p:cTn>
                              </p:par>
                              <p:par>
                                <p:cTn id="307" presetID="1" presetClass="emph" presetSubtype="2" fill="hold" nodeType="withEffect">
                                  <p:stCondLst>
                                    <p:cond delay="0"/>
                                  </p:stCondLst>
                                  <p:childTnLst>
                                    <p:animClr clrSpc="rgb" dir="cw">
                                      <p:cBhvr>
                                        <p:cTn id="308" dur="500" fill="hold"/>
                                        <p:tgtEl>
                                          <p:spTgt spid="11"/>
                                        </p:tgtEl>
                                        <p:attrNameLst>
                                          <p:attrName>fillcolor</p:attrName>
                                        </p:attrNameLst>
                                      </p:cBhvr>
                                      <p:to>
                                        <a:srgbClr val="67BA95"/>
                                      </p:to>
                                    </p:animClr>
                                    <p:set>
                                      <p:cBhvr>
                                        <p:cTn id="309" dur="500" fill="hold"/>
                                        <p:tgtEl>
                                          <p:spTgt spid="11"/>
                                        </p:tgtEl>
                                        <p:attrNameLst>
                                          <p:attrName>fill.type</p:attrName>
                                        </p:attrNameLst>
                                      </p:cBhvr>
                                      <p:to>
                                        <p:strVal val="solid"/>
                                      </p:to>
                                    </p:set>
                                    <p:set>
                                      <p:cBhvr>
                                        <p:cTn id="310" dur="500" fill="hold"/>
                                        <p:tgtEl>
                                          <p:spTgt spid="11"/>
                                        </p:tgtEl>
                                        <p:attrNameLst>
                                          <p:attrName>fill.on</p:attrName>
                                        </p:attrNameLst>
                                      </p:cBhvr>
                                      <p:to>
                                        <p:strVal val="true"/>
                                      </p:to>
                                    </p:set>
                                  </p:childTnLst>
                                </p:cTn>
                              </p:par>
                              <p:par>
                                <p:cTn id="311" presetID="1" presetClass="emph" presetSubtype="2" fill="hold" nodeType="withEffect">
                                  <p:stCondLst>
                                    <p:cond delay="0"/>
                                  </p:stCondLst>
                                  <p:childTnLst>
                                    <p:animClr clrSpc="rgb" dir="cw">
                                      <p:cBhvr>
                                        <p:cTn id="312" dur="500" fill="hold"/>
                                        <p:tgtEl>
                                          <p:spTgt spid="12"/>
                                        </p:tgtEl>
                                        <p:attrNameLst>
                                          <p:attrName>fillcolor</p:attrName>
                                        </p:attrNameLst>
                                      </p:cBhvr>
                                      <p:to>
                                        <a:srgbClr val="67BA95"/>
                                      </p:to>
                                    </p:animClr>
                                    <p:set>
                                      <p:cBhvr>
                                        <p:cTn id="313" dur="500" fill="hold"/>
                                        <p:tgtEl>
                                          <p:spTgt spid="12"/>
                                        </p:tgtEl>
                                        <p:attrNameLst>
                                          <p:attrName>fill.type</p:attrName>
                                        </p:attrNameLst>
                                      </p:cBhvr>
                                      <p:to>
                                        <p:strVal val="solid"/>
                                      </p:to>
                                    </p:set>
                                    <p:set>
                                      <p:cBhvr>
                                        <p:cTn id="314" dur="500" fill="hold"/>
                                        <p:tgtEl>
                                          <p:spTgt spid="12"/>
                                        </p:tgtEl>
                                        <p:attrNameLst>
                                          <p:attrName>fill.on</p:attrName>
                                        </p:attrNameLst>
                                      </p:cBhvr>
                                      <p:to>
                                        <p:strVal val="true"/>
                                      </p:to>
                                    </p:set>
                                  </p:childTnLst>
                                </p:cTn>
                              </p:par>
                              <p:par>
                                <p:cTn id="315" presetID="1" presetClass="emph" presetSubtype="2" fill="hold" nodeType="withEffect">
                                  <p:stCondLst>
                                    <p:cond delay="0"/>
                                  </p:stCondLst>
                                  <p:childTnLst>
                                    <p:animClr clrSpc="rgb" dir="cw">
                                      <p:cBhvr>
                                        <p:cTn id="316" dur="500" fill="hold"/>
                                        <p:tgtEl>
                                          <p:spTgt spid="7"/>
                                        </p:tgtEl>
                                        <p:attrNameLst>
                                          <p:attrName>fillcolor</p:attrName>
                                        </p:attrNameLst>
                                      </p:cBhvr>
                                      <p:to>
                                        <a:srgbClr val="67BA95"/>
                                      </p:to>
                                    </p:animClr>
                                    <p:set>
                                      <p:cBhvr>
                                        <p:cTn id="317" dur="500" fill="hold"/>
                                        <p:tgtEl>
                                          <p:spTgt spid="7"/>
                                        </p:tgtEl>
                                        <p:attrNameLst>
                                          <p:attrName>fill.type</p:attrName>
                                        </p:attrNameLst>
                                      </p:cBhvr>
                                      <p:to>
                                        <p:strVal val="solid"/>
                                      </p:to>
                                    </p:set>
                                    <p:set>
                                      <p:cBhvr>
                                        <p:cTn id="318" dur="500" fill="hold"/>
                                        <p:tgtEl>
                                          <p:spTgt spid="7"/>
                                        </p:tgtEl>
                                        <p:attrNameLst>
                                          <p:attrName>fill.on</p:attrName>
                                        </p:attrNameLst>
                                      </p:cBhvr>
                                      <p:to>
                                        <p:strVal val="true"/>
                                      </p:to>
                                    </p:set>
                                  </p:childTnLst>
                                </p:cTn>
                              </p:par>
                              <p:par>
                                <p:cTn id="319" presetID="1" presetClass="emph" presetSubtype="2" fill="hold" nodeType="withEffect">
                                  <p:stCondLst>
                                    <p:cond delay="0"/>
                                  </p:stCondLst>
                                  <p:childTnLst>
                                    <p:animClr clrSpc="rgb" dir="cw">
                                      <p:cBhvr>
                                        <p:cTn id="320" dur="500" fill="hold"/>
                                        <p:tgtEl>
                                          <p:spTgt spid="8"/>
                                        </p:tgtEl>
                                        <p:attrNameLst>
                                          <p:attrName>fillcolor</p:attrName>
                                        </p:attrNameLst>
                                      </p:cBhvr>
                                      <p:to>
                                        <a:srgbClr val="67BA95"/>
                                      </p:to>
                                    </p:animClr>
                                    <p:set>
                                      <p:cBhvr>
                                        <p:cTn id="321" dur="500" fill="hold"/>
                                        <p:tgtEl>
                                          <p:spTgt spid="8"/>
                                        </p:tgtEl>
                                        <p:attrNameLst>
                                          <p:attrName>fill.type</p:attrName>
                                        </p:attrNameLst>
                                      </p:cBhvr>
                                      <p:to>
                                        <p:strVal val="solid"/>
                                      </p:to>
                                    </p:set>
                                    <p:set>
                                      <p:cBhvr>
                                        <p:cTn id="322" dur="500" fill="hold"/>
                                        <p:tgtEl>
                                          <p:spTgt spid="8"/>
                                        </p:tgtEl>
                                        <p:attrNameLst>
                                          <p:attrName>fill.on</p:attrName>
                                        </p:attrNameLst>
                                      </p:cBhvr>
                                      <p:to>
                                        <p:strVal val="true"/>
                                      </p:to>
                                    </p:set>
                                  </p:childTnLst>
                                </p:cTn>
                              </p:par>
                              <p:par>
                                <p:cTn id="323" presetID="1" presetClass="emph" presetSubtype="2" fill="hold" nodeType="withEffect">
                                  <p:stCondLst>
                                    <p:cond delay="0"/>
                                  </p:stCondLst>
                                  <p:childTnLst>
                                    <p:animClr clrSpc="rgb" dir="cw">
                                      <p:cBhvr>
                                        <p:cTn id="324" dur="500" fill="hold"/>
                                        <p:tgtEl>
                                          <p:spTgt spid="13"/>
                                        </p:tgtEl>
                                        <p:attrNameLst>
                                          <p:attrName>fillcolor</p:attrName>
                                        </p:attrNameLst>
                                      </p:cBhvr>
                                      <p:to>
                                        <a:srgbClr val="67BA95"/>
                                      </p:to>
                                    </p:animClr>
                                    <p:set>
                                      <p:cBhvr>
                                        <p:cTn id="325" dur="500" fill="hold"/>
                                        <p:tgtEl>
                                          <p:spTgt spid="13"/>
                                        </p:tgtEl>
                                        <p:attrNameLst>
                                          <p:attrName>fill.type</p:attrName>
                                        </p:attrNameLst>
                                      </p:cBhvr>
                                      <p:to>
                                        <p:strVal val="solid"/>
                                      </p:to>
                                    </p:set>
                                    <p:set>
                                      <p:cBhvr>
                                        <p:cTn id="326" dur="500" fill="hold"/>
                                        <p:tgtEl>
                                          <p:spTgt spid="13"/>
                                        </p:tgtEl>
                                        <p:attrNameLst>
                                          <p:attrName>fill.on</p:attrName>
                                        </p:attrNameLst>
                                      </p:cBhvr>
                                      <p:to>
                                        <p:strVal val="true"/>
                                      </p:to>
                                    </p:set>
                                  </p:childTnLst>
                                </p:cTn>
                              </p:par>
                              <p:par>
                                <p:cTn id="327" presetID="1" presetClass="emph" presetSubtype="2" fill="hold" nodeType="withEffect">
                                  <p:stCondLst>
                                    <p:cond delay="0"/>
                                  </p:stCondLst>
                                  <p:childTnLst>
                                    <p:animClr clrSpc="rgb" dir="cw">
                                      <p:cBhvr>
                                        <p:cTn id="328" dur="500" fill="hold"/>
                                        <p:tgtEl>
                                          <p:spTgt spid="9"/>
                                        </p:tgtEl>
                                        <p:attrNameLst>
                                          <p:attrName>fillcolor</p:attrName>
                                        </p:attrNameLst>
                                      </p:cBhvr>
                                      <p:to>
                                        <a:srgbClr val="67BA95"/>
                                      </p:to>
                                    </p:animClr>
                                    <p:set>
                                      <p:cBhvr>
                                        <p:cTn id="329" dur="500" fill="hold"/>
                                        <p:tgtEl>
                                          <p:spTgt spid="9"/>
                                        </p:tgtEl>
                                        <p:attrNameLst>
                                          <p:attrName>fill.type</p:attrName>
                                        </p:attrNameLst>
                                      </p:cBhvr>
                                      <p:to>
                                        <p:strVal val="solid"/>
                                      </p:to>
                                    </p:set>
                                    <p:set>
                                      <p:cBhvr>
                                        <p:cTn id="330" dur="500" fill="hold"/>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p:bldP spid="125" grpId="0" animBg="1"/>
      <p:bldP spid="126" grpId="0" animBg="1"/>
      <p:bldP spid="127" grpId="0" animBg="1"/>
      <p:bldP spid="128" grpId="0"/>
      <p:bldP spid="129" grpId="0"/>
      <p:bldP spid="130" grpId="0"/>
      <p:bldP spid="131" grpId="0"/>
      <p:bldP spid="132" grpId="0" animBg="1"/>
      <p:bldP spid="133" grpId="0"/>
      <p:bldP spid="135" grpId="0" animBg="1"/>
      <p:bldP spid="138" grpId="0"/>
      <p:bldP spid="104" grpId="0"/>
      <p:bldP spid="10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9A5100-FD60-B595-35E1-96B970E8D032}"/>
              </a:ext>
            </a:extLst>
          </p:cNvPr>
          <p:cNvSpPr txBox="1"/>
          <p:nvPr/>
        </p:nvSpPr>
        <p:spPr>
          <a:xfrm>
            <a:off x="3048000" y="3247382"/>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2333E"/>
              </a:solidFill>
              <a:effectLst/>
              <a:uLnTx/>
              <a:uFillTx/>
              <a:latin typeface="Aptos" panose="02110004020202020204"/>
              <a:ea typeface="+mn-ea"/>
              <a:cs typeface="+mn-cs"/>
            </a:endParaRPr>
          </a:p>
        </p:txBody>
      </p:sp>
      <p:sp>
        <p:nvSpPr>
          <p:cNvPr id="43" name="Rectangle 11">
            <a:extLst>
              <a:ext uri="{FF2B5EF4-FFF2-40B4-BE49-F238E27FC236}">
                <a16:creationId xmlns:a16="http://schemas.microsoft.com/office/drawing/2014/main" id="{8B69E1F1-E9B0-A78A-FAD0-B2E36A7D3416}"/>
              </a:ext>
            </a:extLst>
          </p:cNvPr>
          <p:cNvSpPr>
            <a:spLocks/>
          </p:cNvSpPr>
          <p:nvPr/>
        </p:nvSpPr>
        <p:spPr bwMode="auto">
          <a:xfrm>
            <a:off x="267622" y="181748"/>
            <a:ext cx="8374260"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marL="0" marR="0" lvl="0" indent="0" algn="l" defTabSz="457206"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mj-lt"/>
                <a:ea typeface="Open Sans Light" panose="020B0306030504020204" pitchFamily="34" charset="0"/>
                <a:cs typeface="Open Sans Light" panose="020B0306030504020204" pitchFamily="34" charset="0"/>
                <a:sym typeface="Open Sans" charset="0"/>
              </a:rPr>
              <a:t>Getting off the ground: Campaign Planning</a:t>
            </a:r>
          </a:p>
        </p:txBody>
      </p:sp>
      <p:graphicFrame>
        <p:nvGraphicFramePr>
          <p:cNvPr id="2" name="Diagram 1">
            <a:extLst>
              <a:ext uri="{FF2B5EF4-FFF2-40B4-BE49-F238E27FC236}">
                <a16:creationId xmlns:a16="http://schemas.microsoft.com/office/drawing/2014/main" id="{BB592F76-665C-0021-26A1-F42357D4B8B8}"/>
              </a:ext>
            </a:extLst>
          </p:cNvPr>
          <p:cNvGraphicFramePr/>
          <p:nvPr/>
        </p:nvGraphicFramePr>
        <p:xfrm>
          <a:off x="397510" y="1045775"/>
          <a:ext cx="11396980" cy="621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a:extLst>
              <a:ext uri="{FF2B5EF4-FFF2-40B4-BE49-F238E27FC236}">
                <a16:creationId xmlns:a16="http://schemas.microsoft.com/office/drawing/2014/main" id="{307AFA86-CBDC-F34A-951E-A4E21F2F1633}"/>
              </a:ext>
            </a:extLst>
          </p:cNvPr>
          <p:cNvSpPr/>
          <p:nvPr/>
        </p:nvSpPr>
        <p:spPr>
          <a:xfrm>
            <a:off x="1429031" y="2743016"/>
            <a:ext cx="2665508" cy="2665508"/>
          </a:xfrm>
          <a:prstGeom prst="ellipse">
            <a:avLst/>
          </a:prstGeom>
          <a:solidFill>
            <a:srgbClr val="AC1329">
              <a:alpha val="1015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7" name="Graphic 6">
            <a:extLst>
              <a:ext uri="{FF2B5EF4-FFF2-40B4-BE49-F238E27FC236}">
                <a16:creationId xmlns:a16="http://schemas.microsoft.com/office/drawing/2014/main" id="{F59426B0-54C2-FF8F-47EC-5F41F13577A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20168" y="3048660"/>
            <a:ext cx="2083239" cy="2083239"/>
          </a:xfrm>
          <a:prstGeom prst="rect">
            <a:avLst/>
          </a:prstGeom>
        </p:spPr>
      </p:pic>
      <p:grpSp>
        <p:nvGrpSpPr>
          <p:cNvPr id="11" name="Group 10">
            <a:extLst>
              <a:ext uri="{FF2B5EF4-FFF2-40B4-BE49-F238E27FC236}">
                <a16:creationId xmlns:a16="http://schemas.microsoft.com/office/drawing/2014/main" id="{8B88F12A-8259-969F-AC75-5E8759C20221}"/>
              </a:ext>
            </a:extLst>
          </p:cNvPr>
          <p:cNvGrpSpPr/>
          <p:nvPr/>
        </p:nvGrpSpPr>
        <p:grpSpPr>
          <a:xfrm>
            <a:off x="4879777" y="2371462"/>
            <a:ext cx="6594828" cy="1057538"/>
            <a:chOff x="2753674" y="3203171"/>
            <a:chExt cx="6594828" cy="1057538"/>
          </a:xfrm>
        </p:grpSpPr>
        <p:sp>
          <p:nvSpPr>
            <p:cNvPr id="13" name="Rounded Rectangle 12">
              <a:hlinkClick r:id="" action="ppaction://noaction"/>
              <a:extLst>
                <a:ext uri="{FF2B5EF4-FFF2-40B4-BE49-F238E27FC236}">
                  <a16:creationId xmlns:a16="http://schemas.microsoft.com/office/drawing/2014/main" id="{BA714E50-E708-BC10-2317-E4BBB1F17193}"/>
                </a:ext>
              </a:extLst>
            </p:cNvPr>
            <p:cNvSpPr/>
            <p:nvPr/>
          </p:nvSpPr>
          <p:spPr>
            <a:xfrm>
              <a:off x="3375182" y="3203171"/>
              <a:ext cx="5973320" cy="10575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6A6C87"/>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Identified Target Population &amp; Data 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Current or former smokers (50-80) sourced from EHR data pull; removed anyone who was already compliant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6A6C87"/>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5" name="Google Shape;130;p3">
              <a:extLst>
                <a:ext uri="{FF2B5EF4-FFF2-40B4-BE49-F238E27FC236}">
                  <a16:creationId xmlns:a16="http://schemas.microsoft.com/office/drawing/2014/main" id="{6FEF6126-363D-C0FB-5EC6-ABE9C8DAA2ED}"/>
                </a:ext>
              </a:extLst>
            </p:cNvPr>
            <p:cNvSpPr/>
            <p:nvPr/>
          </p:nvSpPr>
          <p:spPr>
            <a:xfrm>
              <a:off x="2753674" y="3268029"/>
              <a:ext cx="567532" cy="567532"/>
            </a:xfrm>
            <a:prstGeom prst="ellipse">
              <a:avLst/>
            </a:prstGeom>
            <a:solidFill>
              <a:schemeClr val="tx2"/>
            </a:solidFill>
            <a:ln>
              <a:noFill/>
            </a:ln>
          </p:spPr>
          <p:txBody>
            <a:bodyPr spcFirstLastPara="1" wrap="square" lIns="45707" tIns="22847" rIns="45707" bIns="22847"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alibri"/>
                </a:rPr>
                <a:t>1</a:t>
              </a:r>
              <a:endParaRPr kumimoji="0" lang="en-US" sz="2400" b="1" i="0" u="none" strike="noStrike" kern="1200" cap="none" spc="0" normalizeH="0" baseline="0" noProof="0" dirty="0">
                <a:ln>
                  <a:noFill/>
                </a:ln>
                <a:solidFill>
                  <a:srgbClr val="32333E"/>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grpSp>
      <p:grpSp>
        <p:nvGrpSpPr>
          <p:cNvPr id="18" name="Group 17">
            <a:extLst>
              <a:ext uri="{FF2B5EF4-FFF2-40B4-BE49-F238E27FC236}">
                <a16:creationId xmlns:a16="http://schemas.microsoft.com/office/drawing/2014/main" id="{0050A178-DCD2-6EE1-7AEC-91F9B2960294}"/>
              </a:ext>
            </a:extLst>
          </p:cNvPr>
          <p:cNvGrpSpPr/>
          <p:nvPr/>
        </p:nvGrpSpPr>
        <p:grpSpPr>
          <a:xfrm>
            <a:off x="4879777" y="4897698"/>
            <a:ext cx="6594828" cy="1057538"/>
            <a:chOff x="2753674" y="3134446"/>
            <a:chExt cx="6594828" cy="1057538"/>
          </a:xfrm>
        </p:grpSpPr>
        <p:sp>
          <p:nvSpPr>
            <p:cNvPr id="19" name="Rounded Rectangle 18">
              <a:hlinkClick r:id="" action="ppaction://noaction"/>
              <a:extLst>
                <a:ext uri="{FF2B5EF4-FFF2-40B4-BE49-F238E27FC236}">
                  <a16:creationId xmlns:a16="http://schemas.microsoft.com/office/drawing/2014/main" id="{7E1265BB-6A83-2A00-1F05-1A37055B3F6D}"/>
                </a:ext>
              </a:extLst>
            </p:cNvPr>
            <p:cNvSpPr/>
            <p:nvPr/>
          </p:nvSpPr>
          <p:spPr>
            <a:xfrm>
              <a:off x="3375182" y="3134446"/>
              <a:ext cx="5973320" cy="10575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6A6C87"/>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Planned distribution channel &amp; cadence: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Patient portal messages to 3,500 patients in 500 patient batches</a:t>
              </a:r>
              <a:endParaRPr kumimoji="0" lang="en-US" sz="1800" b="1" i="0" u="none" strike="noStrike" kern="0" cap="none" spc="0" normalizeH="0" baseline="0" noProof="0" dirty="0">
                <a:ln>
                  <a:noFill/>
                </a:ln>
                <a:solidFill>
                  <a:srgbClr val="6A6C87"/>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0" name="Google Shape;130;p3">
              <a:extLst>
                <a:ext uri="{FF2B5EF4-FFF2-40B4-BE49-F238E27FC236}">
                  <a16:creationId xmlns:a16="http://schemas.microsoft.com/office/drawing/2014/main" id="{FD7524B1-705A-A6EE-E583-BA244D559B02}"/>
                </a:ext>
              </a:extLst>
            </p:cNvPr>
            <p:cNvSpPr/>
            <p:nvPr/>
          </p:nvSpPr>
          <p:spPr>
            <a:xfrm>
              <a:off x="2753674" y="3268029"/>
              <a:ext cx="567532" cy="567532"/>
            </a:xfrm>
            <a:prstGeom prst="ellipse">
              <a:avLst/>
            </a:prstGeom>
            <a:solidFill>
              <a:schemeClr val="tx2"/>
            </a:solidFill>
            <a:ln>
              <a:noFill/>
            </a:ln>
          </p:spPr>
          <p:txBody>
            <a:bodyPr spcFirstLastPara="1" wrap="square" lIns="45707" tIns="22847" rIns="45707" bIns="22847"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alibri"/>
                </a:rPr>
                <a:t>3</a:t>
              </a:r>
              <a:endParaRPr kumimoji="0" lang="en-US" sz="2400" b="1" i="0" u="none" strike="noStrike" kern="1200" cap="none" spc="0" normalizeH="0" baseline="0" noProof="0" dirty="0">
                <a:ln>
                  <a:noFill/>
                </a:ln>
                <a:solidFill>
                  <a:srgbClr val="32333E"/>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grpSp>
      <p:grpSp>
        <p:nvGrpSpPr>
          <p:cNvPr id="21" name="Group 20">
            <a:extLst>
              <a:ext uri="{FF2B5EF4-FFF2-40B4-BE49-F238E27FC236}">
                <a16:creationId xmlns:a16="http://schemas.microsoft.com/office/drawing/2014/main" id="{BF35C265-2002-7D4E-5C7B-7BFB4EC3059C}"/>
              </a:ext>
            </a:extLst>
          </p:cNvPr>
          <p:cNvGrpSpPr/>
          <p:nvPr/>
        </p:nvGrpSpPr>
        <p:grpSpPr>
          <a:xfrm>
            <a:off x="4879777" y="3605396"/>
            <a:ext cx="6397305" cy="1057538"/>
            <a:chOff x="2753674" y="3134446"/>
            <a:chExt cx="6397305" cy="1057538"/>
          </a:xfrm>
        </p:grpSpPr>
        <p:sp>
          <p:nvSpPr>
            <p:cNvPr id="22" name="Rounded Rectangle 21">
              <a:hlinkClick r:id="" action="ppaction://noaction"/>
              <a:extLst>
                <a:ext uri="{FF2B5EF4-FFF2-40B4-BE49-F238E27FC236}">
                  <a16:creationId xmlns:a16="http://schemas.microsoft.com/office/drawing/2014/main" id="{B24F033E-DAC1-AB84-7493-40F4871D0ABF}"/>
                </a:ext>
              </a:extLst>
            </p:cNvPr>
            <p:cNvSpPr/>
            <p:nvPr/>
          </p:nvSpPr>
          <p:spPr>
            <a:xfrm>
              <a:off x="3375182" y="3134446"/>
              <a:ext cx="5775797" cy="10575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6A6C87"/>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Worked with CancerIQ team to craft message: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CancerIQ provided ready-to-go language to engage patients with a known adherence risk</a:t>
              </a:r>
              <a:endParaRPr kumimoji="0" lang="en-US" sz="1800" b="1" i="0" u="none" strike="noStrike" kern="0" cap="none" spc="0" normalizeH="0" baseline="0" noProof="0" dirty="0">
                <a:ln>
                  <a:noFill/>
                </a:ln>
                <a:solidFill>
                  <a:srgbClr val="6A6C87"/>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3" name="Google Shape;130;p3">
              <a:extLst>
                <a:ext uri="{FF2B5EF4-FFF2-40B4-BE49-F238E27FC236}">
                  <a16:creationId xmlns:a16="http://schemas.microsoft.com/office/drawing/2014/main" id="{8AB8FCC1-DCCB-338C-1425-F1C0C93DAB65}"/>
                </a:ext>
              </a:extLst>
            </p:cNvPr>
            <p:cNvSpPr/>
            <p:nvPr/>
          </p:nvSpPr>
          <p:spPr>
            <a:xfrm>
              <a:off x="2753674" y="3268029"/>
              <a:ext cx="567532" cy="567532"/>
            </a:xfrm>
            <a:prstGeom prst="ellipse">
              <a:avLst/>
            </a:prstGeom>
            <a:solidFill>
              <a:schemeClr val="tx2"/>
            </a:solidFill>
            <a:ln>
              <a:noFill/>
            </a:ln>
          </p:spPr>
          <p:txBody>
            <a:bodyPr spcFirstLastPara="1" wrap="square" lIns="45707" tIns="22847" rIns="45707" bIns="22847"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alibri"/>
                </a:rPr>
                <a:t>2</a:t>
              </a:r>
              <a:endParaRPr kumimoji="0" lang="en-US" sz="2400" b="1" i="0" u="none" strike="noStrike" kern="1200" cap="none" spc="0" normalizeH="0" baseline="0" noProof="0" dirty="0">
                <a:ln>
                  <a:noFill/>
                </a:ln>
                <a:solidFill>
                  <a:srgbClr val="32333E"/>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grpSp>
    </p:spTree>
    <p:extLst>
      <p:ext uri="{BB962C8B-B14F-4D97-AF65-F5344CB8AC3E}">
        <p14:creationId xmlns:p14="http://schemas.microsoft.com/office/powerpoint/2010/main" val="334933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p:tgtEl>
                                          <p:spTgt spid="21"/>
                                        </p:tgtEl>
                                        <p:attrNameLst>
                                          <p:attrName>ppt_y</p:attrName>
                                        </p:attrNameLst>
                                      </p:cBhvr>
                                      <p:tavLst>
                                        <p:tav tm="0">
                                          <p:val>
                                            <p:strVal val="#ppt_y+#ppt_h*1.125000"/>
                                          </p:val>
                                        </p:tav>
                                        <p:tav tm="100000">
                                          <p:val>
                                            <p:strVal val="#ppt_y"/>
                                          </p:val>
                                        </p:tav>
                                      </p:tavLst>
                                    </p:anim>
                                    <p:animEffect transition="in" filter="wipe(up)">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p:tgtEl>
                                          <p:spTgt spid="18"/>
                                        </p:tgtEl>
                                        <p:attrNameLst>
                                          <p:attrName>ppt_y</p:attrName>
                                        </p:attrNameLst>
                                      </p:cBhvr>
                                      <p:tavLst>
                                        <p:tav tm="0">
                                          <p:val>
                                            <p:strVal val="#ppt_y+#ppt_h*1.125000"/>
                                          </p:val>
                                        </p:tav>
                                        <p:tav tm="100000">
                                          <p:val>
                                            <p:strVal val="#ppt_y"/>
                                          </p:val>
                                        </p:tav>
                                      </p:tavLst>
                                    </p:anim>
                                    <p:animEffect transition="in" filter="wipe(up)">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EDB7FA68-DF2E-BFA7-3E62-E677B7661D6B}"/>
              </a:ext>
            </a:extLst>
          </p:cNvPr>
          <p:cNvGrpSpPr/>
          <p:nvPr/>
        </p:nvGrpSpPr>
        <p:grpSpPr>
          <a:xfrm>
            <a:off x="7959808" y="5709920"/>
            <a:ext cx="1061505" cy="1148080"/>
            <a:chOff x="3512719" y="1235658"/>
            <a:chExt cx="5166562" cy="5646051"/>
          </a:xfrm>
        </p:grpSpPr>
        <p:grpSp>
          <p:nvGrpSpPr>
            <p:cNvPr id="53" name="Group 52">
              <a:extLst>
                <a:ext uri="{FF2B5EF4-FFF2-40B4-BE49-F238E27FC236}">
                  <a16:creationId xmlns:a16="http://schemas.microsoft.com/office/drawing/2014/main" id="{71276C05-592C-3CFA-07E6-E31DF1713DCC}"/>
                </a:ext>
              </a:extLst>
            </p:cNvPr>
            <p:cNvGrpSpPr/>
            <p:nvPr/>
          </p:nvGrpSpPr>
          <p:grpSpPr>
            <a:xfrm>
              <a:off x="3512719" y="1235658"/>
              <a:ext cx="5166562" cy="5646051"/>
              <a:chOff x="7631723" y="1624161"/>
              <a:chExt cx="5208397" cy="5233840"/>
            </a:xfrm>
          </p:grpSpPr>
          <p:pic>
            <p:nvPicPr>
              <p:cNvPr id="55" name="Picture 54" descr="MyChart Guide">
                <a:extLst>
                  <a:ext uri="{FF2B5EF4-FFF2-40B4-BE49-F238E27FC236}">
                    <a16:creationId xmlns:a16="http://schemas.microsoft.com/office/drawing/2014/main" id="{B6128738-79DB-B8A5-4FE0-154AA9EBB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1723" y="1624161"/>
                <a:ext cx="5208397" cy="523383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ADC1057E-F80C-77EB-B0E1-02F71497EE40}"/>
                  </a:ext>
                </a:extLst>
              </p:cNvPr>
              <p:cNvPicPr>
                <a:picLocks noChangeAspect="1"/>
              </p:cNvPicPr>
              <p:nvPr/>
            </p:nvPicPr>
            <p:blipFill rotWithShape="1">
              <a:blip r:embed="rId4"/>
              <a:srcRect b="3072"/>
              <a:stretch/>
            </p:blipFill>
            <p:spPr>
              <a:xfrm>
                <a:off x="8631045" y="2732049"/>
                <a:ext cx="3231274" cy="4125952"/>
              </a:xfrm>
              <a:prstGeom prst="rect">
                <a:avLst/>
              </a:prstGeom>
            </p:spPr>
          </p:pic>
        </p:grpSp>
        <p:sp>
          <p:nvSpPr>
            <p:cNvPr id="54" name="Rectangle 53">
              <a:extLst>
                <a:ext uri="{FF2B5EF4-FFF2-40B4-BE49-F238E27FC236}">
                  <a16:creationId xmlns:a16="http://schemas.microsoft.com/office/drawing/2014/main" id="{83EF8D3E-5A4A-6A12-1426-8B7CF8E6C01E}"/>
                </a:ext>
              </a:extLst>
            </p:cNvPr>
            <p:cNvSpPr/>
            <p:nvPr/>
          </p:nvSpPr>
          <p:spPr>
            <a:xfrm>
              <a:off x="5295014" y="2062715"/>
              <a:ext cx="1775638" cy="336188"/>
            </a:xfrm>
            <a:prstGeom prst="rect">
              <a:avLst/>
            </a:prstGeom>
            <a:solidFill>
              <a:srgbClr val="60B5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sp>
        <p:nvSpPr>
          <p:cNvPr id="5" name="TextBox 4">
            <a:extLst>
              <a:ext uri="{FF2B5EF4-FFF2-40B4-BE49-F238E27FC236}">
                <a16:creationId xmlns:a16="http://schemas.microsoft.com/office/drawing/2014/main" id="{989A5100-FD60-B595-35E1-96B970E8D032}"/>
              </a:ext>
            </a:extLst>
          </p:cNvPr>
          <p:cNvSpPr txBox="1"/>
          <p:nvPr/>
        </p:nvSpPr>
        <p:spPr>
          <a:xfrm>
            <a:off x="3048000" y="3247382"/>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2333E"/>
              </a:solidFill>
              <a:effectLst/>
              <a:uLnTx/>
              <a:uFillTx/>
              <a:latin typeface="Aptos" panose="02110004020202020204"/>
              <a:ea typeface="+mn-ea"/>
              <a:cs typeface="+mn-cs"/>
            </a:endParaRPr>
          </a:p>
        </p:txBody>
      </p:sp>
      <p:pic>
        <p:nvPicPr>
          <p:cNvPr id="22" name="object 7">
            <a:extLst>
              <a:ext uri="{FF2B5EF4-FFF2-40B4-BE49-F238E27FC236}">
                <a16:creationId xmlns:a16="http://schemas.microsoft.com/office/drawing/2014/main" id="{12F1EB32-32E7-273B-32D4-92DD792848EF}"/>
              </a:ext>
            </a:extLst>
          </p:cNvPr>
          <p:cNvPicPr/>
          <p:nvPr/>
        </p:nvPicPr>
        <p:blipFill>
          <a:blip r:embed="rId5" cstate="print"/>
          <a:stretch>
            <a:fillRect/>
          </a:stretch>
        </p:blipFill>
        <p:spPr>
          <a:xfrm>
            <a:off x="928985" y="1879943"/>
            <a:ext cx="10334030" cy="2309165"/>
          </a:xfrm>
          <a:prstGeom prst="rect">
            <a:avLst/>
          </a:prstGeom>
        </p:spPr>
      </p:pic>
      <p:sp>
        <p:nvSpPr>
          <p:cNvPr id="43" name="Rectangle 11">
            <a:extLst>
              <a:ext uri="{FF2B5EF4-FFF2-40B4-BE49-F238E27FC236}">
                <a16:creationId xmlns:a16="http://schemas.microsoft.com/office/drawing/2014/main" id="{8B69E1F1-E9B0-A78A-FAD0-B2E36A7D3416}"/>
              </a:ext>
            </a:extLst>
          </p:cNvPr>
          <p:cNvSpPr>
            <a:spLocks/>
          </p:cNvSpPr>
          <p:nvPr/>
        </p:nvSpPr>
        <p:spPr bwMode="auto">
          <a:xfrm>
            <a:off x="267622" y="181748"/>
            <a:ext cx="837426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marL="0" marR="0" lvl="0" indent="0" algn="l" defTabSz="457206"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mj-lt"/>
                <a:ea typeface="Open Sans Light" panose="020B0306030504020204" pitchFamily="34" charset="0"/>
                <a:cs typeface="Open Sans Light" panose="020B0306030504020204" pitchFamily="34" charset="0"/>
                <a:sym typeface="Open Sans" charset="0"/>
              </a:rPr>
              <a:t>Campaign to Smokers</a:t>
            </a:r>
          </a:p>
        </p:txBody>
      </p:sp>
      <p:pic>
        <p:nvPicPr>
          <p:cNvPr id="47" name="Picture 46" descr="A screenshot of a cell phone&#10;&#10;Description automatically generated">
            <a:extLst>
              <a:ext uri="{FF2B5EF4-FFF2-40B4-BE49-F238E27FC236}">
                <a16:creationId xmlns:a16="http://schemas.microsoft.com/office/drawing/2014/main" id="{72141070-2140-C4E6-66BD-57C646C30C88}"/>
              </a:ext>
            </a:extLst>
          </p:cNvPr>
          <p:cNvPicPr>
            <a:picLocks noChangeAspect="1"/>
          </p:cNvPicPr>
          <p:nvPr/>
        </p:nvPicPr>
        <p:blipFill rotWithShape="1">
          <a:blip r:embed="rId6"/>
          <a:srcRect b="27320"/>
          <a:stretch/>
        </p:blipFill>
        <p:spPr>
          <a:xfrm>
            <a:off x="6312347" y="3030423"/>
            <a:ext cx="4215171" cy="3827577"/>
          </a:xfrm>
          <a:prstGeom prst="rect">
            <a:avLst/>
          </a:prstGeom>
        </p:spPr>
      </p:pic>
      <p:graphicFrame>
        <p:nvGraphicFramePr>
          <p:cNvPr id="48" name="Diagram 47">
            <a:extLst>
              <a:ext uri="{FF2B5EF4-FFF2-40B4-BE49-F238E27FC236}">
                <a16:creationId xmlns:a16="http://schemas.microsoft.com/office/drawing/2014/main" id="{29DDAFF5-EE4D-A450-E65F-E41BBFE87837}"/>
              </a:ext>
            </a:extLst>
          </p:cNvPr>
          <p:cNvGraphicFramePr/>
          <p:nvPr/>
        </p:nvGraphicFramePr>
        <p:xfrm>
          <a:off x="397510" y="1033502"/>
          <a:ext cx="11396980" cy="6214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0" name="TextBox 49">
            <a:extLst>
              <a:ext uri="{FF2B5EF4-FFF2-40B4-BE49-F238E27FC236}">
                <a16:creationId xmlns:a16="http://schemas.microsoft.com/office/drawing/2014/main" id="{379F9F1A-B4FF-C61F-F433-BD8A036FF325}"/>
              </a:ext>
            </a:extLst>
          </p:cNvPr>
          <p:cNvSpPr txBox="1"/>
          <p:nvPr/>
        </p:nvSpPr>
        <p:spPr>
          <a:xfrm>
            <a:off x="858357" y="4287371"/>
            <a:ext cx="5524618" cy="206210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12"/>
              </a:buBlip>
              <a:tabLst/>
              <a:defRPr/>
            </a:pPr>
            <a:endParaRPr kumimoji="0" lang="en-US" sz="16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12"/>
              </a:buBlip>
              <a:tabLst/>
              <a:defRPr/>
            </a:pPr>
            <a:r>
              <a:rPr kumimoji="0" lang="en-US" sz="16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Wanted to meet patients where they are</a:t>
            </a:r>
          </a:p>
          <a:p>
            <a:pPr marL="285750" marR="0" lvl="0" indent="-285750" algn="l" defTabSz="914400" rtl="0" eaLnBrk="1" fontAlgn="auto" latinLnBrk="0" hangingPunct="1">
              <a:lnSpc>
                <a:spcPct val="100000"/>
              </a:lnSpc>
              <a:spcBef>
                <a:spcPts val="0"/>
              </a:spcBef>
              <a:spcAft>
                <a:spcPts val="0"/>
              </a:spcAft>
              <a:buClrTx/>
              <a:buSzTx/>
              <a:buFontTx/>
              <a:buBlip>
                <a:blip r:embed="rId12"/>
              </a:buBlip>
              <a:tabLst/>
              <a:defRPr/>
            </a:pPr>
            <a:r>
              <a:rPr kumimoji="0" lang="en-US" sz="16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Delivered and seamless on mobile, tablet, or web</a:t>
            </a:r>
          </a:p>
          <a:p>
            <a:pPr marL="285750" marR="0" lvl="0" indent="-285750" algn="l" defTabSz="914400" rtl="0" eaLnBrk="1" fontAlgn="auto" latinLnBrk="0" hangingPunct="1">
              <a:lnSpc>
                <a:spcPct val="100000"/>
              </a:lnSpc>
              <a:spcBef>
                <a:spcPts val="0"/>
              </a:spcBef>
              <a:spcAft>
                <a:spcPts val="0"/>
              </a:spcAft>
              <a:buClrTx/>
              <a:buSzTx/>
              <a:buFontTx/>
              <a:buBlip>
                <a:blip r:embed="rId12"/>
              </a:buBlip>
              <a:tabLst/>
              <a:defRPr/>
            </a:pPr>
            <a:r>
              <a:rPr kumimoji="0" lang="en-US" sz="16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Reduces the need for staff to conduct lengthy, on-site questionnaires</a:t>
            </a:r>
          </a:p>
          <a:p>
            <a:pPr marL="285750" marR="0" lvl="0" indent="-285750" algn="l" defTabSz="914400" rtl="0" eaLnBrk="1" fontAlgn="auto" latinLnBrk="0" hangingPunct="1">
              <a:lnSpc>
                <a:spcPct val="100000"/>
              </a:lnSpc>
              <a:spcBef>
                <a:spcPts val="0"/>
              </a:spcBef>
              <a:spcAft>
                <a:spcPts val="0"/>
              </a:spcAft>
              <a:buClrTx/>
              <a:buSzTx/>
              <a:buFontTx/>
              <a:buBlip>
                <a:blip r:embed="rId12"/>
              </a:buBlip>
              <a:tabLst/>
              <a:defRPr/>
            </a:pPr>
            <a:r>
              <a:rPr kumimoji="0" lang="en-US" sz="1600" b="1" i="0" u="none" strike="noStrike" kern="1200" cap="none" spc="0" normalizeH="0" baseline="0" noProof="0" dirty="0">
                <a:ln>
                  <a:noFill/>
                </a:ln>
                <a:solidFill>
                  <a:srgbClr val="32333E"/>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Lesson learned: </a:t>
            </a:r>
            <a:r>
              <a:rPr kumimoji="0" lang="en-US" sz="16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We had to go through a lot of steps, committees to get it approved, translate that back into the EHR for compliance reasons</a:t>
            </a:r>
          </a:p>
        </p:txBody>
      </p:sp>
    </p:spTree>
    <p:extLst>
      <p:ext uri="{BB962C8B-B14F-4D97-AF65-F5344CB8AC3E}">
        <p14:creationId xmlns:p14="http://schemas.microsoft.com/office/powerpoint/2010/main" val="2598391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21B79-80CE-5832-2772-A546BCBFFBD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18BE49-CD7A-B8E3-6313-5313795D0D2E}"/>
              </a:ext>
            </a:extLst>
          </p:cNvPr>
          <p:cNvSpPr>
            <a:spLocks noGrp="1"/>
          </p:cNvSpPr>
          <p:nvPr>
            <p:ph idx="1"/>
          </p:nvPr>
        </p:nvSpPr>
        <p:spPr>
          <a:xfrm>
            <a:off x="612113" y="941196"/>
            <a:ext cx="11114313" cy="5290457"/>
          </a:xfrm>
        </p:spPr>
        <p:txBody>
          <a:bodyPr>
            <a:normAutofit/>
          </a:bodyPr>
          <a:lstStyle/>
          <a:p>
            <a:endParaRPr lang="en-US" sz="3200" b="1" i="0" dirty="0">
              <a:solidFill>
                <a:srgbClr val="1A1A1A"/>
              </a:solidFill>
              <a:effectLst/>
            </a:endParaRPr>
          </a:p>
          <a:p>
            <a:pPr algn="l"/>
            <a:r>
              <a:rPr lang="en-US" b="0" i="0" dirty="0">
                <a:solidFill>
                  <a:srgbClr val="1A1A1A"/>
                </a:solidFill>
                <a:effectLst/>
              </a:rPr>
              <a:t>Cancer starts when something goes wrong in the normal process of cells growing and dividing to make new cells. </a:t>
            </a:r>
          </a:p>
          <a:p>
            <a:pPr algn="l"/>
            <a:r>
              <a:rPr lang="en-US" b="0" i="0" dirty="0">
                <a:solidFill>
                  <a:srgbClr val="1A1A1A"/>
                </a:solidFill>
                <a:effectLst/>
              </a:rPr>
              <a:t>Gene changes that lead to cancer can have many possible causes, including: </a:t>
            </a:r>
          </a:p>
          <a:p>
            <a:pPr lvl="1"/>
            <a:r>
              <a:rPr lang="en-US" sz="2000" b="0" i="0" dirty="0">
                <a:solidFill>
                  <a:srgbClr val="1A1A1A"/>
                </a:solidFill>
                <a:effectLst/>
              </a:rPr>
              <a:t>Lifestyle habits (obesity, alcohol, tobacco use, diet, physical activity, stress, </a:t>
            </a:r>
            <a:r>
              <a:rPr lang="en-US" sz="2000" b="0" i="0" dirty="0" err="1">
                <a:solidFill>
                  <a:srgbClr val="1A1A1A"/>
                </a:solidFill>
                <a:effectLst/>
              </a:rPr>
              <a:t>etc</a:t>
            </a:r>
            <a:r>
              <a:rPr lang="en-US" sz="2000" b="0" i="0" dirty="0">
                <a:solidFill>
                  <a:srgbClr val="1A1A1A"/>
                </a:solidFill>
                <a:effectLst/>
              </a:rPr>
              <a:t>)</a:t>
            </a:r>
          </a:p>
          <a:p>
            <a:pPr lvl="1"/>
            <a:r>
              <a:rPr lang="en-US" sz="2000" dirty="0">
                <a:solidFill>
                  <a:srgbClr val="1A1A1A"/>
                </a:solidFill>
              </a:rPr>
              <a:t>G</a:t>
            </a:r>
            <a:r>
              <a:rPr lang="en-US" sz="2000" b="0" i="0" dirty="0">
                <a:solidFill>
                  <a:srgbClr val="1A1A1A"/>
                </a:solidFill>
                <a:effectLst/>
              </a:rPr>
              <a:t>enes you get from your parents</a:t>
            </a:r>
          </a:p>
          <a:p>
            <a:pPr lvl="1"/>
            <a:r>
              <a:rPr lang="en-US" sz="2000" dirty="0">
                <a:solidFill>
                  <a:srgbClr val="1A1A1A"/>
                </a:solidFill>
              </a:rPr>
              <a:t>Exposure</a:t>
            </a:r>
            <a:r>
              <a:rPr lang="en-US" sz="2000" b="0" i="0" dirty="0">
                <a:solidFill>
                  <a:srgbClr val="1A1A1A"/>
                </a:solidFill>
                <a:effectLst/>
              </a:rPr>
              <a:t> to certain chemicals or radiation can all play a role.</a:t>
            </a:r>
          </a:p>
          <a:p>
            <a:pPr lvl="1"/>
            <a:r>
              <a:rPr lang="en-US" sz="2000" dirty="0">
                <a:solidFill>
                  <a:srgbClr val="1A1A1A"/>
                </a:solidFill>
              </a:rPr>
              <a:t>Many times, there </a:t>
            </a:r>
            <a:r>
              <a:rPr lang="en-US" sz="2000" b="0" i="0" dirty="0">
                <a:solidFill>
                  <a:srgbClr val="1A1A1A"/>
                </a:solidFill>
                <a:effectLst/>
              </a:rPr>
              <a:t>is no one clear cause.</a:t>
            </a:r>
          </a:p>
          <a:p>
            <a:endParaRPr lang="en-US" sz="3200" dirty="0">
              <a:solidFill>
                <a:srgbClr val="1A1A1A"/>
              </a:solidFill>
            </a:endParaRPr>
          </a:p>
          <a:p>
            <a:endParaRPr lang="en-US" sz="3200" dirty="0">
              <a:solidFill>
                <a:srgbClr val="1A1A1A"/>
              </a:solidFill>
            </a:endParaRPr>
          </a:p>
          <a:p>
            <a:pPr marL="0" indent="0">
              <a:buNone/>
            </a:pPr>
            <a:endParaRPr lang="en-US" sz="3200" dirty="0"/>
          </a:p>
        </p:txBody>
      </p:sp>
      <p:sp>
        <p:nvSpPr>
          <p:cNvPr id="4" name="Title 1">
            <a:extLst>
              <a:ext uri="{FF2B5EF4-FFF2-40B4-BE49-F238E27FC236}">
                <a16:creationId xmlns:a16="http://schemas.microsoft.com/office/drawing/2014/main" id="{99CF4A60-19EC-BCF3-B244-98980200C528}"/>
              </a:ext>
            </a:extLst>
          </p:cNvPr>
          <p:cNvSpPr txBox="1">
            <a:spLocks/>
          </p:cNvSpPr>
          <p:nvPr/>
        </p:nvSpPr>
        <p:spPr>
          <a:xfrm>
            <a:off x="0" y="0"/>
            <a:ext cx="12192000" cy="723438"/>
          </a:xfrm>
          <a:prstGeom prst="rect">
            <a:avLst/>
          </a:prstGeom>
          <a:solidFill>
            <a:srgbClr val="AD122A"/>
          </a:solidFill>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What Causes Cancer? </a:t>
            </a:r>
          </a:p>
        </p:txBody>
      </p:sp>
      <p:pic>
        <p:nvPicPr>
          <p:cNvPr id="5" name="Picture 4">
            <a:extLst>
              <a:ext uri="{FF2B5EF4-FFF2-40B4-BE49-F238E27FC236}">
                <a16:creationId xmlns:a16="http://schemas.microsoft.com/office/drawing/2014/main" id="{EE01F2D9-9C73-0D4A-B95C-21E2FC361C49}"/>
              </a:ext>
            </a:extLst>
          </p:cNvPr>
          <p:cNvPicPr>
            <a:picLocks noChangeAspect="1"/>
          </p:cNvPicPr>
          <p:nvPr/>
        </p:nvPicPr>
        <p:blipFill>
          <a:blip r:embed="rId3"/>
          <a:stretch>
            <a:fillRect/>
          </a:stretch>
        </p:blipFill>
        <p:spPr>
          <a:xfrm>
            <a:off x="7660225" y="4577818"/>
            <a:ext cx="3840114" cy="1966887"/>
          </a:xfrm>
          <a:prstGeom prst="rect">
            <a:avLst/>
          </a:prstGeom>
        </p:spPr>
      </p:pic>
    </p:spTree>
    <p:extLst>
      <p:ext uri="{BB962C8B-B14F-4D97-AF65-F5344CB8AC3E}">
        <p14:creationId xmlns:p14="http://schemas.microsoft.com/office/powerpoint/2010/main" val="19454566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EAA3AF9-010F-3F22-53E3-48861E7FB0DB}"/>
              </a:ext>
            </a:extLst>
          </p:cNvPr>
          <p:cNvGrpSpPr/>
          <p:nvPr/>
        </p:nvGrpSpPr>
        <p:grpSpPr>
          <a:xfrm>
            <a:off x="179449" y="1540735"/>
            <a:ext cx="4916299" cy="5317265"/>
            <a:chOff x="3512719" y="1235658"/>
            <a:chExt cx="5166562" cy="5646051"/>
          </a:xfrm>
        </p:grpSpPr>
        <p:grpSp>
          <p:nvGrpSpPr>
            <p:cNvPr id="4" name="Group 3">
              <a:extLst>
                <a:ext uri="{FF2B5EF4-FFF2-40B4-BE49-F238E27FC236}">
                  <a16:creationId xmlns:a16="http://schemas.microsoft.com/office/drawing/2014/main" id="{428E6FA8-A676-643D-8912-0D82FEAF0C79}"/>
                </a:ext>
              </a:extLst>
            </p:cNvPr>
            <p:cNvGrpSpPr/>
            <p:nvPr/>
          </p:nvGrpSpPr>
          <p:grpSpPr>
            <a:xfrm>
              <a:off x="3512719" y="1235658"/>
              <a:ext cx="5166562" cy="5646051"/>
              <a:chOff x="7631723" y="1624161"/>
              <a:chExt cx="5208397" cy="5233840"/>
            </a:xfrm>
          </p:grpSpPr>
          <p:pic>
            <p:nvPicPr>
              <p:cNvPr id="5" name="Picture 4" descr="MyChart Guide">
                <a:extLst>
                  <a:ext uri="{FF2B5EF4-FFF2-40B4-BE49-F238E27FC236}">
                    <a16:creationId xmlns:a16="http://schemas.microsoft.com/office/drawing/2014/main" id="{7B94F376-703C-E0A2-6AED-C5515CC6A7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1723" y="1624161"/>
                <a:ext cx="5208397" cy="52338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A30BE02-ADDE-F1FF-3371-FF8B262EB15A}"/>
                  </a:ext>
                </a:extLst>
              </p:cNvPr>
              <p:cNvPicPr>
                <a:picLocks noChangeAspect="1"/>
              </p:cNvPicPr>
              <p:nvPr/>
            </p:nvPicPr>
            <p:blipFill rotWithShape="1">
              <a:blip r:embed="rId6"/>
              <a:srcRect b="3072"/>
              <a:stretch/>
            </p:blipFill>
            <p:spPr>
              <a:xfrm>
                <a:off x="8631045" y="2732049"/>
                <a:ext cx="3231274" cy="4125952"/>
              </a:xfrm>
              <a:prstGeom prst="rect">
                <a:avLst/>
              </a:prstGeom>
            </p:spPr>
          </p:pic>
        </p:grpSp>
        <p:sp>
          <p:nvSpPr>
            <p:cNvPr id="7" name="Rectangle 6">
              <a:extLst>
                <a:ext uri="{FF2B5EF4-FFF2-40B4-BE49-F238E27FC236}">
                  <a16:creationId xmlns:a16="http://schemas.microsoft.com/office/drawing/2014/main" id="{E5439C4F-DA1A-B0E2-99D7-D704D35EB2D5}"/>
                </a:ext>
              </a:extLst>
            </p:cNvPr>
            <p:cNvSpPr/>
            <p:nvPr/>
          </p:nvSpPr>
          <p:spPr>
            <a:xfrm>
              <a:off x="5295014" y="2062715"/>
              <a:ext cx="1775638" cy="336188"/>
            </a:xfrm>
            <a:prstGeom prst="rect">
              <a:avLst/>
            </a:prstGeom>
            <a:solidFill>
              <a:srgbClr val="60B5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sp>
        <p:nvSpPr>
          <p:cNvPr id="29" name="Rectangle 11">
            <a:extLst>
              <a:ext uri="{FF2B5EF4-FFF2-40B4-BE49-F238E27FC236}">
                <a16:creationId xmlns:a16="http://schemas.microsoft.com/office/drawing/2014/main" id="{03EED5F3-6B6B-F4DC-CB39-9DA70EA3FD9D}"/>
              </a:ext>
            </a:extLst>
          </p:cNvPr>
          <p:cNvSpPr>
            <a:spLocks/>
          </p:cNvSpPr>
          <p:nvPr/>
        </p:nvSpPr>
        <p:spPr bwMode="auto">
          <a:xfrm>
            <a:off x="267622" y="181748"/>
            <a:ext cx="837426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marL="0" marR="0" lvl="0" indent="0" algn="l" defTabSz="457206"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mj-lt"/>
                <a:ea typeface="Open Sans Light" panose="020B0306030504020204" pitchFamily="34" charset="0"/>
                <a:cs typeface="Open Sans Light" panose="020B0306030504020204" pitchFamily="34" charset="0"/>
                <a:sym typeface="Open Sans" charset="0"/>
              </a:rPr>
              <a:t>Campaign to Smokers</a:t>
            </a:r>
          </a:p>
        </p:txBody>
      </p:sp>
      <p:pic>
        <p:nvPicPr>
          <p:cNvPr id="38" name="Picture 37" descr="A black screen with a black background&#10;&#10;Description automatically generated">
            <a:extLst>
              <a:ext uri="{FF2B5EF4-FFF2-40B4-BE49-F238E27FC236}">
                <a16:creationId xmlns:a16="http://schemas.microsoft.com/office/drawing/2014/main" id="{DB7F7251-118D-BFB9-FD0E-CC75DC59C90F}"/>
              </a:ext>
            </a:extLst>
          </p:cNvPr>
          <p:cNvPicPr>
            <a:picLocks noChangeAspect="1"/>
          </p:cNvPicPr>
          <p:nvPr/>
        </p:nvPicPr>
        <p:blipFill>
          <a:blip r:embed="rId7"/>
          <a:stretch>
            <a:fillRect/>
          </a:stretch>
        </p:blipFill>
        <p:spPr>
          <a:xfrm>
            <a:off x="4329421" y="2666282"/>
            <a:ext cx="7714750" cy="3365613"/>
          </a:xfrm>
          <a:prstGeom prst="rect">
            <a:avLst/>
          </a:prstGeom>
        </p:spPr>
      </p:pic>
      <p:graphicFrame>
        <p:nvGraphicFramePr>
          <p:cNvPr id="40" name="Diagram 39">
            <a:extLst>
              <a:ext uri="{FF2B5EF4-FFF2-40B4-BE49-F238E27FC236}">
                <a16:creationId xmlns:a16="http://schemas.microsoft.com/office/drawing/2014/main" id="{D542A5C2-8CC6-9A89-E012-A94F9F185B65}"/>
              </a:ext>
            </a:extLst>
          </p:cNvPr>
          <p:cNvGraphicFramePr/>
          <p:nvPr/>
        </p:nvGraphicFramePr>
        <p:xfrm>
          <a:off x="397510" y="1033502"/>
          <a:ext cx="11396980" cy="62148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9" name="GMT20240716-143240_Recording_1110x548.mp4">
            <a:hlinkClick r:id="" action="ppaction://media"/>
            <a:extLst>
              <a:ext uri="{FF2B5EF4-FFF2-40B4-BE49-F238E27FC236}">
                <a16:creationId xmlns:a16="http://schemas.microsoft.com/office/drawing/2014/main" id="{71C07F3A-5AAB-94FC-7187-4E6B1EC72715}"/>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5378958" y="2946323"/>
            <a:ext cx="5615676" cy="2772740"/>
          </a:xfrm>
          <a:prstGeom prst="rect">
            <a:avLst/>
          </a:prstGeom>
        </p:spPr>
      </p:pic>
    </p:spTree>
    <p:extLst>
      <p:ext uri="{BB962C8B-B14F-4D97-AF65-F5344CB8AC3E}">
        <p14:creationId xmlns:p14="http://schemas.microsoft.com/office/powerpoint/2010/main" val="418400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6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9">
            <a:extLst>
              <a:ext uri="{FF2B5EF4-FFF2-40B4-BE49-F238E27FC236}">
                <a16:creationId xmlns:a16="http://schemas.microsoft.com/office/drawing/2014/main" id="{97982CA6-A7AF-01E5-F7A3-3029B7FF3C27}"/>
              </a:ext>
            </a:extLst>
          </p:cNvPr>
          <p:cNvGrpSpPr/>
          <p:nvPr/>
        </p:nvGrpSpPr>
        <p:grpSpPr>
          <a:xfrm>
            <a:off x="397510" y="558459"/>
            <a:ext cx="16642883" cy="4060237"/>
            <a:chOff x="305752" y="4449127"/>
            <a:chExt cx="15334488" cy="3741038"/>
          </a:xfrm>
        </p:grpSpPr>
        <p:pic>
          <p:nvPicPr>
            <p:cNvPr id="5" name="object 10">
              <a:extLst>
                <a:ext uri="{FF2B5EF4-FFF2-40B4-BE49-F238E27FC236}">
                  <a16:creationId xmlns:a16="http://schemas.microsoft.com/office/drawing/2014/main" id="{9A3BAF32-D079-F94E-97E7-F8FF2B086318}"/>
                </a:ext>
              </a:extLst>
            </p:cNvPr>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305752" y="6039840"/>
              <a:ext cx="2817494" cy="1081849"/>
            </a:xfrm>
            <a:prstGeom prst="rect">
              <a:avLst/>
            </a:prstGeom>
          </p:spPr>
        </p:pic>
        <p:pic>
          <p:nvPicPr>
            <p:cNvPr id="6" name="object 11">
              <a:extLst>
                <a:ext uri="{FF2B5EF4-FFF2-40B4-BE49-F238E27FC236}">
                  <a16:creationId xmlns:a16="http://schemas.microsoft.com/office/drawing/2014/main" id="{C74BEC78-F6C4-48BF-2D54-E0104C4B5F35}"/>
                </a:ext>
              </a:extLst>
            </p:cNvPr>
            <p:cNvPicPr/>
            <p:nvPr/>
          </p:nvPicPr>
          <p:blipFill>
            <a:blip r:embed="rId5" cstate="print">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3125962" y="4449127"/>
              <a:ext cx="12514278" cy="3741038"/>
            </a:xfrm>
            <a:prstGeom prst="rect">
              <a:avLst/>
            </a:prstGeom>
          </p:spPr>
        </p:pic>
      </p:grpSp>
      <p:sp>
        <p:nvSpPr>
          <p:cNvPr id="25" name="Rectangle 24">
            <a:extLst>
              <a:ext uri="{FF2B5EF4-FFF2-40B4-BE49-F238E27FC236}">
                <a16:creationId xmlns:a16="http://schemas.microsoft.com/office/drawing/2014/main" id="{9AC89917-1792-DEE3-05C3-EF5DB4D7D5DB}"/>
              </a:ext>
            </a:extLst>
          </p:cNvPr>
          <p:cNvSpPr/>
          <p:nvPr/>
        </p:nvSpPr>
        <p:spPr>
          <a:xfrm>
            <a:off x="5162235" y="1599533"/>
            <a:ext cx="6332071" cy="47000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1" name="Rectangle 11">
            <a:extLst>
              <a:ext uri="{FF2B5EF4-FFF2-40B4-BE49-F238E27FC236}">
                <a16:creationId xmlns:a16="http://schemas.microsoft.com/office/drawing/2014/main" id="{DEF391F6-44E2-8BFC-1C1D-80B44390949C}"/>
              </a:ext>
            </a:extLst>
          </p:cNvPr>
          <p:cNvSpPr>
            <a:spLocks/>
          </p:cNvSpPr>
          <p:nvPr/>
        </p:nvSpPr>
        <p:spPr bwMode="auto">
          <a:xfrm>
            <a:off x="267622" y="181748"/>
            <a:ext cx="837426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marL="0" marR="0" lvl="0" indent="0" algn="l" defTabSz="457206"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mj-lt"/>
                <a:ea typeface="Open Sans Light" panose="020B0306030504020204" pitchFamily="34" charset="0"/>
                <a:cs typeface="Open Sans Light" panose="020B0306030504020204" pitchFamily="34" charset="0"/>
                <a:sym typeface="Open Sans" charset="0"/>
              </a:rPr>
              <a:t>Campaign to Smokers</a:t>
            </a:r>
          </a:p>
        </p:txBody>
      </p:sp>
      <p:sp>
        <p:nvSpPr>
          <p:cNvPr id="32" name="Rectangle 31">
            <a:extLst>
              <a:ext uri="{FF2B5EF4-FFF2-40B4-BE49-F238E27FC236}">
                <a16:creationId xmlns:a16="http://schemas.microsoft.com/office/drawing/2014/main" id="{E450278E-1EB1-77A9-614F-5AA0D1CEA4B7}"/>
              </a:ext>
            </a:extLst>
          </p:cNvPr>
          <p:cNvSpPr/>
          <p:nvPr/>
        </p:nvSpPr>
        <p:spPr>
          <a:xfrm>
            <a:off x="9713797" y="-60316"/>
            <a:ext cx="7549387" cy="70390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37" name="TextBox 36">
            <a:extLst>
              <a:ext uri="{FF2B5EF4-FFF2-40B4-BE49-F238E27FC236}">
                <a16:creationId xmlns:a16="http://schemas.microsoft.com/office/drawing/2014/main" id="{AEF608B0-FF2F-B004-5005-B5300FF3EE0E}"/>
              </a:ext>
            </a:extLst>
          </p:cNvPr>
          <p:cNvSpPr txBox="1"/>
          <p:nvPr/>
        </p:nvSpPr>
        <p:spPr>
          <a:xfrm>
            <a:off x="3925368" y="4130968"/>
            <a:ext cx="623751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a:ea typeface="+mn-ea"/>
                <a:cs typeface="+mn-cs"/>
              </a:rPr>
              <a:t> </a:t>
            </a:r>
            <a:endParaRPr kumimoji="0" lang="en-US" sz="1800" b="0" i="0" u="none" strike="noStrike" kern="1200" cap="none" spc="0" normalizeH="0" baseline="0" noProof="0" dirty="0">
              <a:ln>
                <a:noFill/>
              </a:ln>
              <a:solidFill>
                <a:srgbClr val="32333E"/>
              </a:solidFill>
              <a:effectLst/>
              <a:uLnTx/>
              <a:uFillTx/>
              <a:latin typeface="Aptos" panose="02110004020202020204"/>
              <a:ea typeface="+mn-ea"/>
              <a:cs typeface="+mn-cs"/>
            </a:endParaRPr>
          </a:p>
        </p:txBody>
      </p:sp>
      <p:sp>
        <p:nvSpPr>
          <p:cNvPr id="38" name="TextBox 37">
            <a:extLst>
              <a:ext uri="{FF2B5EF4-FFF2-40B4-BE49-F238E27FC236}">
                <a16:creationId xmlns:a16="http://schemas.microsoft.com/office/drawing/2014/main" id="{FBCE01F7-5386-D707-5DC4-63B9E668C30A}"/>
              </a:ext>
            </a:extLst>
          </p:cNvPr>
          <p:cNvSpPr txBox="1"/>
          <p:nvPr/>
        </p:nvSpPr>
        <p:spPr>
          <a:xfrm>
            <a:off x="3925368" y="4130968"/>
            <a:ext cx="623751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a:ea typeface="+mn-ea"/>
                <a:cs typeface="+mn-cs"/>
              </a:rPr>
              <a:t> </a:t>
            </a:r>
            <a:endParaRPr kumimoji="0" lang="en-US" sz="1800" b="0" i="0" u="none" strike="noStrike" kern="1200" cap="none" spc="0" normalizeH="0" baseline="0" noProof="0" dirty="0">
              <a:ln>
                <a:noFill/>
              </a:ln>
              <a:solidFill>
                <a:srgbClr val="32333E"/>
              </a:solidFill>
              <a:effectLst/>
              <a:uLnTx/>
              <a:uFillTx/>
              <a:latin typeface="Aptos" panose="02110004020202020204"/>
              <a:ea typeface="+mn-ea"/>
              <a:cs typeface="+mn-cs"/>
            </a:endParaRPr>
          </a:p>
        </p:txBody>
      </p:sp>
      <p:grpSp>
        <p:nvGrpSpPr>
          <p:cNvPr id="41" name="Group 40">
            <a:extLst>
              <a:ext uri="{FF2B5EF4-FFF2-40B4-BE49-F238E27FC236}">
                <a16:creationId xmlns:a16="http://schemas.microsoft.com/office/drawing/2014/main" id="{FA0BCB35-D5D5-E87E-F849-8CB63DE60CDF}"/>
              </a:ext>
            </a:extLst>
          </p:cNvPr>
          <p:cNvGrpSpPr/>
          <p:nvPr/>
        </p:nvGrpSpPr>
        <p:grpSpPr>
          <a:xfrm>
            <a:off x="4362774" y="1676823"/>
            <a:ext cx="8229822" cy="4629275"/>
            <a:chOff x="4263951" y="2000996"/>
            <a:chExt cx="8229822" cy="4629275"/>
          </a:xfrm>
        </p:grpSpPr>
        <p:pic>
          <p:nvPicPr>
            <p:cNvPr id="36" name="Picture 35" descr="A black screen with a black background&#10;&#10;Description automatically generated">
              <a:extLst>
                <a:ext uri="{FF2B5EF4-FFF2-40B4-BE49-F238E27FC236}">
                  <a16:creationId xmlns:a16="http://schemas.microsoft.com/office/drawing/2014/main" id="{14EF91FB-8F80-7ED7-0109-3FC2132F2D4D}"/>
                </a:ext>
              </a:extLst>
            </p:cNvPr>
            <p:cNvPicPr>
              <a:picLocks noChangeAspect="1"/>
            </p:cNvPicPr>
            <p:nvPr/>
          </p:nvPicPr>
          <p:blipFill>
            <a:blip r:embed="rId7"/>
            <a:stretch>
              <a:fillRect/>
            </a:stretch>
          </p:blipFill>
          <p:spPr>
            <a:xfrm>
              <a:off x="4263951" y="2000996"/>
              <a:ext cx="8229822" cy="4629275"/>
            </a:xfrm>
            <a:prstGeom prst="rect">
              <a:avLst/>
            </a:prstGeom>
          </p:spPr>
        </p:pic>
        <p:pic>
          <p:nvPicPr>
            <p:cNvPr id="39" name="Picture 38" descr="A screenshot of a computer&#10;&#10;Description automatically generated">
              <a:extLst>
                <a:ext uri="{FF2B5EF4-FFF2-40B4-BE49-F238E27FC236}">
                  <a16:creationId xmlns:a16="http://schemas.microsoft.com/office/drawing/2014/main" id="{BB6CBDC0-9A87-8FA5-9C72-0B28CFDF3011}"/>
                </a:ext>
              </a:extLst>
            </p:cNvPr>
            <p:cNvPicPr>
              <a:picLocks noChangeAspect="1"/>
            </p:cNvPicPr>
            <p:nvPr/>
          </p:nvPicPr>
          <p:blipFill rotWithShape="1">
            <a:blip r:embed="rId8"/>
            <a:srcRect r="10702"/>
            <a:stretch/>
          </p:blipFill>
          <p:spPr>
            <a:xfrm>
              <a:off x="5405114" y="2309103"/>
              <a:ext cx="5955197" cy="3774362"/>
            </a:xfrm>
            <a:prstGeom prst="rect">
              <a:avLst/>
            </a:prstGeom>
          </p:spPr>
        </p:pic>
      </p:grpSp>
      <p:sp>
        <p:nvSpPr>
          <p:cNvPr id="40" name="TextBox 39">
            <a:extLst>
              <a:ext uri="{FF2B5EF4-FFF2-40B4-BE49-F238E27FC236}">
                <a16:creationId xmlns:a16="http://schemas.microsoft.com/office/drawing/2014/main" id="{74E3FEE1-FFB9-07D4-03B7-F90881E9FD32}"/>
              </a:ext>
            </a:extLst>
          </p:cNvPr>
          <p:cNvSpPr txBox="1"/>
          <p:nvPr/>
        </p:nvSpPr>
        <p:spPr>
          <a:xfrm>
            <a:off x="267622" y="4705534"/>
            <a:ext cx="4609316" cy="132343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9"/>
              </a:buBlip>
              <a:tabLst/>
              <a:defRPr/>
            </a:pPr>
            <a:r>
              <a:rPr kumimoji="0" lang="en-US" sz="16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Review a qualified list of interested leads that have proactively indicated interest</a:t>
            </a:r>
          </a:p>
          <a:p>
            <a:pPr marL="285750" marR="0" lvl="0" indent="-285750" algn="l" defTabSz="914400" rtl="0" eaLnBrk="1" fontAlgn="auto" latinLnBrk="0" hangingPunct="1">
              <a:lnSpc>
                <a:spcPct val="100000"/>
              </a:lnSpc>
              <a:spcBef>
                <a:spcPts val="0"/>
              </a:spcBef>
              <a:spcAft>
                <a:spcPts val="0"/>
              </a:spcAft>
              <a:buClrTx/>
              <a:buSzTx/>
              <a:buFontTx/>
              <a:buBlip>
                <a:blip r:embed="rId9"/>
              </a:buBlip>
              <a:tabLst/>
              <a:defRPr/>
            </a:pPr>
            <a:r>
              <a:rPr kumimoji="0" lang="en-US" sz="16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Intake and outreach coordinators can leverage CancerIQ to connect with patients directly, without the need for referrals</a:t>
            </a:r>
          </a:p>
        </p:txBody>
      </p:sp>
      <p:graphicFrame>
        <p:nvGraphicFramePr>
          <p:cNvPr id="42" name="Diagram 41">
            <a:extLst>
              <a:ext uri="{FF2B5EF4-FFF2-40B4-BE49-F238E27FC236}">
                <a16:creationId xmlns:a16="http://schemas.microsoft.com/office/drawing/2014/main" id="{AC7600A3-D4EC-D810-E70A-21BFA4BD9B36}"/>
              </a:ext>
            </a:extLst>
          </p:cNvPr>
          <p:cNvGraphicFramePr/>
          <p:nvPr/>
        </p:nvGraphicFramePr>
        <p:xfrm>
          <a:off x="397510" y="1033502"/>
          <a:ext cx="11396980" cy="62148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75603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AC89917-1792-DEE3-05C3-EF5DB4D7D5DB}"/>
              </a:ext>
            </a:extLst>
          </p:cNvPr>
          <p:cNvSpPr/>
          <p:nvPr/>
        </p:nvSpPr>
        <p:spPr>
          <a:xfrm>
            <a:off x="5162235" y="1599533"/>
            <a:ext cx="6332071" cy="47000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1" name="Rectangle 11">
            <a:extLst>
              <a:ext uri="{FF2B5EF4-FFF2-40B4-BE49-F238E27FC236}">
                <a16:creationId xmlns:a16="http://schemas.microsoft.com/office/drawing/2014/main" id="{DEF391F6-44E2-8BFC-1C1D-80B44390949C}"/>
              </a:ext>
            </a:extLst>
          </p:cNvPr>
          <p:cNvSpPr>
            <a:spLocks/>
          </p:cNvSpPr>
          <p:nvPr/>
        </p:nvSpPr>
        <p:spPr bwMode="auto">
          <a:xfrm>
            <a:off x="267622" y="181748"/>
            <a:ext cx="8374260"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marL="0" marR="0" lvl="0" indent="0" algn="l" defTabSz="457206"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mj-lt"/>
                <a:ea typeface="Open Sans Light" panose="020B0306030504020204" pitchFamily="34" charset="0"/>
                <a:cs typeface="Open Sans Light" panose="020B0306030504020204" pitchFamily="34" charset="0"/>
                <a:sym typeface="Open Sans" charset="0"/>
              </a:rPr>
              <a:t>Campaign to Smokers</a:t>
            </a:r>
          </a:p>
        </p:txBody>
      </p:sp>
      <p:grpSp>
        <p:nvGrpSpPr>
          <p:cNvPr id="4" name="object 9">
            <a:extLst>
              <a:ext uri="{FF2B5EF4-FFF2-40B4-BE49-F238E27FC236}">
                <a16:creationId xmlns:a16="http://schemas.microsoft.com/office/drawing/2014/main" id="{97982CA6-A7AF-01E5-F7A3-3029B7FF3C27}"/>
              </a:ext>
            </a:extLst>
          </p:cNvPr>
          <p:cNvGrpSpPr/>
          <p:nvPr/>
        </p:nvGrpSpPr>
        <p:grpSpPr>
          <a:xfrm>
            <a:off x="320440" y="354416"/>
            <a:ext cx="16642883" cy="4060237"/>
            <a:chOff x="305752" y="4449127"/>
            <a:chExt cx="15334488" cy="3741038"/>
          </a:xfrm>
        </p:grpSpPr>
        <p:pic>
          <p:nvPicPr>
            <p:cNvPr id="5" name="object 10">
              <a:extLst>
                <a:ext uri="{FF2B5EF4-FFF2-40B4-BE49-F238E27FC236}">
                  <a16:creationId xmlns:a16="http://schemas.microsoft.com/office/drawing/2014/main" id="{9A3BAF32-D079-F94E-97E7-F8FF2B086318}"/>
                </a:ext>
              </a:extLst>
            </p:cNvPr>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305752" y="6039840"/>
              <a:ext cx="2817494" cy="1081849"/>
            </a:xfrm>
            <a:prstGeom prst="rect">
              <a:avLst/>
            </a:prstGeom>
          </p:spPr>
        </p:pic>
        <p:pic>
          <p:nvPicPr>
            <p:cNvPr id="6" name="object 11">
              <a:extLst>
                <a:ext uri="{FF2B5EF4-FFF2-40B4-BE49-F238E27FC236}">
                  <a16:creationId xmlns:a16="http://schemas.microsoft.com/office/drawing/2014/main" id="{C74BEC78-F6C4-48BF-2D54-E0104C4B5F35}"/>
                </a:ext>
              </a:extLst>
            </p:cNvPr>
            <p:cNvPicPr/>
            <p:nvPr/>
          </p:nvPicPr>
          <p:blipFill>
            <a:blip r:embed="rId5" cstate="print">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3125962" y="4449127"/>
              <a:ext cx="12514278" cy="3741038"/>
            </a:xfrm>
            <a:prstGeom prst="rect">
              <a:avLst/>
            </a:prstGeom>
          </p:spPr>
        </p:pic>
      </p:grpSp>
      <p:sp>
        <p:nvSpPr>
          <p:cNvPr id="37" name="TextBox 36">
            <a:extLst>
              <a:ext uri="{FF2B5EF4-FFF2-40B4-BE49-F238E27FC236}">
                <a16:creationId xmlns:a16="http://schemas.microsoft.com/office/drawing/2014/main" id="{AEF608B0-FF2F-B004-5005-B5300FF3EE0E}"/>
              </a:ext>
            </a:extLst>
          </p:cNvPr>
          <p:cNvSpPr txBox="1"/>
          <p:nvPr/>
        </p:nvSpPr>
        <p:spPr>
          <a:xfrm>
            <a:off x="3925368" y="4130968"/>
            <a:ext cx="623751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a:ea typeface="+mn-ea"/>
                <a:cs typeface="+mn-cs"/>
              </a:rPr>
              <a:t> </a:t>
            </a:r>
            <a:endParaRPr kumimoji="0" lang="en-US" sz="1800" b="0" i="0" u="none" strike="noStrike" kern="1200" cap="none" spc="0" normalizeH="0" baseline="0" noProof="0" dirty="0">
              <a:ln>
                <a:noFill/>
              </a:ln>
              <a:solidFill>
                <a:srgbClr val="32333E"/>
              </a:solidFill>
              <a:effectLst/>
              <a:uLnTx/>
              <a:uFillTx/>
              <a:latin typeface="Aptos" panose="02110004020202020204"/>
              <a:ea typeface="+mn-ea"/>
              <a:cs typeface="+mn-cs"/>
            </a:endParaRPr>
          </a:p>
        </p:txBody>
      </p:sp>
      <p:sp>
        <p:nvSpPr>
          <p:cNvPr id="38" name="TextBox 37">
            <a:extLst>
              <a:ext uri="{FF2B5EF4-FFF2-40B4-BE49-F238E27FC236}">
                <a16:creationId xmlns:a16="http://schemas.microsoft.com/office/drawing/2014/main" id="{FBCE01F7-5386-D707-5DC4-63B9E668C30A}"/>
              </a:ext>
            </a:extLst>
          </p:cNvPr>
          <p:cNvSpPr txBox="1"/>
          <p:nvPr/>
        </p:nvSpPr>
        <p:spPr>
          <a:xfrm>
            <a:off x="3925368" y="4130968"/>
            <a:ext cx="623751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a:ea typeface="+mn-ea"/>
                <a:cs typeface="+mn-cs"/>
              </a:rPr>
              <a:t> </a:t>
            </a:r>
            <a:endParaRPr kumimoji="0" lang="en-US" sz="1800" b="0" i="0" u="none" strike="noStrike" kern="1200" cap="none" spc="0" normalizeH="0" baseline="0" noProof="0" dirty="0">
              <a:ln>
                <a:noFill/>
              </a:ln>
              <a:solidFill>
                <a:srgbClr val="32333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6AD308EF-88CC-7379-EC1C-8E1FF8895A32}"/>
              </a:ext>
            </a:extLst>
          </p:cNvPr>
          <p:cNvGrpSpPr/>
          <p:nvPr/>
        </p:nvGrpSpPr>
        <p:grpSpPr>
          <a:xfrm>
            <a:off x="5162235" y="-182344"/>
            <a:ext cx="19027792" cy="8013213"/>
            <a:chOff x="5086674" y="-178073"/>
            <a:chExt cx="19027792" cy="8013213"/>
          </a:xfrm>
        </p:grpSpPr>
        <p:sp>
          <p:nvSpPr>
            <p:cNvPr id="32" name="Rectangle 31">
              <a:extLst>
                <a:ext uri="{FF2B5EF4-FFF2-40B4-BE49-F238E27FC236}">
                  <a16:creationId xmlns:a16="http://schemas.microsoft.com/office/drawing/2014/main" id="{E450278E-1EB1-77A9-614F-5AA0D1CEA4B7}"/>
                </a:ext>
              </a:extLst>
            </p:cNvPr>
            <p:cNvSpPr/>
            <p:nvPr/>
          </p:nvSpPr>
          <p:spPr>
            <a:xfrm>
              <a:off x="5086674" y="796127"/>
              <a:ext cx="11876649" cy="70390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2DC58398-CBF1-B052-44AF-EAC3D784E559}"/>
                </a:ext>
              </a:extLst>
            </p:cNvPr>
            <p:cNvSpPr/>
            <p:nvPr/>
          </p:nvSpPr>
          <p:spPr>
            <a:xfrm>
              <a:off x="12237817" y="-178073"/>
              <a:ext cx="11876649" cy="70390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graphicFrame>
        <p:nvGraphicFramePr>
          <p:cNvPr id="42" name="Diagram 41">
            <a:extLst>
              <a:ext uri="{FF2B5EF4-FFF2-40B4-BE49-F238E27FC236}">
                <a16:creationId xmlns:a16="http://schemas.microsoft.com/office/drawing/2014/main" id="{AC7600A3-D4EC-D810-E70A-21BFA4BD9B36}"/>
              </a:ext>
            </a:extLst>
          </p:cNvPr>
          <p:cNvGraphicFramePr/>
          <p:nvPr/>
        </p:nvGraphicFramePr>
        <p:xfrm>
          <a:off x="397510" y="1033502"/>
          <a:ext cx="11396980" cy="6214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AutoShape 2">
            <a:extLst>
              <a:ext uri="{FF2B5EF4-FFF2-40B4-BE49-F238E27FC236}">
                <a16:creationId xmlns:a16="http://schemas.microsoft.com/office/drawing/2014/main" id="{F1F958FA-D374-C5F1-B593-9C501B4BE66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33E"/>
              </a:solidFill>
              <a:effectLst/>
              <a:uLnTx/>
              <a:uFillTx/>
              <a:latin typeface="Aptos" panose="02110004020202020204"/>
              <a:ea typeface="+mn-ea"/>
              <a:cs typeface="+mn-cs"/>
            </a:endParaRPr>
          </a:p>
        </p:txBody>
      </p:sp>
      <p:pic>
        <p:nvPicPr>
          <p:cNvPr id="8" name="Picture 7" descr="A medical form with text and numbers&#10;&#10;Description automatically generated">
            <a:extLst>
              <a:ext uri="{FF2B5EF4-FFF2-40B4-BE49-F238E27FC236}">
                <a16:creationId xmlns:a16="http://schemas.microsoft.com/office/drawing/2014/main" id="{591118DA-4239-CAF9-F17E-85C5D6C6000B}"/>
              </a:ext>
            </a:extLst>
          </p:cNvPr>
          <p:cNvPicPr>
            <a:picLocks noChangeAspect="1"/>
          </p:cNvPicPr>
          <p:nvPr/>
        </p:nvPicPr>
        <p:blipFill>
          <a:blip r:embed="rId12"/>
          <a:stretch>
            <a:fillRect/>
          </a:stretch>
        </p:blipFill>
        <p:spPr>
          <a:xfrm>
            <a:off x="7169512" y="1909802"/>
            <a:ext cx="3931047" cy="4700009"/>
          </a:xfrm>
          <a:prstGeom prst="rect">
            <a:avLst/>
          </a:prstGeom>
          <a:ln w="6350">
            <a:solidFill>
              <a:schemeClr val="tx1"/>
            </a:solidFill>
          </a:ln>
          <a:effectLst>
            <a:outerShdw blurRad="424094" sx="102000" sy="102000" algn="ctr" rotWithShape="0">
              <a:schemeClr val="tx2">
                <a:alpha val="40000"/>
              </a:schemeClr>
            </a:outerShdw>
          </a:effectLst>
        </p:spPr>
      </p:pic>
      <p:sp>
        <p:nvSpPr>
          <p:cNvPr id="13" name="Rounded Rectangle 12">
            <a:extLst>
              <a:ext uri="{FF2B5EF4-FFF2-40B4-BE49-F238E27FC236}">
                <a16:creationId xmlns:a16="http://schemas.microsoft.com/office/drawing/2014/main" id="{F8821F74-3546-87C9-377A-D92C0C318FE3}"/>
              </a:ext>
            </a:extLst>
          </p:cNvPr>
          <p:cNvSpPr/>
          <p:nvPr/>
        </p:nvSpPr>
        <p:spPr>
          <a:xfrm>
            <a:off x="5886415" y="4196704"/>
            <a:ext cx="1467852" cy="521546"/>
          </a:xfrm>
          <a:prstGeom prst="roundRect">
            <a:avLst/>
          </a:prstGeom>
          <a:solidFill>
            <a:schemeClr val="accent5"/>
          </a:solidFill>
          <a:ln w="28575">
            <a:solidFill>
              <a:schemeClr val="accent5"/>
            </a:solidFill>
          </a:ln>
          <a:effectLst>
            <a:outerShdw blurRad="285473"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aleway" pitchFamily="2" charset="77"/>
                <a:ea typeface="+mn-ea"/>
                <a:cs typeface="+mn-cs"/>
              </a:rPr>
              <a:t>Print Intake</a:t>
            </a:r>
          </a:p>
        </p:txBody>
      </p:sp>
      <p:pic>
        <p:nvPicPr>
          <p:cNvPr id="15" name="Graphic 14" descr="Cursor with solid fill">
            <a:extLst>
              <a:ext uri="{FF2B5EF4-FFF2-40B4-BE49-F238E27FC236}">
                <a16:creationId xmlns:a16="http://schemas.microsoft.com/office/drawing/2014/main" id="{837C14F3-DF1E-4EA1-BD42-C6AEA6BC292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4956561">
            <a:off x="5542415" y="4537752"/>
            <a:ext cx="622506" cy="622506"/>
          </a:xfrm>
          <a:prstGeom prst="rect">
            <a:avLst/>
          </a:prstGeom>
        </p:spPr>
      </p:pic>
      <p:sp>
        <p:nvSpPr>
          <p:cNvPr id="40" name="TextBox 39">
            <a:extLst>
              <a:ext uri="{FF2B5EF4-FFF2-40B4-BE49-F238E27FC236}">
                <a16:creationId xmlns:a16="http://schemas.microsoft.com/office/drawing/2014/main" id="{74E3FEE1-FFB9-07D4-03B7-F90881E9FD32}"/>
              </a:ext>
            </a:extLst>
          </p:cNvPr>
          <p:cNvSpPr txBox="1"/>
          <p:nvPr/>
        </p:nvSpPr>
        <p:spPr>
          <a:xfrm>
            <a:off x="267620" y="4524326"/>
            <a:ext cx="5618795" cy="156966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15"/>
              </a:buBlip>
              <a:tabLst/>
              <a:defRPr/>
            </a:pPr>
            <a:r>
              <a:rPr kumimoji="0" lang="en-US" sz="16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Print intake form</a:t>
            </a:r>
          </a:p>
          <a:p>
            <a:pPr marL="285750" marR="0" lvl="0" indent="-285750" algn="l" defTabSz="914400" rtl="0" eaLnBrk="1" fontAlgn="auto" latinLnBrk="0" hangingPunct="1">
              <a:lnSpc>
                <a:spcPct val="100000"/>
              </a:lnSpc>
              <a:spcBef>
                <a:spcPts val="0"/>
              </a:spcBef>
              <a:spcAft>
                <a:spcPts val="0"/>
              </a:spcAft>
              <a:buClrTx/>
              <a:buSzTx/>
              <a:buFontTx/>
              <a:buBlip>
                <a:blip r:embed="rId15"/>
              </a:buBlip>
              <a:tabLst/>
              <a:defRPr/>
            </a:pPr>
            <a:r>
              <a:rPr kumimoji="0" lang="en-US" sz="16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Put into the EHR</a:t>
            </a:r>
          </a:p>
          <a:p>
            <a:pPr marL="285750" marR="0" lvl="0" indent="-285750" algn="l" defTabSz="914400" rtl="0" eaLnBrk="1" fontAlgn="auto" latinLnBrk="0" hangingPunct="1">
              <a:lnSpc>
                <a:spcPct val="100000"/>
              </a:lnSpc>
              <a:spcBef>
                <a:spcPts val="0"/>
              </a:spcBef>
              <a:spcAft>
                <a:spcPts val="0"/>
              </a:spcAft>
              <a:buClrTx/>
              <a:buSzTx/>
              <a:buFontTx/>
              <a:buBlip>
                <a:blip r:embed="rId15"/>
              </a:buBlip>
              <a:tabLst/>
              <a:defRPr/>
            </a:pPr>
            <a:r>
              <a:rPr kumimoji="0" lang="en-US" sz="1600" b="1" i="0" u="none" strike="noStrike" kern="1200" cap="none" spc="0" normalizeH="0" baseline="0" noProof="0" dirty="0">
                <a:ln>
                  <a:noFill/>
                </a:ln>
                <a:solidFill>
                  <a:srgbClr val="32333E"/>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Lesson learned: </a:t>
            </a:r>
            <a:r>
              <a:rPr kumimoji="0" lang="en-US" sz="16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the number of patients we thought were eligible vs those that actually were was vastly different because of missing data in the EHR – CancerIQ helped close these gaps</a:t>
            </a:r>
          </a:p>
        </p:txBody>
      </p:sp>
    </p:spTree>
    <p:extLst>
      <p:ext uri="{BB962C8B-B14F-4D97-AF65-F5344CB8AC3E}">
        <p14:creationId xmlns:p14="http://schemas.microsoft.com/office/powerpoint/2010/main" val="179002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E03923-B070-AD4A-CEDA-2381A94F4711}"/>
              </a:ext>
            </a:extLst>
          </p:cNvPr>
          <p:cNvGrpSpPr/>
          <p:nvPr/>
        </p:nvGrpSpPr>
        <p:grpSpPr>
          <a:xfrm>
            <a:off x="-3872619" y="1951165"/>
            <a:ext cx="18616437" cy="4888541"/>
            <a:chOff x="-3872619" y="1951165"/>
            <a:chExt cx="18616437" cy="4888541"/>
          </a:xfrm>
        </p:grpSpPr>
        <p:grpSp>
          <p:nvGrpSpPr>
            <p:cNvPr id="4" name="object 9">
              <a:extLst>
                <a:ext uri="{FF2B5EF4-FFF2-40B4-BE49-F238E27FC236}">
                  <a16:creationId xmlns:a16="http://schemas.microsoft.com/office/drawing/2014/main" id="{97982CA6-A7AF-01E5-F7A3-3029B7FF3C27}"/>
                </a:ext>
              </a:extLst>
            </p:cNvPr>
            <p:cNvGrpSpPr/>
            <p:nvPr/>
          </p:nvGrpSpPr>
          <p:grpSpPr>
            <a:xfrm>
              <a:off x="-3872619" y="1951165"/>
              <a:ext cx="18616437" cy="4541710"/>
              <a:chOff x="305752" y="4449127"/>
              <a:chExt cx="15334488" cy="3741038"/>
            </a:xfrm>
          </p:grpSpPr>
          <p:pic>
            <p:nvPicPr>
              <p:cNvPr id="5" name="object 10">
                <a:extLst>
                  <a:ext uri="{FF2B5EF4-FFF2-40B4-BE49-F238E27FC236}">
                    <a16:creationId xmlns:a16="http://schemas.microsoft.com/office/drawing/2014/main" id="{9A3BAF32-D079-F94E-97E7-F8FF2B086318}"/>
                  </a:ext>
                </a:extLst>
              </p:cNvPr>
              <p:cNvPicPr/>
              <p:nvPr/>
            </p:nvPicPr>
            <p:blipFill>
              <a:blip r:embed="rId2" cstate="print">
                <a:duotone>
                  <a:prstClr val="black"/>
                  <a:schemeClr val="accent3">
                    <a:lumMod val="20000"/>
                    <a:lumOff val="80000"/>
                    <a:tint val="45000"/>
                    <a:satMod val="400000"/>
                  </a:schemeClr>
                </a:duotone>
              </a:blip>
              <a:stretch>
                <a:fillRect/>
              </a:stretch>
            </p:blipFill>
            <p:spPr>
              <a:xfrm>
                <a:off x="305752" y="6039840"/>
                <a:ext cx="2817494" cy="1081849"/>
              </a:xfrm>
              <a:prstGeom prst="rect">
                <a:avLst/>
              </a:prstGeom>
            </p:spPr>
          </p:pic>
          <p:pic>
            <p:nvPicPr>
              <p:cNvPr id="6" name="object 11">
                <a:extLst>
                  <a:ext uri="{FF2B5EF4-FFF2-40B4-BE49-F238E27FC236}">
                    <a16:creationId xmlns:a16="http://schemas.microsoft.com/office/drawing/2014/main" id="{C74BEC78-F6C4-48BF-2D54-E0104C4B5F35}"/>
                  </a:ext>
                </a:extLst>
              </p:cNvPr>
              <p:cNvPicPr/>
              <p:nvPr/>
            </p:nvPicPr>
            <p:blipFill>
              <a:blip r:embed="rId3" cstate="print">
                <a:duotone>
                  <a:prstClr val="black"/>
                  <a:schemeClr val="accent3">
                    <a:lumMod val="20000"/>
                    <a:lumOff val="80000"/>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3125962" y="4449127"/>
                <a:ext cx="12514278" cy="3741038"/>
              </a:xfrm>
              <a:prstGeom prst="rect">
                <a:avLst/>
              </a:prstGeom>
            </p:spPr>
          </p:pic>
        </p:grpSp>
        <p:sp>
          <p:nvSpPr>
            <p:cNvPr id="7" name="Rectangle 6">
              <a:extLst>
                <a:ext uri="{FF2B5EF4-FFF2-40B4-BE49-F238E27FC236}">
                  <a16:creationId xmlns:a16="http://schemas.microsoft.com/office/drawing/2014/main" id="{92A03175-7940-B8F2-5233-83D56A2D2B43}"/>
                </a:ext>
              </a:extLst>
            </p:cNvPr>
            <p:cNvSpPr/>
            <p:nvPr/>
          </p:nvSpPr>
          <p:spPr>
            <a:xfrm>
              <a:off x="-27710" y="2801455"/>
              <a:ext cx="1266371" cy="40235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E853E220-FBE3-297F-319F-ECD413A50FAD}"/>
                </a:ext>
              </a:extLst>
            </p:cNvPr>
            <p:cNvSpPr/>
            <p:nvPr/>
          </p:nvSpPr>
          <p:spPr>
            <a:xfrm>
              <a:off x="10986490" y="5210402"/>
              <a:ext cx="2028470" cy="1629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1BA5C07F-C406-7B46-1A7C-77651D1DCE53}"/>
                </a:ext>
              </a:extLst>
            </p:cNvPr>
            <p:cNvSpPr/>
            <p:nvPr/>
          </p:nvSpPr>
          <p:spPr>
            <a:xfrm>
              <a:off x="9428439" y="5459972"/>
              <a:ext cx="1556402" cy="8410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55D92269-0967-88F2-4D40-74E211AA2B81}"/>
                </a:ext>
              </a:extLst>
            </p:cNvPr>
            <p:cNvSpPr/>
            <p:nvPr/>
          </p:nvSpPr>
          <p:spPr>
            <a:xfrm>
              <a:off x="634010" y="5459972"/>
              <a:ext cx="1266371" cy="993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graphicFrame>
        <p:nvGraphicFramePr>
          <p:cNvPr id="16" name="Diagram 15">
            <a:extLst>
              <a:ext uri="{FF2B5EF4-FFF2-40B4-BE49-F238E27FC236}">
                <a16:creationId xmlns:a16="http://schemas.microsoft.com/office/drawing/2014/main" id="{AE244CF4-3760-D9CB-7DBB-7B10C87FD4B9}"/>
              </a:ext>
            </a:extLst>
          </p:cNvPr>
          <p:cNvGraphicFramePr/>
          <p:nvPr/>
        </p:nvGraphicFramePr>
        <p:xfrm>
          <a:off x="397510" y="1033502"/>
          <a:ext cx="11396980" cy="6214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7" name="Picture 2" descr="NebraskaCIQ">
            <a:extLst>
              <a:ext uri="{FF2B5EF4-FFF2-40B4-BE49-F238E27FC236}">
                <a16:creationId xmlns:a16="http://schemas.microsoft.com/office/drawing/2014/main" id="{983B9515-63E0-4C06-90AB-869825C7872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59808" y="-60316"/>
            <a:ext cx="4232192" cy="105804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1">
            <a:extLst>
              <a:ext uri="{FF2B5EF4-FFF2-40B4-BE49-F238E27FC236}">
                <a16:creationId xmlns:a16="http://schemas.microsoft.com/office/drawing/2014/main" id="{F15A6DB5-4A2D-0367-101D-281440E39353}"/>
              </a:ext>
            </a:extLst>
          </p:cNvPr>
          <p:cNvSpPr>
            <a:spLocks/>
          </p:cNvSpPr>
          <p:nvPr/>
        </p:nvSpPr>
        <p:spPr bwMode="auto">
          <a:xfrm>
            <a:off x="267622" y="181748"/>
            <a:ext cx="8374260"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marL="0" marR="0" lvl="0" indent="0" algn="l" defTabSz="457206"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mj-lt"/>
                <a:ea typeface="Open Sans Light" panose="020B0306030504020204" pitchFamily="34" charset="0"/>
                <a:cs typeface="Open Sans Light" panose="020B0306030504020204" pitchFamily="34" charset="0"/>
                <a:sym typeface="Open Sans" charset="0"/>
              </a:rPr>
              <a:t>Campaign to Smokers</a:t>
            </a:r>
          </a:p>
        </p:txBody>
      </p:sp>
    </p:spTree>
    <p:extLst>
      <p:ext uri="{BB962C8B-B14F-4D97-AF65-F5344CB8AC3E}">
        <p14:creationId xmlns:p14="http://schemas.microsoft.com/office/powerpoint/2010/main" val="79327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D7D42ED-1FBF-7D9A-C55F-F0E831114994}"/>
              </a:ext>
            </a:extLst>
          </p:cNvPr>
          <p:cNvGrpSpPr/>
          <p:nvPr/>
        </p:nvGrpSpPr>
        <p:grpSpPr>
          <a:xfrm>
            <a:off x="-11210493" y="-2325901"/>
            <a:ext cx="20376878" cy="5402699"/>
            <a:chOff x="-11210493" y="-2325901"/>
            <a:chExt cx="20376878" cy="5402699"/>
          </a:xfrm>
        </p:grpSpPr>
        <p:grpSp>
          <p:nvGrpSpPr>
            <p:cNvPr id="4" name="object 9">
              <a:extLst>
                <a:ext uri="{FF2B5EF4-FFF2-40B4-BE49-F238E27FC236}">
                  <a16:creationId xmlns:a16="http://schemas.microsoft.com/office/drawing/2014/main" id="{97982CA6-A7AF-01E5-F7A3-3029B7FF3C27}"/>
                </a:ext>
              </a:extLst>
            </p:cNvPr>
            <p:cNvGrpSpPr/>
            <p:nvPr/>
          </p:nvGrpSpPr>
          <p:grpSpPr>
            <a:xfrm>
              <a:off x="-11210493" y="-1830037"/>
              <a:ext cx="20113082" cy="4906835"/>
              <a:chOff x="305752" y="4449127"/>
              <a:chExt cx="15334488" cy="3741038"/>
            </a:xfrm>
          </p:grpSpPr>
          <p:pic>
            <p:nvPicPr>
              <p:cNvPr id="5" name="object 10">
                <a:extLst>
                  <a:ext uri="{FF2B5EF4-FFF2-40B4-BE49-F238E27FC236}">
                    <a16:creationId xmlns:a16="http://schemas.microsoft.com/office/drawing/2014/main" id="{9A3BAF32-D079-F94E-97E7-F8FF2B086318}"/>
                  </a:ext>
                </a:extLst>
              </p:cNvPr>
              <p:cNvPicPr/>
              <p:nvPr/>
            </p:nvPicPr>
            <p:blipFill>
              <a:blip r:embed="rId2" cstate="print"/>
              <a:stretch>
                <a:fillRect/>
              </a:stretch>
            </p:blipFill>
            <p:spPr>
              <a:xfrm>
                <a:off x="305752" y="6039840"/>
                <a:ext cx="2817494" cy="1081849"/>
              </a:xfrm>
              <a:prstGeom prst="rect">
                <a:avLst/>
              </a:prstGeom>
            </p:spPr>
          </p:pic>
          <p:pic>
            <p:nvPicPr>
              <p:cNvPr id="6" name="object 11">
                <a:extLst>
                  <a:ext uri="{FF2B5EF4-FFF2-40B4-BE49-F238E27FC236}">
                    <a16:creationId xmlns:a16="http://schemas.microsoft.com/office/drawing/2014/main" id="{C74BEC78-F6C4-48BF-2D54-E0104C4B5F35}"/>
                  </a:ext>
                </a:extLst>
              </p:cNvPr>
              <p:cNvPicPr/>
              <p:nvPr/>
            </p:nvPicPr>
            <p:blipFill>
              <a:blip r:embed="rId3" cstate="print"/>
              <a:stretch>
                <a:fillRect/>
              </a:stretch>
            </p:blipFill>
            <p:spPr>
              <a:xfrm>
                <a:off x="3125962" y="4449127"/>
                <a:ext cx="12514278" cy="3741038"/>
              </a:xfrm>
              <a:prstGeom prst="rect">
                <a:avLst/>
              </a:prstGeom>
            </p:spPr>
          </p:pic>
        </p:grpSp>
        <p:sp>
          <p:nvSpPr>
            <p:cNvPr id="3" name="Rectangle 2">
              <a:extLst>
                <a:ext uri="{FF2B5EF4-FFF2-40B4-BE49-F238E27FC236}">
                  <a16:creationId xmlns:a16="http://schemas.microsoft.com/office/drawing/2014/main" id="{963CA049-E355-93B9-8B9C-4BAA957F394E}"/>
                </a:ext>
              </a:extLst>
            </p:cNvPr>
            <p:cNvSpPr/>
            <p:nvPr/>
          </p:nvSpPr>
          <p:spPr>
            <a:xfrm>
              <a:off x="-1900246" y="-2325901"/>
              <a:ext cx="11066631" cy="40235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graphicFrame>
        <p:nvGraphicFramePr>
          <p:cNvPr id="7" name="Diagram 6">
            <a:extLst>
              <a:ext uri="{FF2B5EF4-FFF2-40B4-BE49-F238E27FC236}">
                <a16:creationId xmlns:a16="http://schemas.microsoft.com/office/drawing/2014/main" id="{F492EA15-0A9A-F634-8650-14C192309ADE}"/>
              </a:ext>
            </a:extLst>
          </p:cNvPr>
          <p:cNvGraphicFramePr/>
          <p:nvPr/>
        </p:nvGraphicFramePr>
        <p:xfrm>
          <a:off x="397510" y="1033502"/>
          <a:ext cx="11396980" cy="6214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2" descr="NebraskaCIQ">
            <a:extLst>
              <a:ext uri="{FF2B5EF4-FFF2-40B4-BE49-F238E27FC236}">
                <a16:creationId xmlns:a16="http://schemas.microsoft.com/office/drawing/2014/main" id="{17A39A1F-29C4-165E-D5F7-C01B27FA35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59808" y="-60316"/>
            <a:ext cx="4232192" cy="105804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1">
            <a:extLst>
              <a:ext uri="{FF2B5EF4-FFF2-40B4-BE49-F238E27FC236}">
                <a16:creationId xmlns:a16="http://schemas.microsoft.com/office/drawing/2014/main" id="{587638AC-7A66-0AAC-8AEF-999DE0D7A5B6}"/>
              </a:ext>
            </a:extLst>
          </p:cNvPr>
          <p:cNvSpPr>
            <a:spLocks/>
          </p:cNvSpPr>
          <p:nvPr/>
        </p:nvSpPr>
        <p:spPr bwMode="auto">
          <a:xfrm>
            <a:off x="267622" y="181748"/>
            <a:ext cx="8374260"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marL="0" marR="0" lvl="0" indent="0" algn="l" defTabSz="457206"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mj-lt"/>
                <a:ea typeface="Open Sans Light" panose="020B0306030504020204" pitchFamily="34" charset="0"/>
                <a:cs typeface="Open Sans Light" panose="020B0306030504020204" pitchFamily="34" charset="0"/>
                <a:sym typeface="Open Sans" charset="0"/>
              </a:rPr>
              <a:t>Campaign to Smokers</a:t>
            </a:r>
          </a:p>
        </p:txBody>
      </p:sp>
      <p:pic>
        <p:nvPicPr>
          <p:cNvPr id="11" name="Picture 10">
            <a:extLst>
              <a:ext uri="{FF2B5EF4-FFF2-40B4-BE49-F238E27FC236}">
                <a16:creationId xmlns:a16="http://schemas.microsoft.com/office/drawing/2014/main" id="{B7E325EF-40CD-EF99-3D7F-59F963D675D9}"/>
              </a:ext>
            </a:extLst>
          </p:cNvPr>
          <p:cNvPicPr>
            <a:picLocks noChangeAspect="1"/>
          </p:cNvPicPr>
          <p:nvPr/>
        </p:nvPicPr>
        <p:blipFill>
          <a:blip r:embed="rId10"/>
          <a:stretch>
            <a:fillRect/>
          </a:stretch>
        </p:blipFill>
        <p:spPr>
          <a:xfrm>
            <a:off x="397510" y="2962320"/>
            <a:ext cx="7148601" cy="3606419"/>
          </a:xfrm>
          <a:prstGeom prst="rect">
            <a:avLst/>
          </a:prstGeom>
          <a:ln>
            <a:solidFill>
              <a:schemeClr val="tx1"/>
            </a:solidFill>
          </a:ln>
        </p:spPr>
      </p:pic>
      <p:pic>
        <p:nvPicPr>
          <p:cNvPr id="12" name="Picture 11">
            <a:extLst>
              <a:ext uri="{FF2B5EF4-FFF2-40B4-BE49-F238E27FC236}">
                <a16:creationId xmlns:a16="http://schemas.microsoft.com/office/drawing/2014/main" id="{7A4D2ABC-B8A5-5E8C-BFA1-B4CAD7664097}"/>
              </a:ext>
            </a:extLst>
          </p:cNvPr>
          <p:cNvPicPr>
            <a:picLocks noChangeAspect="1"/>
          </p:cNvPicPr>
          <p:nvPr/>
        </p:nvPicPr>
        <p:blipFill>
          <a:blip r:embed="rId11"/>
          <a:stretch>
            <a:fillRect/>
          </a:stretch>
        </p:blipFill>
        <p:spPr>
          <a:xfrm>
            <a:off x="3761219" y="2864795"/>
            <a:ext cx="5141370" cy="3801467"/>
          </a:xfrm>
          <a:prstGeom prst="rect">
            <a:avLst/>
          </a:prstGeom>
          <a:noFill/>
          <a:ln>
            <a:solidFill>
              <a:schemeClr val="tx1">
                <a:lumMod val="65000"/>
                <a:lumOff val="35000"/>
              </a:schemeClr>
            </a:solidFill>
          </a:ln>
        </p:spPr>
      </p:pic>
      <p:pic>
        <p:nvPicPr>
          <p:cNvPr id="13" name="Picture 12">
            <a:extLst>
              <a:ext uri="{FF2B5EF4-FFF2-40B4-BE49-F238E27FC236}">
                <a16:creationId xmlns:a16="http://schemas.microsoft.com/office/drawing/2014/main" id="{6A961C5E-51FD-3889-539E-ECDC23BBDF59}"/>
              </a:ext>
            </a:extLst>
          </p:cNvPr>
          <p:cNvPicPr>
            <a:picLocks noChangeAspect="1"/>
          </p:cNvPicPr>
          <p:nvPr/>
        </p:nvPicPr>
        <p:blipFill>
          <a:blip r:embed="rId12"/>
          <a:stretch>
            <a:fillRect/>
          </a:stretch>
        </p:blipFill>
        <p:spPr>
          <a:xfrm>
            <a:off x="8302338" y="3260175"/>
            <a:ext cx="3270118" cy="3172103"/>
          </a:xfrm>
          <a:prstGeom prst="rect">
            <a:avLst/>
          </a:prstGeom>
          <a:ln>
            <a:solidFill>
              <a:schemeClr val="tx1">
                <a:lumMod val="65000"/>
                <a:lumOff val="35000"/>
              </a:schemeClr>
            </a:solidFill>
          </a:ln>
        </p:spPr>
      </p:pic>
    </p:spTree>
    <p:extLst>
      <p:ext uri="{BB962C8B-B14F-4D97-AF65-F5344CB8AC3E}">
        <p14:creationId xmlns:p14="http://schemas.microsoft.com/office/powerpoint/2010/main" val="162408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3FF83-BF78-AC32-04FD-FDAEF1F7F933}"/>
            </a:ext>
          </a:extLst>
        </p:cNvPr>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052EEECB-89D1-ADA4-F489-8E6F43A6B618}"/>
              </a:ext>
            </a:extLst>
          </p:cNvPr>
          <p:cNvGraphicFramePr/>
          <p:nvPr/>
        </p:nvGraphicFramePr>
        <p:xfrm>
          <a:off x="397510" y="1033502"/>
          <a:ext cx="11396980" cy="6214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2" descr="NebraskaCIQ">
            <a:extLst>
              <a:ext uri="{FF2B5EF4-FFF2-40B4-BE49-F238E27FC236}">
                <a16:creationId xmlns:a16="http://schemas.microsoft.com/office/drawing/2014/main" id="{D27D1819-E7E3-AF20-9CA1-B7724FEBEF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59808" y="-60316"/>
            <a:ext cx="4232192" cy="105804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1">
            <a:extLst>
              <a:ext uri="{FF2B5EF4-FFF2-40B4-BE49-F238E27FC236}">
                <a16:creationId xmlns:a16="http://schemas.microsoft.com/office/drawing/2014/main" id="{7B1734FA-31B7-4F69-FB19-22233F9D3FBF}"/>
              </a:ext>
            </a:extLst>
          </p:cNvPr>
          <p:cNvSpPr>
            <a:spLocks/>
          </p:cNvSpPr>
          <p:nvPr/>
        </p:nvSpPr>
        <p:spPr bwMode="auto">
          <a:xfrm>
            <a:off x="267622" y="181748"/>
            <a:ext cx="837426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marL="0" marR="0" lvl="0" indent="0" algn="l" defTabSz="457206"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mj-lt"/>
                <a:ea typeface="Open Sans Light" panose="020B0306030504020204" pitchFamily="34" charset="0"/>
                <a:cs typeface="Open Sans Light" panose="020B0306030504020204" pitchFamily="34" charset="0"/>
                <a:sym typeface="Open Sans" charset="0"/>
              </a:rPr>
              <a:t>Patient-Facing Education</a:t>
            </a:r>
          </a:p>
        </p:txBody>
      </p:sp>
      <p:grpSp>
        <p:nvGrpSpPr>
          <p:cNvPr id="2" name="Group 2">
            <a:extLst>
              <a:ext uri="{FF2B5EF4-FFF2-40B4-BE49-F238E27FC236}">
                <a16:creationId xmlns:a16="http://schemas.microsoft.com/office/drawing/2014/main" id="{E451F0A8-A5DB-30D5-086F-188994D1C715}"/>
              </a:ext>
            </a:extLst>
          </p:cNvPr>
          <p:cNvGrpSpPr/>
          <p:nvPr/>
        </p:nvGrpSpPr>
        <p:grpSpPr>
          <a:xfrm rot="561293">
            <a:off x="2610030" y="2259880"/>
            <a:ext cx="2924514" cy="3972446"/>
            <a:chOff x="-7383252" y="537400"/>
            <a:chExt cx="7924894" cy="10764593"/>
          </a:xfrm>
        </p:grpSpPr>
        <p:sp>
          <p:nvSpPr>
            <p:cNvPr id="14" name="Freeform 3">
              <a:extLst>
                <a:ext uri="{FF2B5EF4-FFF2-40B4-BE49-F238E27FC236}">
                  <a16:creationId xmlns:a16="http://schemas.microsoft.com/office/drawing/2014/main" id="{81F596D9-4358-D068-4534-370B17392FBF}"/>
                </a:ext>
              </a:extLst>
            </p:cNvPr>
            <p:cNvSpPr/>
            <p:nvPr/>
          </p:nvSpPr>
          <p:spPr>
            <a:xfrm>
              <a:off x="-7383252" y="537400"/>
              <a:ext cx="7924894" cy="10764593"/>
            </a:xfrm>
            <a:custGeom>
              <a:avLst/>
              <a:gdLst/>
              <a:ahLst/>
              <a:cxnLst/>
              <a:rect l="l" t="t" r="r" b="b"/>
              <a:pathLst>
                <a:path w="7924894" h="10764593">
                  <a:moveTo>
                    <a:pt x="0" y="0"/>
                  </a:moveTo>
                  <a:lnTo>
                    <a:pt x="7924894" y="0"/>
                  </a:lnTo>
                  <a:lnTo>
                    <a:pt x="7924894" y="10764593"/>
                  </a:lnTo>
                  <a:lnTo>
                    <a:pt x="0" y="1076459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2333E"/>
                </a:solidFill>
                <a:effectLst/>
                <a:uLnTx/>
                <a:uFillTx/>
                <a:latin typeface="Aptos" panose="02110004020202020204"/>
                <a:ea typeface="+mn-ea"/>
                <a:cs typeface="+mn-cs"/>
              </a:endParaRPr>
            </a:p>
          </p:txBody>
        </p:sp>
      </p:grpSp>
      <p:grpSp>
        <p:nvGrpSpPr>
          <p:cNvPr id="15" name="Group 4">
            <a:extLst>
              <a:ext uri="{FF2B5EF4-FFF2-40B4-BE49-F238E27FC236}">
                <a16:creationId xmlns:a16="http://schemas.microsoft.com/office/drawing/2014/main" id="{E8298496-8DDF-03B9-D18B-572E9DD29727}"/>
              </a:ext>
            </a:extLst>
          </p:cNvPr>
          <p:cNvGrpSpPr/>
          <p:nvPr/>
        </p:nvGrpSpPr>
        <p:grpSpPr>
          <a:xfrm rot="244965">
            <a:off x="1627050" y="2276237"/>
            <a:ext cx="2945310" cy="4000693"/>
            <a:chOff x="-4540629" y="169910"/>
            <a:chExt cx="8585795" cy="11662314"/>
          </a:xfrm>
        </p:grpSpPr>
        <p:sp>
          <p:nvSpPr>
            <p:cNvPr id="16" name="Freeform 5">
              <a:extLst>
                <a:ext uri="{FF2B5EF4-FFF2-40B4-BE49-F238E27FC236}">
                  <a16:creationId xmlns:a16="http://schemas.microsoft.com/office/drawing/2014/main" id="{9F5BD972-19A1-A1A5-87E1-0E5B3A77E8A9}"/>
                </a:ext>
              </a:extLst>
            </p:cNvPr>
            <p:cNvSpPr/>
            <p:nvPr/>
          </p:nvSpPr>
          <p:spPr>
            <a:xfrm>
              <a:off x="-4540629" y="169910"/>
              <a:ext cx="8585795" cy="11662314"/>
            </a:xfrm>
            <a:custGeom>
              <a:avLst/>
              <a:gdLst/>
              <a:ahLst/>
              <a:cxnLst/>
              <a:rect l="l" t="t" r="r" b="b"/>
              <a:pathLst>
                <a:path w="8585795" h="11662314">
                  <a:moveTo>
                    <a:pt x="0" y="0"/>
                  </a:moveTo>
                  <a:lnTo>
                    <a:pt x="8585795" y="0"/>
                  </a:lnTo>
                  <a:lnTo>
                    <a:pt x="8585795" y="11662314"/>
                  </a:lnTo>
                  <a:lnTo>
                    <a:pt x="0" y="1166231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2333E"/>
                </a:solidFill>
                <a:effectLst/>
                <a:uLnTx/>
                <a:uFillTx/>
                <a:latin typeface="Aptos" panose="02110004020202020204"/>
                <a:ea typeface="+mn-ea"/>
                <a:cs typeface="+mn-cs"/>
              </a:endParaRPr>
            </a:p>
          </p:txBody>
        </p:sp>
      </p:grpSp>
      <p:grpSp>
        <p:nvGrpSpPr>
          <p:cNvPr id="17" name="Group 6">
            <a:extLst>
              <a:ext uri="{FF2B5EF4-FFF2-40B4-BE49-F238E27FC236}">
                <a16:creationId xmlns:a16="http://schemas.microsoft.com/office/drawing/2014/main" id="{81A541D9-1DB4-803E-3991-6B0322126BFB}"/>
              </a:ext>
            </a:extLst>
          </p:cNvPr>
          <p:cNvGrpSpPr/>
          <p:nvPr/>
        </p:nvGrpSpPr>
        <p:grpSpPr>
          <a:xfrm>
            <a:off x="564422" y="2064972"/>
            <a:ext cx="3021434" cy="4544822"/>
            <a:chOff x="0" y="0"/>
            <a:chExt cx="8187526" cy="12315626"/>
          </a:xfrm>
        </p:grpSpPr>
        <p:sp>
          <p:nvSpPr>
            <p:cNvPr id="18" name="Freeform 7">
              <a:extLst>
                <a:ext uri="{FF2B5EF4-FFF2-40B4-BE49-F238E27FC236}">
                  <a16:creationId xmlns:a16="http://schemas.microsoft.com/office/drawing/2014/main" id="{1252F616-D8DA-76A6-4B32-771D1B80B996}"/>
                </a:ext>
              </a:extLst>
            </p:cNvPr>
            <p:cNvSpPr/>
            <p:nvPr/>
          </p:nvSpPr>
          <p:spPr>
            <a:xfrm>
              <a:off x="0" y="0"/>
              <a:ext cx="8187526" cy="12315626"/>
            </a:xfrm>
            <a:custGeom>
              <a:avLst/>
              <a:gdLst/>
              <a:ahLst/>
              <a:cxnLst/>
              <a:rect l="l" t="t" r="r" b="b"/>
              <a:pathLst>
                <a:path w="8187526" h="12315626">
                  <a:moveTo>
                    <a:pt x="0" y="0"/>
                  </a:moveTo>
                  <a:lnTo>
                    <a:pt x="8187526" y="0"/>
                  </a:lnTo>
                  <a:lnTo>
                    <a:pt x="8187526" y="12315626"/>
                  </a:lnTo>
                  <a:lnTo>
                    <a:pt x="0" y="12315626"/>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2333E"/>
                </a:solidFill>
                <a:effectLst/>
                <a:uLnTx/>
                <a:uFillTx/>
                <a:latin typeface="Aptos" panose="02110004020202020204"/>
                <a:ea typeface="+mn-ea"/>
                <a:cs typeface="+mn-cs"/>
              </a:endParaRPr>
            </a:p>
          </p:txBody>
        </p:sp>
      </p:grpSp>
      <p:grpSp>
        <p:nvGrpSpPr>
          <p:cNvPr id="19" name="Group 18">
            <a:extLst>
              <a:ext uri="{FF2B5EF4-FFF2-40B4-BE49-F238E27FC236}">
                <a16:creationId xmlns:a16="http://schemas.microsoft.com/office/drawing/2014/main" id="{1D690434-66B1-83E0-C02F-9779C0EC7E66}"/>
              </a:ext>
            </a:extLst>
          </p:cNvPr>
          <p:cNvGrpSpPr/>
          <p:nvPr/>
        </p:nvGrpSpPr>
        <p:grpSpPr>
          <a:xfrm>
            <a:off x="4222400" y="3247476"/>
            <a:ext cx="7651068" cy="2595124"/>
            <a:chOff x="4222400" y="2698836"/>
            <a:chExt cx="7651068" cy="2595124"/>
          </a:xfrm>
        </p:grpSpPr>
        <p:cxnSp>
          <p:nvCxnSpPr>
            <p:cNvPr id="20" name="Straight Connector 19">
              <a:extLst>
                <a:ext uri="{FF2B5EF4-FFF2-40B4-BE49-F238E27FC236}">
                  <a16:creationId xmlns:a16="http://schemas.microsoft.com/office/drawing/2014/main" id="{770093E7-9A17-A90A-EA71-FC04167E9BA1}"/>
                </a:ext>
              </a:extLst>
            </p:cNvPr>
            <p:cNvCxnSpPr>
              <a:cxnSpLocks/>
              <a:endCxn id="23" idx="2"/>
            </p:cNvCxnSpPr>
            <p:nvPr/>
          </p:nvCxnSpPr>
          <p:spPr>
            <a:xfrm flipV="1">
              <a:off x="4222400" y="2874712"/>
              <a:ext cx="2068626" cy="754534"/>
            </a:xfrm>
            <a:prstGeom prst="line">
              <a:avLst/>
            </a:prstGeom>
            <a:ln w="0">
              <a:solidFill>
                <a:schemeClr val="tx1"/>
              </a:solidFill>
            </a:ln>
          </p:spPr>
          <p:style>
            <a:lnRef idx="2">
              <a:schemeClr val="accent1"/>
            </a:lnRef>
            <a:fillRef idx="0">
              <a:schemeClr val="accent1"/>
            </a:fillRef>
            <a:effectRef idx="1">
              <a:schemeClr val="accent1"/>
            </a:effectRef>
            <a:fontRef idx="minor">
              <a:schemeClr val="tx1"/>
            </a:fontRef>
          </p:style>
        </p:cxnSp>
        <p:pic>
          <p:nvPicPr>
            <p:cNvPr id="21" name="Picture 20" descr="A close-up of a brochure&#10;&#10;Description automatically generated">
              <a:extLst>
                <a:ext uri="{FF2B5EF4-FFF2-40B4-BE49-F238E27FC236}">
                  <a16:creationId xmlns:a16="http://schemas.microsoft.com/office/drawing/2014/main" id="{8A6110E1-B0B6-E8BD-DB4D-A68BF9D2DACE}"/>
                </a:ext>
              </a:extLst>
            </p:cNvPr>
            <p:cNvPicPr>
              <a:picLocks noChangeAspect="1"/>
            </p:cNvPicPr>
            <p:nvPr/>
          </p:nvPicPr>
          <p:blipFill>
            <a:blip r:embed="rId11"/>
            <a:stretch>
              <a:fillRect/>
            </a:stretch>
          </p:blipFill>
          <p:spPr>
            <a:xfrm>
              <a:off x="6479217" y="2946671"/>
              <a:ext cx="5394251" cy="2347289"/>
            </a:xfrm>
            <a:prstGeom prst="rect">
              <a:avLst/>
            </a:prstGeom>
            <a:ln w="6350">
              <a:solidFill>
                <a:schemeClr val="tx1"/>
              </a:solidFill>
            </a:ln>
            <a:effectLst>
              <a:outerShdw blurRad="424094" sx="102000" sy="102000" algn="ctr" rotWithShape="0">
                <a:schemeClr val="tx2">
                  <a:alpha val="40000"/>
                </a:schemeClr>
              </a:outerShdw>
            </a:effectLst>
          </p:spPr>
        </p:pic>
        <p:sp>
          <p:nvSpPr>
            <p:cNvPr id="22" name="Google Shape;665;p5">
              <a:extLst>
                <a:ext uri="{FF2B5EF4-FFF2-40B4-BE49-F238E27FC236}">
                  <a16:creationId xmlns:a16="http://schemas.microsoft.com/office/drawing/2014/main" id="{9B50BB72-BE50-90F3-B730-DAE57BEC95F0}"/>
                </a:ext>
              </a:extLst>
            </p:cNvPr>
            <p:cNvSpPr/>
            <p:nvPr/>
          </p:nvSpPr>
          <p:spPr>
            <a:xfrm>
              <a:off x="6566842" y="2725754"/>
              <a:ext cx="1152793" cy="297766"/>
            </a:xfrm>
            <a:prstGeom prst="roundRect">
              <a:avLst>
                <a:gd name="adj" fmla="val 16667"/>
              </a:avLst>
            </a:prstGeom>
            <a:solidFill>
              <a:schemeClr val="tx2">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6A6C87"/>
                  </a:solidFill>
                  <a:effectLst/>
                  <a:uLnTx/>
                  <a:uFillTx/>
                  <a:latin typeface="Open Sans"/>
                  <a:ea typeface="Open Sans"/>
                  <a:cs typeface="Open Sans"/>
                  <a:sym typeface="Open Sans"/>
                </a:rPr>
                <a:t>EDUCATION</a:t>
              </a:r>
              <a:endParaRPr kumimoji="0" sz="1100" b="0" i="0" u="none" strike="noStrike" kern="0" cap="none" spc="0" normalizeH="0" baseline="0" noProof="0" dirty="0">
                <a:ln>
                  <a:noFill/>
                </a:ln>
                <a:solidFill>
                  <a:srgbClr val="6A6C87"/>
                </a:solidFill>
                <a:effectLst/>
                <a:uLnTx/>
                <a:uFillTx/>
                <a:latin typeface="Arial"/>
                <a:ea typeface="+mn-ea"/>
                <a:cs typeface="Arial"/>
                <a:sym typeface="Arial"/>
              </a:endParaRPr>
            </a:p>
          </p:txBody>
        </p:sp>
        <p:sp>
          <p:nvSpPr>
            <p:cNvPr id="23" name="Google Shape;140;p3">
              <a:extLst>
                <a:ext uri="{FF2B5EF4-FFF2-40B4-BE49-F238E27FC236}">
                  <a16:creationId xmlns:a16="http://schemas.microsoft.com/office/drawing/2014/main" id="{2F114FE2-5969-17C4-3C89-D4A6540D3B59}"/>
                </a:ext>
              </a:extLst>
            </p:cNvPr>
            <p:cNvSpPr/>
            <p:nvPr/>
          </p:nvSpPr>
          <p:spPr>
            <a:xfrm>
              <a:off x="6291026" y="2698836"/>
              <a:ext cx="351751" cy="351751"/>
            </a:xfrm>
            <a:prstGeom prst="ellipse">
              <a:avLst/>
            </a:prstGeom>
            <a:solidFill>
              <a:schemeClr val="tx2"/>
            </a:solidFill>
            <a:ln>
              <a:noFill/>
            </a:ln>
          </p:spPr>
          <p:txBody>
            <a:bodyPr spcFirstLastPara="1" wrap="square" lIns="45700" tIns="22825" rIns="45700" bIns="228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Semibold"/>
                  <a:ea typeface="Open Sans Semibold"/>
                  <a:cs typeface="Open Sans Semibold"/>
                  <a:sym typeface="Open Sans SemiBold"/>
                </a:rPr>
                <a:t>2</a:t>
              </a:r>
              <a:endParaRPr kumimoji="0" sz="1600" b="1" i="0" u="none" strike="noStrike" kern="1200" cap="none" spc="0" normalizeH="0" baseline="0" noProof="0" dirty="0">
                <a:ln>
                  <a:noFill/>
                </a:ln>
                <a:solidFill>
                  <a:srgbClr val="32333E"/>
                </a:solidFill>
                <a:effectLst/>
                <a:uLnTx/>
                <a:uFillTx/>
                <a:latin typeface="Open Sans Semibold"/>
                <a:ea typeface="Open Sans Semibold"/>
                <a:cs typeface="Open Sans Semibold"/>
                <a:sym typeface="Open Sans SemiBold"/>
              </a:endParaRPr>
            </a:p>
          </p:txBody>
        </p:sp>
      </p:grpSp>
      <p:grpSp>
        <p:nvGrpSpPr>
          <p:cNvPr id="24" name="Group 23">
            <a:extLst>
              <a:ext uri="{FF2B5EF4-FFF2-40B4-BE49-F238E27FC236}">
                <a16:creationId xmlns:a16="http://schemas.microsoft.com/office/drawing/2014/main" id="{D1727495-088D-EF0B-9BF4-A9768D2C6602}"/>
              </a:ext>
            </a:extLst>
          </p:cNvPr>
          <p:cNvGrpSpPr/>
          <p:nvPr/>
        </p:nvGrpSpPr>
        <p:grpSpPr>
          <a:xfrm>
            <a:off x="4456696" y="4915742"/>
            <a:ext cx="6525877" cy="1789574"/>
            <a:chOff x="5097033" y="4385866"/>
            <a:chExt cx="6525877" cy="1789574"/>
          </a:xfrm>
        </p:grpSpPr>
        <p:pic>
          <p:nvPicPr>
            <p:cNvPr id="25" name="Picture 24">
              <a:extLst>
                <a:ext uri="{FF2B5EF4-FFF2-40B4-BE49-F238E27FC236}">
                  <a16:creationId xmlns:a16="http://schemas.microsoft.com/office/drawing/2014/main" id="{CCAF2AD0-D348-C841-7704-969C216DC28E}"/>
                </a:ext>
              </a:extLst>
            </p:cNvPr>
            <p:cNvPicPr>
              <a:picLocks noChangeAspect="1"/>
            </p:cNvPicPr>
            <p:nvPr/>
          </p:nvPicPr>
          <p:blipFill>
            <a:blip r:embed="rId12"/>
            <a:stretch>
              <a:fillRect/>
            </a:stretch>
          </p:blipFill>
          <p:spPr>
            <a:xfrm>
              <a:off x="6099446" y="5696661"/>
              <a:ext cx="5523464" cy="478779"/>
            </a:xfrm>
            <a:prstGeom prst="rect">
              <a:avLst/>
            </a:prstGeom>
            <a:ln w="6350">
              <a:solidFill>
                <a:schemeClr val="tx1"/>
              </a:solidFill>
            </a:ln>
            <a:effectLst>
              <a:outerShdw blurRad="424094" sx="102000" sy="102000" algn="ctr" rotWithShape="0">
                <a:schemeClr val="tx2">
                  <a:alpha val="40000"/>
                </a:schemeClr>
              </a:outerShdw>
            </a:effectLst>
          </p:spPr>
        </p:pic>
        <p:cxnSp>
          <p:nvCxnSpPr>
            <p:cNvPr id="26" name="Straight Connector 25">
              <a:extLst>
                <a:ext uri="{FF2B5EF4-FFF2-40B4-BE49-F238E27FC236}">
                  <a16:creationId xmlns:a16="http://schemas.microsoft.com/office/drawing/2014/main" id="{57444763-D9F2-EA64-71CC-C9C8C3446EF7}"/>
                </a:ext>
              </a:extLst>
            </p:cNvPr>
            <p:cNvCxnSpPr>
              <a:cxnSpLocks/>
              <a:stCxn id="28" idx="2"/>
            </p:cNvCxnSpPr>
            <p:nvPr/>
          </p:nvCxnSpPr>
          <p:spPr>
            <a:xfrm flipH="1" flipV="1">
              <a:off x="5097033" y="4385866"/>
              <a:ext cx="1363418" cy="1156004"/>
            </a:xfrm>
            <a:prstGeom prst="line">
              <a:avLst/>
            </a:prstGeom>
            <a:ln w="0">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Google Shape;665;p5">
              <a:extLst>
                <a:ext uri="{FF2B5EF4-FFF2-40B4-BE49-F238E27FC236}">
                  <a16:creationId xmlns:a16="http://schemas.microsoft.com/office/drawing/2014/main" id="{289CEC98-C95C-C7B9-CD00-1C0FD7A00F69}"/>
                </a:ext>
              </a:extLst>
            </p:cNvPr>
            <p:cNvSpPr/>
            <p:nvPr/>
          </p:nvSpPr>
          <p:spPr>
            <a:xfrm>
              <a:off x="6736267" y="5392912"/>
              <a:ext cx="1152793" cy="297766"/>
            </a:xfrm>
            <a:prstGeom prst="roundRect">
              <a:avLst>
                <a:gd name="adj" fmla="val 16667"/>
              </a:avLst>
            </a:prstGeom>
            <a:solidFill>
              <a:schemeClr val="tx2">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6A6C87"/>
                  </a:solidFill>
                  <a:effectLst/>
                  <a:uLnTx/>
                  <a:uFillTx/>
                  <a:latin typeface="Open Sans"/>
                  <a:ea typeface="Open Sans"/>
                  <a:cs typeface="Open Sans"/>
                  <a:sym typeface="Open Sans"/>
                </a:rPr>
                <a:t>NEXT STEPS</a:t>
              </a:r>
              <a:endParaRPr kumimoji="0" sz="1100" b="0" i="0" u="none" strike="noStrike" kern="0" cap="none" spc="0" normalizeH="0" baseline="0" noProof="0" dirty="0">
                <a:ln>
                  <a:noFill/>
                </a:ln>
                <a:solidFill>
                  <a:srgbClr val="6A6C87"/>
                </a:solidFill>
                <a:effectLst/>
                <a:uLnTx/>
                <a:uFillTx/>
                <a:latin typeface="Arial"/>
                <a:ea typeface="+mn-ea"/>
                <a:cs typeface="Arial"/>
                <a:sym typeface="Arial"/>
              </a:endParaRPr>
            </a:p>
          </p:txBody>
        </p:sp>
        <p:sp>
          <p:nvSpPr>
            <p:cNvPr id="28" name="Google Shape;140;p3">
              <a:extLst>
                <a:ext uri="{FF2B5EF4-FFF2-40B4-BE49-F238E27FC236}">
                  <a16:creationId xmlns:a16="http://schemas.microsoft.com/office/drawing/2014/main" id="{C58B2689-25F5-0AF7-44AC-B87D22BD57BE}"/>
                </a:ext>
              </a:extLst>
            </p:cNvPr>
            <p:cNvSpPr/>
            <p:nvPr/>
          </p:nvSpPr>
          <p:spPr>
            <a:xfrm>
              <a:off x="6460451" y="5365994"/>
              <a:ext cx="351751" cy="351751"/>
            </a:xfrm>
            <a:prstGeom prst="ellipse">
              <a:avLst/>
            </a:prstGeom>
            <a:solidFill>
              <a:schemeClr val="tx2"/>
            </a:solidFill>
            <a:ln>
              <a:noFill/>
            </a:ln>
          </p:spPr>
          <p:txBody>
            <a:bodyPr spcFirstLastPara="1" wrap="square" lIns="45700" tIns="22825" rIns="45700" bIns="228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Semibold"/>
                  <a:ea typeface="Open Sans Semibold"/>
                  <a:cs typeface="Open Sans Semibold"/>
                  <a:sym typeface="Open Sans SemiBold"/>
                </a:rPr>
                <a:t>3</a:t>
              </a:r>
              <a:endParaRPr kumimoji="0" sz="1600" b="1" i="0" u="none" strike="noStrike" kern="1200" cap="none" spc="0" normalizeH="0" baseline="0" noProof="0" dirty="0">
                <a:ln>
                  <a:noFill/>
                </a:ln>
                <a:solidFill>
                  <a:srgbClr val="32333E"/>
                </a:solidFill>
                <a:effectLst/>
                <a:uLnTx/>
                <a:uFillTx/>
                <a:latin typeface="Open Sans Semibold"/>
                <a:ea typeface="Open Sans Semibold"/>
                <a:cs typeface="Open Sans Semibold"/>
                <a:sym typeface="Open Sans SemiBold"/>
              </a:endParaRPr>
            </a:p>
          </p:txBody>
        </p:sp>
      </p:grpSp>
      <p:grpSp>
        <p:nvGrpSpPr>
          <p:cNvPr id="29" name="Group 28">
            <a:extLst>
              <a:ext uri="{FF2B5EF4-FFF2-40B4-BE49-F238E27FC236}">
                <a16:creationId xmlns:a16="http://schemas.microsoft.com/office/drawing/2014/main" id="{F0FE1171-47D9-2272-1F34-4EC2F37EFAAB}"/>
              </a:ext>
            </a:extLst>
          </p:cNvPr>
          <p:cNvGrpSpPr/>
          <p:nvPr/>
        </p:nvGrpSpPr>
        <p:grpSpPr>
          <a:xfrm>
            <a:off x="3204167" y="1760428"/>
            <a:ext cx="6302458" cy="2057394"/>
            <a:chOff x="3204167" y="1211788"/>
            <a:chExt cx="6302458" cy="2057394"/>
          </a:xfrm>
        </p:grpSpPr>
        <p:pic>
          <p:nvPicPr>
            <p:cNvPr id="30" name="Picture 29" descr="A close-up of a white background&#10;&#10;Description automatically generated">
              <a:extLst>
                <a:ext uri="{FF2B5EF4-FFF2-40B4-BE49-F238E27FC236}">
                  <a16:creationId xmlns:a16="http://schemas.microsoft.com/office/drawing/2014/main" id="{B3CF7D2D-39CF-9C61-CD6F-8ADF5828233A}"/>
                </a:ext>
              </a:extLst>
            </p:cNvPr>
            <p:cNvPicPr>
              <a:picLocks noChangeAspect="1"/>
            </p:cNvPicPr>
            <p:nvPr/>
          </p:nvPicPr>
          <p:blipFill>
            <a:blip r:embed="rId13"/>
            <a:stretch>
              <a:fillRect/>
            </a:stretch>
          </p:blipFill>
          <p:spPr>
            <a:xfrm>
              <a:off x="6030574" y="1536472"/>
              <a:ext cx="3476051" cy="1045087"/>
            </a:xfrm>
            <a:prstGeom prst="rect">
              <a:avLst/>
            </a:prstGeom>
            <a:ln w="6350">
              <a:solidFill>
                <a:schemeClr val="tx1"/>
              </a:solidFill>
            </a:ln>
            <a:effectLst>
              <a:outerShdw blurRad="424094" sx="102000" sy="102000" algn="ctr" rotWithShape="0">
                <a:schemeClr val="tx2">
                  <a:alpha val="40000"/>
                </a:schemeClr>
              </a:outerShdw>
            </a:effectLst>
          </p:spPr>
        </p:pic>
        <p:sp>
          <p:nvSpPr>
            <p:cNvPr id="31" name="Google Shape;665;p5">
              <a:extLst>
                <a:ext uri="{FF2B5EF4-FFF2-40B4-BE49-F238E27FC236}">
                  <a16:creationId xmlns:a16="http://schemas.microsoft.com/office/drawing/2014/main" id="{EBC4252A-7B66-F86A-7FF1-4D9300B50F12}"/>
                </a:ext>
              </a:extLst>
            </p:cNvPr>
            <p:cNvSpPr/>
            <p:nvPr/>
          </p:nvSpPr>
          <p:spPr>
            <a:xfrm>
              <a:off x="6065062" y="1238706"/>
              <a:ext cx="1152793" cy="297766"/>
            </a:xfrm>
            <a:prstGeom prst="roundRect">
              <a:avLst>
                <a:gd name="adj" fmla="val 16667"/>
              </a:avLst>
            </a:prstGeom>
            <a:solidFill>
              <a:schemeClr val="tx2">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6A6C87"/>
                  </a:solidFill>
                  <a:effectLst/>
                  <a:uLnTx/>
                  <a:uFillTx/>
                  <a:latin typeface="Open Sans"/>
                  <a:ea typeface="Open Sans"/>
                  <a:cs typeface="Open Sans"/>
                  <a:sym typeface="Open Sans"/>
                </a:rPr>
                <a:t>AWARENESS</a:t>
              </a:r>
              <a:endParaRPr kumimoji="0" sz="1100" b="0" i="0" u="none" strike="noStrike" kern="0" cap="none" spc="0" normalizeH="0" baseline="0" noProof="0" dirty="0">
                <a:ln>
                  <a:noFill/>
                </a:ln>
                <a:solidFill>
                  <a:srgbClr val="6A6C87"/>
                </a:solidFill>
                <a:effectLst/>
                <a:uLnTx/>
                <a:uFillTx/>
                <a:latin typeface="Arial"/>
                <a:ea typeface="+mn-ea"/>
                <a:cs typeface="Arial"/>
                <a:sym typeface="Arial"/>
              </a:endParaRPr>
            </a:p>
          </p:txBody>
        </p:sp>
        <p:sp>
          <p:nvSpPr>
            <p:cNvPr id="32" name="Google Shape;140;p3">
              <a:extLst>
                <a:ext uri="{FF2B5EF4-FFF2-40B4-BE49-F238E27FC236}">
                  <a16:creationId xmlns:a16="http://schemas.microsoft.com/office/drawing/2014/main" id="{98136554-E775-5238-2D4B-FAAFC08D5726}"/>
                </a:ext>
              </a:extLst>
            </p:cNvPr>
            <p:cNvSpPr/>
            <p:nvPr/>
          </p:nvSpPr>
          <p:spPr>
            <a:xfrm>
              <a:off x="5789246" y="1211788"/>
              <a:ext cx="351751" cy="351751"/>
            </a:xfrm>
            <a:prstGeom prst="ellipse">
              <a:avLst/>
            </a:prstGeom>
            <a:solidFill>
              <a:schemeClr val="tx2"/>
            </a:solidFill>
            <a:ln>
              <a:noFill/>
            </a:ln>
          </p:spPr>
          <p:txBody>
            <a:bodyPr spcFirstLastPara="1" wrap="square" lIns="45700" tIns="22825" rIns="45700" bIns="228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Semibold"/>
                  <a:ea typeface="Open Sans Semibold"/>
                  <a:cs typeface="Open Sans Semibold"/>
                  <a:sym typeface="Open Sans SemiBold"/>
                </a:rPr>
                <a:t>1</a:t>
              </a:r>
              <a:endParaRPr kumimoji="0" sz="1600" b="1" i="0" u="none" strike="noStrike" kern="1200" cap="none" spc="0" normalizeH="0" baseline="0" noProof="0" dirty="0">
                <a:ln>
                  <a:noFill/>
                </a:ln>
                <a:solidFill>
                  <a:srgbClr val="32333E"/>
                </a:solidFill>
                <a:effectLst/>
                <a:uLnTx/>
                <a:uFillTx/>
                <a:latin typeface="Open Sans Semibold"/>
                <a:ea typeface="Open Sans Semibold"/>
                <a:cs typeface="Open Sans Semibold"/>
                <a:sym typeface="Open Sans SemiBold"/>
              </a:endParaRPr>
            </a:p>
          </p:txBody>
        </p:sp>
        <p:cxnSp>
          <p:nvCxnSpPr>
            <p:cNvPr id="33" name="Straight Connector 32">
              <a:extLst>
                <a:ext uri="{FF2B5EF4-FFF2-40B4-BE49-F238E27FC236}">
                  <a16:creationId xmlns:a16="http://schemas.microsoft.com/office/drawing/2014/main" id="{E5205493-0EB9-4EA8-E173-D3C45CD58E68}"/>
                </a:ext>
              </a:extLst>
            </p:cNvPr>
            <p:cNvCxnSpPr>
              <a:cxnSpLocks/>
              <a:endCxn id="32" idx="2"/>
            </p:cNvCxnSpPr>
            <p:nvPr/>
          </p:nvCxnSpPr>
          <p:spPr>
            <a:xfrm flipV="1">
              <a:off x="3204167" y="1387664"/>
              <a:ext cx="2585079" cy="1881518"/>
            </a:xfrm>
            <a:prstGeom prst="line">
              <a:avLst/>
            </a:prstGeom>
            <a:ln w="0">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5486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NebraskaCIQ">
            <a:extLst>
              <a:ext uri="{FF2B5EF4-FFF2-40B4-BE49-F238E27FC236}">
                <a16:creationId xmlns:a16="http://schemas.microsoft.com/office/drawing/2014/main" id="{D65909A0-21F9-5B55-E1C1-01998F116E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9808" y="-60316"/>
            <a:ext cx="4232192" cy="1058048"/>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11">
            <a:extLst>
              <a:ext uri="{FF2B5EF4-FFF2-40B4-BE49-F238E27FC236}">
                <a16:creationId xmlns:a16="http://schemas.microsoft.com/office/drawing/2014/main" id="{03EED5F3-6B6B-F4DC-CB39-9DA70EA3FD9D}"/>
              </a:ext>
            </a:extLst>
          </p:cNvPr>
          <p:cNvSpPr>
            <a:spLocks/>
          </p:cNvSpPr>
          <p:nvPr/>
        </p:nvSpPr>
        <p:spPr bwMode="auto">
          <a:xfrm>
            <a:off x="267622" y="181748"/>
            <a:ext cx="837426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marL="0" marR="0" lvl="0" indent="0" algn="l" defTabSz="457206"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mj-lt"/>
                <a:ea typeface="Open Sans Light" panose="020B0306030504020204" pitchFamily="34" charset="0"/>
                <a:cs typeface="Open Sans Light" panose="020B0306030504020204" pitchFamily="34" charset="0"/>
                <a:sym typeface="Open Sans" charset="0"/>
              </a:rPr>
              <a:t>Analyzing &amp; Planning Ahead</a:t>
            </a:r>
          </a:p>
        </p:txBody>
      </p:sp>
      <p:graphicFrame>
        <p:nvGraphicFramePr>
          <p:cNvPr id="49" name="Diagram 48">
            <a:extLst>
              <a:ext uri="{FF2B5EF4-FFF2-40B4-BE49-F238E27FC236}">
                <a16:creationId xmlns:a16="http://schemas.microsoft.com/office/drawing/2014/main" id="{A5FF0103-A10D-70ED-BB21-1748A80EDE97}"/>
              </a:ext>
            </a:extLst>
          </p:cNvPr>
          <p:cNvGraphicFramePr/>
          <p:nvPr/>
        </p:nvGraphicFramePr>
        <p:xfrm>
          <a:off x="397510" y="1033502"/>
          <a:ext cx="11396980" cy="6214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Round Same Side Corner Rectangle 10">
            <a:extLst>
              <a:ext uri="{FF2B5EF4-FFF2-40B4-BE49-F238E27FC236}">
                <a16:creationId xmlns:a16="http://schemas.microsoft.com/office/drawing/2014/main" id="{2B1A062C-671B-07A9-D071-3CE6C90A5A79}"/>
              </a:ext>
            </a:extLst>
          </p:cNvPr>
          <p:cNvSpPr/>
          <p:nvPr/>
        </p:nvSpPr>
        <p:spPr>
          <a:xfrm rot="10800000">
            <a:off x="7083715" y="1654988"/>
            <a:ext cx="2172970" cy="5021264"/>
          </a:xfrm>
          <a:prstGeom prst="round2Same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8" name="Round Same Side Corner Rectangle 17">
            <a:extLst>
              <a:ext uri="{FF2B5EF4-FFF2-40B4-BE49-F238E27FC236}">
                <a16:creationId xmlns:a16="http://schemas.microsoft.com/office/drawing/2014/main" id="{6195D7F6-FFCB-8DA7-86B0-ACDF7C26A8B0}"/>
              </a:ext>
            </a:extLst>
          </p:cNvPr>
          <p:cNvSpPr/>
          <p:nvPr/>
        </p:nvSpPr>
        <p:spPr>
          <a:xfrm rot="10800000">
            <a:off x="397510" y="1654988"/>
            <a:ext cx="11106524" cy="5021264"/>
          </a:xfrm>
          <a:prstGeom prst="round2SameRect">
            <a:avLst/>
          </a:prstGeom>
          <a:solidFill>
            <a:schemeClr val="accent5">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0" name="TextBox 19">
            <a:extLst>
              <a:ext uri="{FF2B5EF4-FFF2-40B4-BE49-F238E27FC236}">
                <a16:creationId xmlns:a16="http://schemas.microsoft.com/office/drawing/2014/main" id="{8EAA8AE0-85F9-E501-E8FE-D993B7572EC4}"/>
              </a:ext>
            </a:extLst>
          </p:cNvPr>
          <p:cNvSpPr txBox="1"/>
          <p:nvPr/>
        </p:nvSpPr>
        <p:spPr>
          <a:xfrm>
            <a:off x="7517591" y="1970790"/>
            <a:ext cx="3478188" cy="338554"/>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32333E"/>
                </a:solidFill>
                <a:effectLst/>
                <a:uLnTx/>
                <a:uFillTx/>
                <a:latin typeface="Open Sans" panose="020B0606030504020204" pitchFamily="34" charset="0"/>
                <a:ea typeface="Open Sans" panose="020B0606030504020204" pitchFamily="34" charset="0"/>
                <a:cs typeface="Open Sans" panose="020B0606030504020204" pitchFamily="34" charset="0"/>
                <a:sym typeface="Lucida Grande" charset="0"/>
              </a:rPr>
              <a:t>PROJECTED POTENTIAL TO SCALE:</a:t>
            </a:r>
            <a:endParaRPr kumimoji="0" lang="en-US" sz="2000" b="0" i="0" u="none" strike="noStrike" kern="1200" cap="none" spc="0" normalizeH="0" baseline="0" noProof="0" dirty="0">
              <a:ln>
                <a:noFill/>
              </a:ln>
              <a:solidFill>
                <a:srgbClr val="32333E"/>
              </a:solidFill>
              <a:effectLst/>
              <a:uLnTx/>
              <a:uFillTx/>
              <a:latin typeface="Open Sans" panose="020B0606030504020204" pitchFamily="34" charset="0"/>
              <a:ea typeface="Open Sans" panose="020B0606030504020204" pitchFamily="34" charset="0"/>
              <a:cs typeface="Open Sans" panose="020B0606030504020204" pitchFamily="34" charset="0"/>
              <a:sym typeface="Lucida Grande" charset="0"/>
            </a:endParaRPr>
          </a:p>
        </p:txBody>
      </p:sp>
      <p:graphicFrame>
        <p:nvGraphicFramePr>
          <p:cNvPr id="21" name="Table 20">
            <a:extLst>
              <a:ext uri="{FF2B5EF4-FFF2-40B4-BE49-F238E27FC236}">
                <a16:creationId xmlns:a16="http://schemas.microsoft.com/office/drawing/2014/main" id="{8373DA47-CDA3-CE21-6A5A-A2EDEDFAB9A2}"/>
              </a:ext>
            </a:extLst>
          </p:cNvPr>
          <p:cNvGraphicFramePr>
            <a:graphicFrameLocks noGrp="1"/>
          </p:cNvGraphicFramePr>
          <p:nvPr/>
        </p:nvGraphicFramePr>
        <p:xfrm>
          <a:off x="7691450" y="2414591"/>
          <a:ext cx="3256847" cy="3588745"/>
        </p:xfrm>
        <a:graphic>
          <a:graphicData uri="http://schemas.openxmlformats.org/drawingml/2006/table">
            <a:tbl>
              <a:tblPr firstRow="1" bandRow="1">
                <a:tableStyleId>{5A111915-BE36-4E01-A7E5-04B1672EAD32}</a:tableStyleId>
              </a:tblPr>
              <a:tblGrid>
                <a:gridCol w="2069153">
                  <a:extLst>
                    <a:ext uri="{9D8B030D-6E8A-4147-A177-3AD203B41FA5}">
                      <a16:colId xmlns:a16="http://schemas.microsoft.com/office/drawing/2014/main" val="2107494498"/>
                    </a:ext>
                  </a:extLst>
                </a:gridCol>
                <a:gridCol w="1187694">
                  <a:extLst>
                    <a:ext uri="{9D8B030D-6E8A-4147-A177-3AD203B41FA5}">
                      <a16:colId xmlns:a16="http://schemas.microsoft.com/office/drawing/2014/main" val="2802190218"/>
                    </a:ext>
                  </a:extLst>
                </a:gridCol>
              </a:tblGrid>
              <a:tr h="505072">
                <a:tc>
                  <a:txBody>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TARGET POPULATION</a:t>
                      </a:r>
                    </a:p>
                  </a:txBody>
                  <a:tcPr anchor="ctr"/>
                </a:tc>
                <a:tc>
                  <a:txBody>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15,000</a:t>
                      </a:r>
                    </a:p>
                  </a:txBody>
                  <a:tcPr anchor="ctr"/>
                </a:tc>
                <a:extLst>
                  <a:ext uri="{0D108BD9-81ED-4DB2-BD59-A6C34878D82A}">
                    <a16:rowId xmlns:a16="http://schemas.microsoft.com/office/drawing/2014/main" val="3327214694"/>
                  </a:ext>
                </a:extLst>
              </a:tr>
              <a:tr h="511094">
                <a:tc>
                  <a:txBody>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Patients screened</a:t>
                      </a:r>
                    </a:p>
                  </a:txBody>
                  <a:tcPr anchor="ctr">
                    <a:solidFill>
                      <a:schemeClr val="bg1"/>
                    </a:solidFill>
                  </a:tcPr>
                </a:tc>
                <a:tc>
                  <a:txBody>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4,200</a:t>
                      </a:r>
                    </a:p>
                  </a:txBody>
                  <a:tcPr anchor="ctr">
                    <a:solidFill>
                      <a:schemeClr val="bg1"/>
                    </a:solidFill>
                  </a:tcPr>
                </a:tc>
                <a:extLst>
                  <a:ext uri="{0D108BD9-81ED-4DB2-BD59-A6C34878D82A}">
                    <a16:rowId xmlns:a16="http://schemas.microsoft.com/office/drawing/2014/main" val="3913388984"/>
                  </a:ext>
                </a:extLst>
              </a:tr>
              <a:tr h="511094">
                <a:tc>
                  <a:txBody>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Capture rate</a:t>
                      </a:r>
                    </a:p>
                  </a:txBody>
                  <a:tcPr anchor="ctr">
                    <a:solidFill>
                      <a:schemeClr val="bg1"/>
                    </a:solidFill>
                  </a:tcPr>
                </a:tc>
                <a:tc>
                  <a:txBody>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28%</a:t>
                      </a:r>
                    </a:p>
                  </a:txBody>
                  <a:tcPr anchor="ctr">
                    <a:solidFill>
                      <a:schemeClr val="bg1"/>
                    </a:solidFill>
                  </a:tcPr>
                </a:tc>
                <a:extLst>
                  <a:ext uri="{0D108BD9-81ED-4DB2-BD59-A6C34878D82A}">
                    <a16:rowId xmlns:a16="http://schemas.microsoft.com/office/drawing/2014/main" val="3773535452"/>
                  </a:ext>
                </a:extLst>
              </a:tr>
              <a:tr h="528203">
                <a:tc>
                  <a:txBody>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GC Visits</a:t>
                      </a:r>
                    </a:p>
                  </a:txBody>
                  <a:tcPr anchor="ctr">
                    <a:solidFill>
                      <a:schemeClr val="bg1"/>
                    </a:solidFill>
                  </a:tcPr>
                </a:tc>
                <a:tc>
                  <a:txBody>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1,680</a:t>
                      </a:r>
                    </a:p>
                  </a:txBody>
                  <a:tcPr anchor="ctr">
                    <a:solidFill>
                      <a:schemeClr val="bg1"/>
                    </a:solidFill>
                  </a:tcPr>
                </a:tc>
                <a:extLst>
                  <a:ext uri="{0D108BD9-81ED-4DB2-BD59-A6C34878D82A}">
                    <a16:rowId xmlns:a16="http://schemas.microsoft.com/office/drawing/2014/main" val="2053473163"/>
                  </a:ext>
                </a:extLst>
              </a:tr>
              <a:tr h="511094">
                <a:tc>
                  <a:txBody>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GC Eligibility</a:t>
                      </a:r>
                    </a:p>
                  </a:txBody>
                  <a:tcPr anchor="ctr">
                    <a:solidFill>
                      <a:schemeClr val="bg1"/>
                    </a:solidFill>
                  </a:tcPr>
                </a:tc>
                <a:tc>
                  <a:txBody>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40%</a:t>
                      </a:r>
                    </a:p>
                  </a:txBody>
                  <a:tcPr anchor="ctr">
                    <a:solidFill>
                      <a:schemeClr val="bg1"/>
                    </a:solidFill>
                  </a:tcPr>
                </a:tc>
                <a:extLst>
                  <a:ext uri="{0D108BD9-81ED-4DB2-BD59-A6C34878D82A}">
                    <a16:rowId xmlns:a16="http://schemas.microsoft.com/office/drawing/2014/main" val="372581809"/>
                  </a:ext>
                </a:extLst>
              </a:tr>
              <a:tr h="511094">
                <a:tc>
                  <a:txBody>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LDCT Visits</a:t>
                      </a:r>
                    </a:p>
                  </a:txBody>
                  <a:tcPr anchor="ctr">
                    <a:solidFill>
                      <a:schemeClr val="bg1"/>
                    </a:solidFill>
                  </a:tcPr>
                </a:tc>
                <a:tc>
                  <a:txBody>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470</a:t>
                      </a:r>
                    </a:p>
                  </a:txBody>
                  <a:tcPr anchor="ctr">
                    <a:solidFill>
                      <a:schemeClr val="bg1"/>
                    </a:solidFill>
                  </a:tcPr>
                </a:tc>
                <a:extLst>
                  <a:ext uri="{0D108BD9-81ED-4DB2-BD59-A6C34878D82A}">
                    <a16:rowId xmlns:a16="http://schemas.microsoft.com/office/drawing/2014/main" val="2797153299"/>
                  </a:ext>
                </a:extLst>
              </a:tr>
              <a:tr h="511094">
                <a:tc>
                  <a:txBody>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LDCT Eligibility</a:t>
                      </a:r>
                    </a:p>
                  </a:txBody>
                  <a:tcPr anchor="ctr">
                    <a:solidFill>
                      <a:schemeClr val="bg1"/>
                    </a:solidFill>
                  </a:tcPr>
                </a:tc>
                <a:tc>
                  <a:txBody>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28%</a:t>
                      </a:r>
                    </a:p>
                  </a:txBody>
                  <a:tcPr anchor="ctr">
                    <a:solidFill>
                      <a:schemeClr val="bg1"/>
                    </a:solidFill>
                  </a:tcPr>
                </a:tc>
                <a:extLst>
                  <a:ext uri="{0D108BD9-81ED-4DB2-BD59-A6C34878D82A}">
                    <a16:rowId xmlns:a16="http://schemas.microsoft.com/office/drawing/2014/main" val="2160657930"/>
                  </a:ext>
                </a:extLst>
              </a:tr>
            </a:tbl>
          </a:graphicData>
        </a:graphic>
      </p:graphicFrame>
      <p:cxnSp>
        <p:nvCxnSpPr>
          <p:cNvPr id="37" name="Straight Connector 36">
            <a:extLst>
              <a:ext uri="{FF2B5EF4-FFF2-40B4-BE49-F238E27FC236}">
                <a16:creationId xmlns:a16="http://schemas.microsoft.com/office/drawing/2014/main" id="{8F2D1D8C-43EA-A0E4-D5A0-EAB389E3A891}"/>
              </a:ext>
            </a:extLst>
          </p:cNvPr>
          <p:cNvCxnSpPr>
            <a:cxnSpLocks/>
          </p:cNvCxnSpPr>
          <p:nvPr/>
        </p:nvCxnSpPr>
        <p:spPr>
          <a:xfrm flipV="1">
            <a:off x="1720392" y="2162576"/>
            <a:ext cx="0" cy="386264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8" name="Picture 37" descr="A grey and purple outline of a person with lungs&#10;&#10;Description automatically generated">
            <a:extLst>
              <a:ext uri="{FF2B5EF4-FFF2-40B4-BE49-F238E27FC236}">
                <a16:creationId xmlns:a16="http://schemas.microsoft.com/office/drawing/2014/main" id="{CA0D98BA-8266-0A5D-FE37-820B0E079A26}"/>
              </a:ext>
            </a:extLst>
          </p:cNvPr>
          <p:cNvPicPr>
            <a:picLocks noChangeAspect="1"/>
          </p:cNvPicPr>
          <p:nvPr/>
        </p:nvPicPr>
        <p:blipFill>
          <a:blip r:embed="rId9"/>
          <a:stretch>
            <a:fillRect/>
          </a:stretch>
        </p:blipFill>
        <p:spPr>
          <a:xfrm>
            <a:off x="923704" y="3334675"/>
            <a:ext cx="639419" cy="639419"/>
          </a:xfrm>
          <a:prstGeom prst="rect">
            <a:avLst/>
          </a:prstGeom>
        </p:spPr>
      </p:pic>
      <p:pic>
        <p:nvPicPr>
          <p:cNvPr id="39" name="Picture 38" descr="A group of envelopes on a black background&#10;&#10;Description automatically generated">
            <a:extLst>
              <a:ext uri="{FF2B5EF4-FFF2-40B4-BE49-F238E27FC236}">
                <a16:creationId xmlns:a16="http://schemas.microsoft.com/office/drawing/2014/main" id="{C46CA40D-FC8C-D5AA-DCD7-559D6AD3DE51}"/>
              </a:ext>
            </a:extLst>
          </p:cNvPr>
          <p:cNvPicPr>
            <a:picLocks noChangeAspect="1"/>
          </p:cNvPicPr>
          <p:nvPr/>
        </p:nvPicPr>
        <p:blipFill>
          <a:blip r:embed="rId10"/>
          <a:stretch>
            <a:fillRect/>
          </a:stretch>
        </p:blipFill>
        <p:spPr>
          <a:xfrm>
            <a:off x="919767" y="2211957"/>
            <a:ext cx="666590" cy="666590"/>
          </a:xfrm>
          <a:prstGeom prst="rect">
            <a:avLst/>
          </a:prstGeom>
        </p:spPr>
      </p:pic>
      <p:pic>
        <p:nvPicPr>
          <p:cNvPr id="40" name="Picture 39" descr="A triangle with a exclamation mark&#10;&#10;Description automatically generated">
            <a:extLst>
              <a:ext uri="{FF2B5EF4-FFF2-40B4-BE49-F238E27FC236}">
                <a16:creationId xmlns:a16="http://schemas.microsoft.com/office/drawing/2014/main" id="{60ED298A-6AFA-C754-3C56-1A0E84C50B07}"/>
              </a:ext>
            </a:extLst>
          </p:cNvPr>
          <p:cNvPicPr>
            <a:picLocks noChangeAspect="1"/>
          </p:cNvPicPr>
          <p:nvPr/>
        </p:nvPicPr>
        <p:blipFill>
          <a:blip r:embed="rId11"/>
          <a:stretch>
            <a:fillRect/>
          </a:stretch>
        </p:blipFill>
        <p:spPr>
          <a:xfrm>
            <a:off x="962826" y="2905930"/>
            <a:ext cx="516525" cy="516525"/>
          </a:xfrm>
          <a:prstGeom prst="rect">
            <a:avLst/>
          </a:prstGeom>
        </p:spPr>
      </p:pic>
      <p:sp>
        <p:nvSpPr>
          <p:cNvPr id="41" name="TextBox 40">
            <a:extLst>
              <a:ext uri="{FF2B5EF4-FFF2-40B4-BE49-F238E27FC236}">
                <a16:creationId xmlns:a16="http://schemas.microsoft.com/office/drawing/2014/main" id="{B8B28598-0D46-AA9A-4262-FE601159EECC}"/>
              </a:ext>
            </a:extLst>
          </p:cNvPr>
          <p:cNvSpPr txBox="1"/>
          <p:nvPr/>
        </p:nvSpPr>
        <p:spPr>
          <a:xfrm>
            <a:off x="1642631" y="2332953"/>
            <a:ext cx="1324473" cy="523220"/>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67BA93"/>
                </a:solidFill>
                <a:effectLst/>
                <a:uLnTx/>
                <a:uFillTx/>
                <a:latin typeface="Open Sans" panose="020B0606030504020204" pitchFamily="34" charset="0"/>
                <a:ea typeface="Open Sans" panose="020B0606030504020204" pitchFamily="34" charset="0"/>
                <a:cs typeface="Open Sans" panose="020B0606030504020204" pitchFamily="34" charset="0"/>
                <a:sym typeface="Lucida Grande" charset="0"/>
              </a:rPr>
              <a:t>3500</a:t>
            </a:r>
            <a:endParaRPr kumimoji="0" lang="en-US" sz="2800" b="0" i="0" u="none" strike="noStrike" kern="1200" cap="none" spc="0" normalizeH="0" baseline="0" noProof="0" dirty="0">
              <a:ln>
                <a:noFill/>
              </a:ln>
              <a:solidFill>
                <a:srgbClr val="32333E"/>
              </a:solidFill>
              <a:effectLst/>
              <a:uLnTx/>
              <a:uFillTx/>
              <a:latin typeface="Open Sans" panose="020B0606030504020204" pitchFamily="34" charset="0"/>
              <a:ea typeface="Open Sans" panose="020B0606030504020204" pitchFamily="34" charset="0"/>
              <a:cs typeface="Open Sans" panose="020B0606030504020204" pitchFamily="34" charset="0"/>
              <a:sym typeface="Lucida Grande" charset="0"/>
            </a:endParaRPr>
          </a:p>
        </p:txBody>
      </p:sp>
      <p:sp>
        <p:nvSpPr>
          <p:cNvPr id="42" name="TextBox 41">
            <a:extLst>
              <a:ext uri="{FF2B5EF4-FFF2-40B4-BE49-F238E27FC236}">
                <a16:creationId xmlns:a16="http://schemas.microsoft.com/office/drawing/2014/main" id="{C0556857-3B95-FFBF-1572-CF158923A2AC}"/>
              </a:ext>
            </a:extLst>
          </p:cNvPr>
          <p:cNvSpPr txBox="1"/>
          <p:nvPr/>
        </p:nvSpPr>
        <p:spPr>
          <a:xfrm>
            <a:off x="1642631" y="2905930"/>
            <a:ext cx="1324473" cy="523220"/>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67BA93"/>
                </a:solidFill>
                <a:effectLst/>
                <a:uLnTx/>
                <a:uFillTx/>
                <a:latin typeface="Open Sans" panose="020B0606030504020204" pitchFamily="34" charset="0"/>
                <a:ea typeface="Open Sans" panose="020B0606030504020204" pitchFamily="34" charset="0"/>
                <a:cs typeface="Open Sans" panose="020B0606030504020204" pitchFamily="34" charset="0"/>
                <a:sym typeface="Lucida Grande" charset="0"/>
              </a:rPr>
              <a:t>29%</a:t>
            </a:r>
            <a:endParaRPr kumimoji="0" lang="en-US" sz="2800" b="0" i="0" u="none" strike="noStrike" kern="1200" cap="none" spc="0" normalizeH="0" baseline="0" noProof="0" dirty="0">
              <a:ln>
                <a:noFill/>
              </a:ln>
              <a:solidFill>
                <a:srgbClr val="32333E"/>
              </a:solidFill>
              <a:effectLst/>
              <a:uLnTx/>
              <a:uFillTx/>
              <a:latin typeface="Open Sans" panose="020B0606030504020204" pitchFamily="34" charset="0"/>
              <a:ea typeface="Open Sans" panose="020B0606030504020204" pitchFamily="34" charset="0"/>
              <a:cs typeface="Open Sans" panose="020B0606030504020204" pitchFamily="34" charset="0"/>
              <a:sym typeface="Lucida Grande" charset="0"/>
            </a:endParaRPr>
          </a:p>
        </p:txBody>
      </p:sp>
      <p:sp>
        <p:nvSpPr>
          <p:cNvPr id="43" name="TextBox 42">
            <a:extLst>
              <a:ext uri="{FF2B5EF4-FFF2-40B4-BE49-F238E27FC236}">
                <a16:creationId xmlns:a16="http://schemas.microsoft.com/office/drawing/2014/main" id="{FCB4F593-FC86-86F3-7FC9-4CCCC985F148}"/>
              </a:ext>
            </a:extLst>
          </p:cNvPr>
          <p:cNvSpPr txBox="1"/>
          <p:nvPr/>
        </p:nvSpPr>
        <p:spPr>
          <a:xfrm>
            <a:off x="1642631" y="3478907"/>
            <a:ext cx="1324473" cy="523220"/>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67BA93"/>
                </a:solidFill>
                <a:effectLst/>
                <a:uLnTx/>
                <a:uFillTx/>
                <a:latin typeface="Open Sans" panose="020B0606030504020204" pitchFamily="34" charset="0"/>
                <a:ea typeface="Open Sans" panose="020B0606030504020204" pitchFamily="34" charset="0"/>
                <a:cs typeface="Open Sans" panose="020B0606030504020204" pitchFamily="34" charset="0"/>
                <a:sym typeface="Lucida Grande" charset="0"/>
              </a:rPr>
              <a:t>292</a:t>
            </a:r>
            <a:endParaRPr kumimoji="0" lang="en-US" sz="2800" b="0" i="0" u="none" strike="noStrike" kern="1200" cap="none" spc="0" normalizeH="0" baseline="0" noProof="0" dirty="0">
              <a:ln>
                <a:noFill/>
              </a:ln>
              <a:solidFill>
                <a:srgbClr val="32333E"/>
              </a:solidFill>
              <a:effectLst/>
              <a:uLnTx/>
              <a:uFillTx/>
              <a:latin typeface="Open Sans" panose="020B0606030504020204" pitchFamily="34" charset="0"/>
              <a:ea typeface="Open Sans" panose="020B0606030504020204" pitchFamily="34" charset="0"/>
              <a:cs typeface="Open Sans" panose="020B0606030504020204" pitchFamily="34" charset="0"/>
              <a:sym typeface="Lucida Grande" charset="0"/>
            </a:endParaRPr>
          </a:p>
        </p:txBody>
      </p:sp>
      <p:sp>
        <p:nvSpPr>
          <p:cNvPr id="44" name="TextBox 43">
            <a:extLst>
              <a:ext uri="{FF2B5EF4-FFF2-40B4-BE49-F238E27FC236}">
                <a16:creationId xmlns:a16="http://schemas.microsoft.com/office/drawing/2014/main" id="{082AF5B0-A4AF-147A-628A-47288526CD2E}"/>
              </a:ext>
            </a:extLst>
          </p:cNvPr>
          <p:cNvSpPr txBox="1"/>
          <p:nvPr/>
        </p:nvSpPr>
        <p:spPr>
          <a:xfrm>
            <a:off x="2935315" y="2368523"/>
            <a:ext cx="5187393" cy="33855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32333E"/>
                </a:solidFill>
                <a:effectLst/>
                <a:uLnTx/>
                <a:uFillTx/>
                <a:latin typeface="Open Sans" panose="020B0606030504020204" pitchFamily="34" charset="0"/>
                <a:ea typeface="Open Sans" panose="020B0606030504020204" pitchFamily="34" charset="0"/>
                <a:cs typeface="Open Sans" panose="020B0606030504020204" pitchFamily="34" charset="0"/>
                <a:sym typeface="Lucida Grande" charset="0"/>
              </a:rPr>
              <a:t>patients enrolled in the campaign</a:t>
            </a:r>
            <a:endParaRPr kumimoji="0" lang="en-US" sz="2000" b="0" i="0" u="none" strike="noStrike" kern="1200" cap="none" spc="0" normalizeH="0" baseline="0" noProof="0" dirty="0">
              <a:ln>
                <a:noFill/>
              </a:ln>
              <a:solidFill>
                <a:srgbClr val="32333E"/>
              </a:solidFill>
              <a:effectLst/>
              <a:uLnTx/>
              <a:uFillTx/>
              <a:latin typeface="Open Sans" panose="020B0606030504020204" pitchFamily="34" charset="0"/>
              <a:ea typeface="Open Sans" panose="020B0606030504020204" pitchFamily="34" charset="0"/>
              <a:cs typeface="Open Sans" panose="020B0606030504020204" pitchFamily="34" charset="0"/>
              <a:sym typeface="Lucida Grande" charset="0"/>
            </a:endParaRPr>
          </a:p>
        </p:txBody>
      </p:sp>
      <p:sp>
        <p:nvSpPr>
          <p:cNvPr id="45" name="TextBox 44">
            <a:extLst>
              <a:ext uri="{FF2B5EF4-FFF2-40B4-BE49-F238E27FC236}">
                <a16:creationId xmlns:a16="http://schemas.microsoft.com/office/drawing/2014/main" id="{2B57ED74-40A4-3377-08F2-4DF85FF500EF}"/>
              </a:ext>
            </a:extLst>
          </p:cNvPr>
          <p:cNvSpPr txBox="1"/>
          <p:nvPr/>
        </p:nvSpPr>
        <p:spPr>
          <a:xfrm>
            <a:off x="2926437" y="2905930"/>
            <a:ext cx="5187393" cy="33855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32333E"/>
                </a:solidFill>
                <a:effectLst/>
                <a:uLnTx/>
                <a:uFillTx/>
                <a:latin typeface="Open Sans" panose="020B0606030504020204" pitchFamily="34" charset="0"/>
                <a:ea typeface="Open Sans" panose="020B0606030504020204" pitchFamily="34" charset="0"/>
                <a:cs typeface="Open Sans" panose="020B0606030504020204" pitchFamily="34" charset="0"/>
                <a:sym typeface="Lucida Grande" charset="0"/>
              </a:rPr>
              <a:t>completed the risk assessment (1,030)</a:t>
            </a:r>
            <a:endParaRPr kumimoji="0" lang="en-US" sz="2000" b="0" i="0" u="none" strike="noStrike" kern="1200" cap="none" spc="0" normalizeH="0" baseline="0" noProof="0" dirty="0">
              <a:ln>
                <a:noFill/>
              </a:ln>
              <a:solidFill>
                <a:srgbClr val="32333E"/>
              </a:solidFill>
              <a:effectLst/>
              <a:uLnTx/>
              <a:uFillTx/>
              <a:latin typeface="Open Sans" panose="020B0606030504020204" pitchFamily="34" charset="0"/>
              <a:ea typeface="Open Sans" panose="020B0606030504020204" pitchFamily="34" charset="0"/>
              <a:cs typeface="Open Sans" panose="020B0606030504020204" pitchFamily="34" charset="0"/>
              <a:sym typeface="Lucida Grande" charset="0"/>
            </a:endParaRPr>
          </a:p>
        </p:txBody>
      </p:sp>
      <p:sp>
        <p:nvSpPr>
          <p:cNvPr id="53" name="TextBox 52">
            <a:extLst>
              <a:ext uri="{FF2B5EF4-FFF2-40B4-BE49-F238E27FC236}">
                <a16:creationId xmlns:a16="http://schemas.microsoft.com/office/drawing/2014/main" id="{4CCC0B6B-213B-10E3-2A3C-DF4F978AE1A6}"/>
              </a:ext>
            </a:extLst>
          </p:cNvPr>
          <p:cNvSpPr txBox="1"/>
          <p:nvPr/>
        </p:nvSpPr>
        <p:spPr>
          <a:xfrm>
            <a:off x="2935315" y="3471730"/>
            <a:ext cx="5187393" cy="58477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32333E"/>
                </a:solidFill>
                <a:effectLst/>
                <a:uLnTx/>
                <a:uFillTx/>
                <a:latin typeface="Open Sans" panose="020B0606030504020204" pitchFamily="34" charset="0"/>
                <a:ea typeface="Open Sans" panose="020B0606030504020204" pitchFamily="34" charset="0"/>
                <a:cs typeface="Open Sans" panose="020B0606030504020204" pitchFamily="34" charset="0"/>
                <a:sym typeface="Lucida Grande" charset="0"/>
              </a:rPr>
              <a:t>patients eligible for LDCT post screener; +10% increase with phone interview</a:t>
            </a:r>
            <a:endParaRPr kumimoji="0" lang="en-US" sz="2000" b="0" i="0" u="none" strike="noStrike" kern="1200" cap="none" spc="0" normalizeH="0" baseline="0" noProof="0" dirty="0">
              <a:ln>
                <a:noFill/>
              </a:ln>
              <a:solidFill>
                <a:srgbClr val="32333E"/>
              </a:solidFill>
              <a:effectLst/>
              <a:uLnTx/>
              <a:uFillTx/>
              <a:latin typeface="Open Sans" panose="020B0606030504020204" pitchFamily="34" charset="0"/>
              <a:ea typeface="Open Sans" panose="020B0606030504020204" pitchFamily="34" charset="0"/>
              <a:cs typeface="Open Sans" panose="020B0606030504020204" pitchFamily="34" charset="0"/>
              <a:sym typeface="Lucida Grande" charset="0"/>
            </a:endParaRPr>
          </a:p>
        </p:txBody>
      </p:sp>
      <p:sp>
        <p:nvSpPr>
          <p:cNvPr id="54" name="TextBox 53">
            <a:extLst>
              <a:ext uri="{FF2B5EF4-FFF2-40B4-BE49-F238E27FC236}">
                <a16:creationId xmlns:a16="http://schemas.microsoft.com/office/drawing/2014/main" id="{62613CA4-AD95-AFB8-6589-9E0382D1FA38}"/>
              </a:ext>
            </a:extLst>
          </p:cNvPr>
          <p:cNvSpPr txBox="1"/>
          <p:nvPr/>
        </p:nvSpPr>
        <p:spPr>
          <a:xfrm>
            <a:off x="2935315" y="4214729"/>
            <a:ext cx="5187393" cy="33855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32333E"/>
                </a:solidFill>
                <a:effectLst/>
                <a:uLnTx/>
                <a:uFillTx/>
                <a:latin typeface="Open Sans" panose="020B0606030504020204" pitchFamily="34" charset="0"/>
                <a:ea typeface="Open Sans" panose="020B0606030504020204" pitchFamily="34" charset="0"/>
                <a:cs typeface="Open Sans" panose="020B0606030504020204" pitchFamily="34" charset="0"/>
                <a:sym typeface="Lucida Grande" charset="0"/>
              </a:rPr>
              <a:t>patients interested in LDCT; 100% scheduled </a:t>
            </a:r>
            <a:endParaRPr kumimoji="0" lang="en-US" sz="2000" b="0" i="0" u="none" strike="noStrike" kern="1200" cap="none" spc="0" normalizeH="0" baseline="0" noProof="0" dirty="0">
              <a:ln>
                <a:noFill/>
              </a:ln>
              <a:solidFill>
                <a:srgbClr val="32333E"/>
              </a:solidFill>
              <a:effectLst/>
              <a:uLnTx/>
              <a:uFillTx/>
              <a:latin typeface="Open Sans" panose="020B0606030504020204" pitchFamily="34" charset="0"/>
              <a:ea typeface="Open Sans" panose="020B0606030504020204" pitchFamily="34" charset="0"/>
              <a:cs typeface="Open Sans" panose="020B0606030504020204" pitchFamily="34" charset="0"/>
              <a:sym typeface="Lucida Grande" charset="0"/>
            </a:endParaRPr>
          </a:p>
        </p:txBody>
      </p:sp>
      <p:sp>
        <p:nvSpPr>
          <p:cNvPr id="55" name="TextBox 54">
            <a:extLst>
              <a:ext uri="{FF2B5EF4-FFF2-40B4-BE49-F238E27FC236}">
                <a16:creationId xmlns:a16="http://schemas.microsoft.com/office/drawing/2014/main" id="{D443CFC1-C5FE-FA7B-2456-D2EEA84B44CB}"/>
              </a:ext>
            </a:extLst>
          </p:cNvPr>
          <p:cNvSpPr txBox="1"/>
          <p:nvPr/>
        </p:nvSpPr>
        <p:spPr>
          <a:xfrm>
            <a:off x="2935315" y="4707770"/>
            <a:ext cx="5187393" cy="33855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32333E"/>
                </a:solidFill>
                <a:effectLst/>
                <a:uLnTx/>
                <a:uFillTx/>
                <a:latin typeface="Open Sans" panose="020B0606030504020204" pitchFamily="34" charset="0"/>
                <a:ea typeface="Open Sans" panose="020B0606030504020204" pitchFamily="34" charset="0"/>
                <a:cs typeface="Open Sans" panose="020B0606030504020204" pitchFamily="34" charset="0"/>
                <a:sym typeface="Lucida Grande" charset="0"/>
              </a:rPr>
              <a:t>patients eligible for genetics</a:t>
            </a:r>
            <a:endParaRPr kumimoji="0" lang="en-US" sz="2000" b="0" i="0" u="none" strike="noStrike" kern="1200" cap="none" spc="0" normalizeH="0" baseline="0" noProof="0" dirty="0">
              <a:ln>
                <a:noFill/>
              </a:ln>
              <a:solidFill>
                <a:srgbClr val="32333E"/>
              </a:solidFill>
              <a:effectLst/>
              <a:uLnTx/>
              <a:uFillTx/>
              <a:latin typeface="Open Sans" panose="020B0606030504020204" pitchFamily="34" charset="0"/>
              <a:ea typeface="Open Sans" panose="020B0606030504020204" pitchFamily="34" charset="0"/>
              <a:cs typeface="Open Sans" panose="020B0606030504020204" pitchFamily="34" charset="0"/>
              <a:sym typeface="Lucida Grande" charset="0"/>
            </a:endParaRPr>
          </a:p>
        </p:txBody>
      </p:sp>
      <p:sp>
        <p:nvSpPr>
          <p:cNvPr id="56" name="TextBox 55">
            <a:extLst>
              <a:ext uri="{FF2B5EF4-FFF2-40B4-BE49-F238E27FC236}">
                <a16:creationId xmlns:a16="http://schemas.microsoft.com/office/drawing/2014/main" id="{27F875D4-95F0-9A30-5E05-4734BDADE4F1}"/>
              </a:ext>
            </a:extLst>
          </p:cNvPr>
          <p:cNvSpPr txBox="1"/>
          <p:nvPr/>
        </p:nvSpPr>
        <p:spPr>
          <a:xfrm>
            <a:off x="2935315" y="5274780"/>
            <a:ext cx="5187393" cy="33855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32333E"/>
                </a:solidFill>
                <a:effectLst/>
                <a:uLnTx/>
                <a:uFillTx/>
                <a:latin typeface="Open Sans" panose="020B0606030504020204" pitchFamily="34" charset="0"/>
                <a:ea typeface="Open Sans" panose="020B0606030504020204" pitchFamily="34" charset="0"/>
                <a:cs typeface="Open Sans" panose="020B0606030504020204" pitchFamily="34" charset="0"/>
                <a:sym typeface="Lucida Grande" charset="0"/>
              </a:rPr>
              <a:t>patients eligible for breast MRI</a:t>
            </a:r>
            <a:endParaRPr kumimoji="0" lang="en-US" sz="2000" b="0" i="0" u="none" strike="noStrike" kern="1200" cap="none" spc="0" normalizeH="0" baseline="0" noProof="0" dirty="0">
              <a:ln>
                <a:noFill/>
              </a:ln>
              <a:solidFill>
                <a:srgbClr val="32333E"/>
              </a:solidFill>
              <a:effectLst/>
              <a:uLnTx/>
              <a:uFillTx/>
              <a:latin typeface="Open Sans" panose="020B0606030504020204" pitchFamily="34" charset="0"/>
              <a:ea typeface="Open Sans" panose="020B0606030504020204" pitchFamily="34" charset="0"/>
              <a:cs typeface="Open Sans" panose="020B0606030504020204" pitchFamily="34" charset="0"/>
              <a:sym typeface="Lucida Grande" charset="0"/>
            </a:endParaRPr>
          </a:p>
        </p:txBody>
      </p:sp>
      <p:sp>
        <p:nvSpPr>
          <p:cNvPr id="57" name="TextBox 56">
            <a:extLst>
              <a:ext uri="{FF2B5EF4-FFF2-40B4-BE49-F238E27FC236}">
                <a16:creationId xmlns:a16="http://schemas.microsoft.com/office/drawing/2014/main" id="{E2922A9C-2B85-D4F4-0F1D-601012DDEDC6}"/>
              </a:ext>
            </a:extLst>
          </p:cNvPr>
          <p:cNvSpPr txBox="1"/>
          <p:nvPr/>
        </p:nvSpPr>
        <p:spPr>
          <a:xfrm>
            <a:off x="1642631" y="4051884"/>
            <a:ext cx="1324473" cy="523220"/>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67BA93"/>
                </a:solidFill>
                <a:effectLst/>
                <a:uLnTx/>
                <a:uFillTx/>
                <a:latin typeface="Open Sans" panose="020B0606030504020204" pitchFamily="34" charset="0"/>
                <a:ea typeface="Open Sans" panose="020B0606030504020204" pitchFamily="34" charset="0"/>
                <a:cs typeface="Open Sans" panose="020B0606030504020204" pitchFamily="34" charset="0"/>
                <a:sym typeface="Lucida Grande" charset="0"/>
              </a:rPr>
              <a:t>298</a:t>
            </a:r>
            <a:endParaRPr kumimoji="0" lang="en-US" sz="2800" b="0" i="0" u="none" strike="noStrike" kern="1200" cap="none" spc="0" normalizeH="0" baseline="0" noProof="0" dirty="0">
              <a:ln>
                <a:noFill/>
              </a:ln>
              <a:solidFill>
                <a:srgbClr val="32333E"/>
              </a:solidFill>
              <a:effectLst/>
              <a:uLnTx/>
              <a:uFillTx/>
              <a:latin typeface="Open Sans" panose="020B0606030504020204" pitchFamily="34" charset="0"/>
              <a:ea typeface="Open Sans" panose="020B0606030504020204" pitchFamily="34" charset="0"/>
              <a:cs typeface="Open Sans" panose="020B0606030504020204" pitchFamily="34" charset="0"/>
              <a:sym typeface="Lucida Grande" charset="0"/>
            </a:endParaRPr>
          </a:p>
        </p:txBody>
      </p:sp>
      <p:sp>
        <p:nvSpPr>
          <p:cNvPr id="58" name="TextBox 57">
            <a:extLst>
              <a:ext uri="{FF2B5EF4-FFF2-40B4-BE49-F238E27FC236}">
                <a16:creationId xmlns:a16="http://schemas.microsoft.com/office/drawing/2014/main" id="{6CE98CBE-7C2E-1F5A-6991-F84F2D44D6A5}"/>
              </a:ext>
            </a:extLst>
          </p:cNvPr>
          <p:cNvSpPr txBox="1"/>
          <p:nvPr/>
        </p:nvSpPr>
        <p:spPr>
          <a:xfrm>
            <a:off x="1642631" y="4624861"/>
            <a:ext cx="1324473" cy="523220"/>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67BA93"/>
                </a:solidFill>
                <a:effectLst/>
                <a:uLnTx/>
                <a:uFillTx/>
                <a:latin typeface="Open Sans" panose="020B0606030504020204" pitchFamily="34" charset="0"/>
                <a:ea typeface="Open Sans" panose="020B0606030504020204" pitchFamily="34" charset="0"/>
                <a:cs typeface="Open Sans" panose="020B0606030504020204" pitchFamily="34" charset="0"/>
                <a:sym typeface="Lucida Grande" charset="0"/>
              </a:rPr>
              <a:t>409</a:t>
            </a:r>
            <a:endParaRPr kumimoji="0" lang="en-US" sz="2800" b="0" i="0" u="none" strike="noStrike" kern="1200" cap="none" spc="0" normalizeH="0" baseline="0" noProof="0" dirty="0">
              <a:ln>
                <a:noFill/>
              </a:ln>
              <a:solidFill>
                <a:srgbClr val="32333E"/>
              </a:solidFill>
              <a:effectLst/>
              <a:uLnTx/>
              <a:uFillTx/>
              <a:latin typeface="Open Sans" panose="020B0606030504020204" pitchFamily="34" charset="0"/>
              <a:ea typeface="Open Sans" panose="020B0606030504020204" pitchFamily="34" charset="0"/>
              <a:cs typeface="Open Sans" panose="020B0606030504020204" pitchFamily="34" charset="0"/>
              <a:sym typeface="Lucida Grande" charset="0"/>
            </a:endParaRPr>
          </a:p>
        </p:txBody>
      </p:sp>
      <p:sp>
        <p:nvSpPr>
          <p:cNvPr id="59" name="TextBox 58">
            <a:extLst>
              <a:ext uri="{FF2B5EF4-FFF2-40B4-BE49-F238E27FC236}">
                <a16:creationId xmlns:a16="http://schemas.microsoft.com/office/drawing/2014/main" id="{F1528940-1855-F0C9-FC02-305B4D35CAB1}"/>
              </a:ext>
            </a:extLst>
          </p:cNvPr>
          <p:cNvSpPr txBox="1"/>
          <p:nvPr/>
        </p:nvSpPr>
        <p:spPr>
          <a:xfrm>
            <a:off x="1642631" y="5197836"/>
            <a:ext cx="1324473" cy="523220"/>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67BA93"/>
                </a:solidFill>
                <a:effectLst/>
                <a:uLnTx/>
                <a:uFillTx/>
                <a:latin typeface="Open Sans" panose="020B0606030504020204" pitchFamily="34" charset="0"/>
                <a:ea typeface="Open Sans" panose="020B0606030504020204" pitchFamily="34" charset="0"/>
                <a:cs typeface="Open Sans" panose="020B0606030504020204" pitchFamily="34" charset="0"/>
                <a:sym typeface="Lucida Grande" charset="0"/>
              </a:rPr>
              <a:t>62</a:t>
            </a:r>
            <a:endParaRPr kumimoji="0" lang="en-US" sz="2800" b="0" i="0" u="none" strike="noStrike" kern="1200" cap="none" spc="0" normalizeH="0" baseline="0" noProof="0" dirty="0">
              <a:ln>
                <a:noFill/>
              </a:ln>
              <a:solidFill>
                <a:srgbClr val="32333E"/>
              </a:solidFill>
              <a:effectLst/>
              <a:uLnTx/>
              <a:uFillTx/>
              <a:latin typeface="Open Sans" panose="020B0606030504020204" pitchFamily="34" charset="0"/>
              <a:ea typeface="Open Sans" panose="020B0606030504020204" pitchFamily="34" charset="0"/>
              <a:cs typeface="Open Sans" panose="020B0606030504020204" pitchFamily="34" charset="0"/>
              <a:sym typeface="Lucida Grande" charset="0"/>
            </a:endParaRPr>
          </a:p>
        </p:txBody>
      </p:sp>
      <p:pic>
        <p:nvPicPr>
          <p:cNvPr id="60" name="Picture 59" descr="A dna strand on a black background&#10;&#10;Description automatically generated">
            <a:extLst>
              <a:ext uri="{FF2B5EF4-FFF2-40B4-BE49-F238E27FC236}">
                <a16:creationId xmlns:a16="http://schemas.microsoft.com/office/drawing/2014/main" id="{63227CD2-EAF7-15F5-622A-2B8B6CC8570A}"/>
              </a:ext>
            </a:extLst>
          </p:cNvPr>
          <p:cNvPicPr>
            <a:picLocks noChangeAspect="1"/>
          </p:cNvPicPr>
          <p:nvPr/>
        </p:nvPicPr>
        <p:blipFill>
          <a:blip r:embed="rId12"/>
          <a:stretch>
            <a:fillRect/>
          </a:stretch>
        </p:blipFill>
        <p:spPr>
          <a:xfrm>
            <a:off x="947959" y="4566022"/>
            <a:ext cx="611588" cy="611588"/>
          </a:xfrm>
          <a:prstGeom prst="rect">
            <a:avLst/>
          </a:prstGeom>
        </p:spPr>
      </p:pic>
      <p:pic>
        <p:nvPicPr>
          <p:cNvPr id="61" name="Picture 60" descr="A person in a circle with arrows&#10;&#10;Description automatically generated">
            <a:extLst>
              <a:ext uri="{FF2B5EF4-FFF2-40B4-BE49-F238E27FC236}">
                <a16:creationId xmlns:a16="http://schemas.microsoft.com/office/drawing/2014/main" id="{2515EBC0-FFB2-F2FC-7E17-F2F911F72415}"/>
              </a:ext>
            </a:extLst>
          </p:cNvPr>
          <p:cNvPicPr>
            <a:picLocks noChangeAspect="1"/>
          </p:cNvPicPr>
          <p:nvPr/>
        </p:nvPicPr>
        <p:blipFill>
          <a:blip r:embed="rId13"/>
          <a:stretch>
            <a:fillRect/>
          </a:stretch>
        </p:blipFill>
        <p:spPr>
          <a:xfrm>
            <a:off x="947262" y="3972461"/>
            <a:ext cx="611600" cy="611600"/>
          </a:xfrm>
          <a:prstGeom prst="rect">
            <a:avLst/>
          </a:prstGeom>
        </p:spPr>
      </p:pic>
      <p:pic>
        <p:nvPicPr>
          <p:cNvPr id="62" name="Picture 61" descr="A person sitting in a chair&#10;&#10;Description automatically generated">
            <a:extLst>
              <a:ext uri="{FF2B5EF4-FFF2-40B4-BE49-F238E27FC236}">
                <a16:creationId xmlns:a16="http://schemas.microsoft.com/office/drawing/2014/main" id="{2C526FAC-E9E9-1294-DDD7-7ED35F4E3B2F}"/>
              </a:ext>
            </a:extLst>
          </p:cNvPr>
          <p:cNvPicPr>
            <a:picLocks noChangeAspect="1"/>
          </p:cNvPicPr>
          <p:nvPr/>
        </p:nvPicPr>
        <p:blipFill>
          <a:blip r:embed="rId14"/>
          <a:stretch>
            <a:fillRect/>
          </a:stretch>
        </p:blipFill>
        <p:spPr>
          <a:xfrm>
            <a:off x="962826" y="5166741"/>
            <a:ext cx="639409" cy="639409"/>
          </a:xfrm>
          <a:prstGeom prst="rect">
            <a:avLst/>
          </a:prstGeom>
        </p:spPr>
      </p:pic>
      <p:sp>
        <p:nvSpPr>
          <p:cNvPr id="2" name="TextBox 1">
            <a:extLst>
              <a:ext uri="{FF2B5EF4-FFF2-40B4-BE49-F238E27FC236}">
                <a16:creationId xmlns:a16="http://schemas.microsoft.com/office/drawing/2014/main" id="{D2BF1956-2ABB-C13D-CBAE-3E2F9EC92366}"/>
              </a:ext>
            </a:extLst>
          </p:cNvPr>
          <p:cNvSpPr txBox="1"/>
          <p:nvPr/>
        </p:nvSpPr>
        <p:spPr>
          <a:xfrm>
            <a:off x="8303791" y="7450667"/>
            <a:ext cx="35442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2333E"/>
                </a:solidFill>
                <a:effectLst/>
                <a:uLnTx/>
                <a:uFillTx/>
                <a:latin typeface="Aptos" panose="02110004020202020204"/>
                <a:ea typeface="+mn-ea"/>
                <a:cs typeface="+mn-cs"/>
              </a:rPr>
              <a:t>Adjust 15,000 </a:t>
            </a:r>
          </a:p>
        </p:txBody>
      </p:sp>
      <p:sp>
        <p:nvSpPr>
          <p:cNvPr id="3" name="TextBox 2">
            <a:extLst>
              <a:ext uri="{FF2B5EF4-FFF2-40B4-BE49-F238E27FC236}">
                <a16:creationId xmlns:a16="http://schemas.microsoft.com/office/drawing/2014/main" id="{C56EAF7B-5A20-A0E4-1776-FE3E756B9F16}"/>
              </a:ext>
            </a:extLst>
          </p:cNvPr>
          <p:cNvSpPr txBox="1"/>
          <p:nvPr/>
        </p:nvSpPr>
        <p:spPr>
          <a:xfrm>
            <a:off x="1642630" y="5741726"/>
            <a:ext cx="1324473" cy="523220"/>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67BA93"/>
                </a:solidFill>
                <a:effectLst/>
                <a:uLnTx/>
                <a:uFillTx/>
                <a:latin typeface="Open Sans" panose="020B0606030504020204" pitchFamily="34" charset="0"/>
                <a:ea typeface="Open Sans" panose="020B0606030504020204" pitchFamily="34" charset="0"/>
                <a:cs typeface="Open Sans" panose="020B0606030504020204" pitchFamily="34" charset="0"/>
                <a:sym typeface="Lucida Grande" charset="0"/>
              </a:rPr>
              <a:t>10</a:t>
            </a:r>
            <a:endParaRPr kumimoji="0" lang="en-US" sz="2800" b="0" i="0" u="none" strike="noStrike" kern="1200" cap="none" spc="0" normalizeH="0" baseline="0" noProof="0" dirty="0">
              <a:ln>
                <a:noFill/>
              </a:ln>
              <a:solidFill>
                <a:srgbClr val="32333E"/>
              </a:solidFill>
              <a:effectLst/>
              <a:uLnTx/>
              <a:uFillTx/>
              <a:latin typeface="Open Sans" panose="020B0606030504020204" pitchFamily="34" charset="0"/>
              <a:ea typeface="Open Sans" panose="020B0606030504020204" pitchFamily="34" charset="0"/>
              <a:cs typeface="Open Sans" panose="020B0606030504020204" pitchFamily="34" charset="0"/>
              <a:sym typeface="Lucida Grande" charset="0"/>
            </a:endParaRPr>
          </a:p>
        </p:txBody>
      </p:sp>
      <p:sp>
        <p:nvSpPr>
          <p:cNvPr id="4" name="TextBox 3">
            <a:extLst>
              <a:ext uri="{FF2B5EF4-FFF2-40B4-BE49-F238E27FC236}">
                <a16:creationId xmlns:a16="http://schemas.microsoft.com/office/drawing/2014/main" id="{42571AB1-FF0C-6333-7216-4D84E7998426}"/>
              </a:ext>
            </a:extLst>
          </p:cNvPr>
          <p:cNvSpPr txBox="1"/>
          <p:nvPr/>
        </p:nvSpPr>
        <p:spPr>
          <a:xfrm>
            <a:off x="2935315" y="5755006"/>
            <a:ext cx="5187393" cy="58477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32333E"/>
                </a:solidFill>
                <a:effectLst/>
                <a:uLnTx/>
                <a:uFillTx/>
                <a:latin typeface="Open Sans" panose="020B0606030504020204" pitchFamily="34" charset="0"/>
                <a:ea typeface="Open Sans" panose="020B0606030504020204" pitchFamily="34" charset="0"/>
                <a:cs typeface="Open Sans" panose="020B0606030504020204" pitchFamily="34" charset="0"/>
                <a:sym typeface="Lucida Grande" charset="0"/>
              </a:rPr>
              <a:t>patients diagnosed with lung cancer,</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32333E"/>
                </a:solidFill>
                <a:effectLst/>
                <a:uLnTx/>
                <a:uFillTx/>
                <a:latin typeface="Open Sans" panose="020B0606030504020204" pitchFamily="34" charset="0"/>
                <a:ea typeface="Open Sans" panose="020B0606030504020204" pitchFamily="34" charset="0"/>
                <a:cs typeface="Open Sans" panose="020B0606030504020204" pitchFamily="34" charset="0"/>
                <a:sym typeface="Lucida Grande" charset="0"/>
              </a:rPr>
              <a:t>9 out of 10 are early stage (I</a:t>
            </a:r>
            <a:r>
              <a:rPr lang="en-US" sz="1600" dirty="0">
                <a:solidFill>
                  <a:srgbClr val="32333E"/>
                </a:solidFill>
                <a:latin typeface="Open Sans" panose="020B0606030504020204" pitchFamily="34" charset="0"/>
                <a:ea typeface="Open Sans" panose="020B0606030504020204" pitchFamily="34" charset="0"/>
                <a:cs typeface="Open Sans" panose="020B0606030504020204" pitchFamily="34" charset="0"/>
                <a:sym typeface="Lucida Grande" charset="0"/>
              </a:rPr>
              <a:t> or </a:t>
            </a:r>
            <a:r>
              <a:rPr kumimoji="0" lang="en-US" sz="1600" b="0" i="0" u="none" strike="noStrike" kern="1200" cap="none" spc="0" normalizeH="0" baseline="0" noProof="0" dirty="0">
                <a:ln>
                  <a:noFill/>
                </a:ln>
                <a:solidFill>
                  <a:srgbClr val="32333E"/>
                </a:solidFill>
                <a:effectLst/>
                <a:uLnTx/>
                <a:uFillTx/>
                <a:latin typeface="Open Sans" panose="020B0606030504020204" pitchFamily="34" charset="0"/>
                <a:ea typeface="Open Sans" panose="020B0606030504020204" pitchFamily="34" charset="0"/>
                <a:cs typeface="Open Sans" panose="020B0606030504020204" pitchFamily="34" charset="0"/>
                <a:sym typeface="Lucida Grande" charset="0"/>
              </a:rPr>
              <a:t>II)</a:t>
            </a:r>
          </a:p>
        </p:txBody>
      </p:sp>
    </p:spTree>
    <p:extLst>
      <p:ext uri="{BB962C8B-B14F-4D97-AF65-F5344CB8AC3E}">
        <p14:creationId xmlns:p14="http://schemas.microsoft.com/office/powerpoint/2010/main" val="12128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a:spLocks/>
          </p:cNvSpPr>
          <p:nvPr/>
        </p:nvSpPr>
        <p:spPr bwMode="auto">
          <a:xfrm>
            <a:off x="302383" y="236315"/>
            <a:ext cx="11587241" cy="603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dirty="0">
                <a:ln>
                  <a:noFill/>
                </a:ln>
                <a:solidFill>
                  <a:schemeClr val="accent1"/>
                </a:solidFill>
                <a:effectLst/>
                <a:uLnTx/>
                <a:uFillTx/>
                <a:latin typeface="+mj-lt"/>
                <a:ea typeface="Open Sans Light" panose="020B0306030504020204" pitchFamily="34" charset="0"/>
                <a:cs typeface="Open Sans Light" panose="020B0306030504020204" pitchFamily="34" charset="0"/>
                <a:sym typeface="Open Sans" charset="0"/>
              </a:rPr>
              <a:t>Patient Case: Early Stage Diagnosis</a:t>
            </a:r>
          </a:p>
        </p:txBody>
      </p:sp>
      <p:pic>
        <p:nvPicPr>
          <p:cNvPr id="3" name="Picture 2" descr="NebraskaCIQ">
            <a:extLst>
              <a:ext uri="{FF2B5EF4-FFF2-40B4-BE49-F238E27FC236}">
                <a16:creationId xmlns:a16="http://schemas.microsoft.com/office/drawing/2014/main" id="{B0C3D059-F823-4455-2109-A6119600A4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9808" y="-60316"/>
            <a:ext cx="4232192" cy="1058048"/>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5C527635-65DA-643F-430D-962F0F48F718}"/>
              </a:ext>
            </a:extLst>
          </p:cNvPr>
          <p:cNvGrpSpPr/>
          <p:nvPr/>
        </p:nvGrpSpPr>
        <p:grpSpPr>
          <a:xfrm>
            <a:off x="645458" y="1165411"/>
            <a:ext cx="4151161" cy="5109882"/>
            <a:chOff x="645458" y="1165411"/>
            <a:chExt cx="4151161" cy="5109882"/>
          </a:xfrm>
        </p:grpSpPr>
        <p:pic>
          <p:nvPicPr>
            <p:cNvPr id="2" name="Picture 6" descr="Related image">
              <a:extLst>
                <a:ext uri="{FF2B5EF4-FFF2-40B4-BE49-F238E27FC236}">
                  <a16:creationId xmlns:a16="http://schemas.microsoft.com/office/drawing/2014/main" id="{A881706D-B4A1-5A05-E6C4-D957E5ADEA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325" t="8850" r="10922" b="6413"/>
            <a:stretch/>
          </p:blipFill>
          <p:spPr bwMode="auto">
            <a:xfrm>
              <a:off x="645458" y="1165411"/>
              <a:ext cx="4151161" cy="51098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0C8CC67-C0CE-ABA7-995A-A3271C59275A}"/>
                </a:ext>
              </a:extLst>
            </p:cNvPr>
            <p:cNvSpPr txBox="1"/>
            <p:nvPr/>
          </p:nvSpPr>
          <p:spPr>
            <a:xfrm>
              <a:off x="1244604" y="1998133"/>
              <a:ext cx="2910109"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2333E"/>
                  </a:solidFill>
                  <a:effectLst/>
                  <a:uLnTx/>
                  <a:uFillTx/>
                  <a:latin typeface="Raleway" pitchFamily="2" charset="77"/>
                  <a:ea typeface="Open Sans Semibold" panose="020B0606030504020204" pitchFamily="34" charset="0"/>
                  <a:cs typeface="Open Sans Semibold" panose="020B0606030504020204" pitchFamily="34" charset="0"/>
                </a:rPr>
                <a:t>Patient Information: </a:t>
              </a:r>
              <a:br>
                <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br>
              <a:r>
                <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t>Female, Age 55</a:t>
              </a:r>
              <a:br>
                <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br>
              <a:endPar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t>Smoking History: </a:t>
              </a:r>
              <a:r>
                <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t>40 Pack Year History (2 packs/day for 20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t>PCP: </a:t>
              </a:r>
              <a:r>
                <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t>Established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t>Previous Lung Cancer Screening: </a:t>
              </a:r>
              <a:r>
                <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t>N/A</a:t>
              </a:r>
              <a:br>
                <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br>
              <a:br>
                <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br>
              <a:r>
                <a:rPr kumimoji="0" lang="en-US" sz="1800" b="1"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t>Patient took Cancer IQ Risk Assessment Tool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endParaRPr>
            </a:p>
          </p:txBody>
        </p:sp>
      </p:grpSp>
      <p:grpSp>
        <p:nvGrpSpPr>
          <p:cNvPr id="40" name="Group 39">
            <a:extLst>
              <a:ext uri="{FF2B5EF4-FFF2-40B4-BE49-F238E27FC236}">
                <a16:creationId xmlns:a16="http://schemas.microsoft.com/office/drawing/2014/main" id="{FE0D9C07-23D5-C561-5CA3-5B68FA9CBE6F}"/>
              </a:ext>
            </a:extLst>
          </p:cNvPr>
          <p:cNvGrpSpPr/>
          <p:nvPr/>
        </p:nvGrpSpPr>
        <p:grpSpPr>
          <a:xfrm>
            <a:off x="4796618" y="2307950"/>
            <a:ext cx="2036477" cy="2494564"/>
            <a:chOff x="4796618" y="2307950"/>
            <a:chExt cx="2036477" cy="2494564"/>
          </a:xfrm>
        </p:grpSpPr>
        <p:pic>
          <p:nvPicPr>
            <p:cNvPr id="34" name="Picture 33" descr="A grey and purple outline of a person with lungs&#10;&#10;Description automatically generated">
              <a:extLst>
                <a:ext uri="{FF2B5EF4-FFF2-40B4-BE49-F238E27FC236}">
                  <a16:creationId xmlns:a16="http://schemas.microsoft.com/office/drawing/2014/main" id="{2C12202B-0D91-9D28-DFC8-5DAC4302DBB2}"/>
                </a:ext>
              </a:extLst>
            </p:cNvPr>
            <p:cNvPicPr>
              <a:picLocks noChangeAspect="1"/>
            </p:cNvPicPr>
            <p:nvPr/>
          </p:nvPicPr>
          <p:blipFill>
            <a:blip r:embed="rId5"/>
            <a:stretch>
              <a:fillRect/>
            </a:stretch>
          </p:blipFill>
          <p:spPr>
            <a:xfrm>
              <a:off x="5535475" y="2307950"/>
              <a:ext cx="1121050" cy="1121050"/>
            </a:xfrm>
            <a:prstGeom prst="rect">
              <a:avLst/>
            </a:prstGeom>
          </p:spPr>
        </p:pic>
        <p:sp>
          <p:nvSpPr>
            <p:cNvPr id="35" name="Triangle 34">
              <a:extLst>
                <a:ext uri="{FF2B5EF4-FFF2-40B4-BE49-F238E27FC236}">
                  <a16:creationId xmlns:a16="http://schemas.microsoft.com/office/drawing/2014/main" id="{EA5EFFC3-A516-86B2-27BF-5E6AC7318E44}"/>
                </a:ext>
              </a:extLst>
            </p:cNvPr>
            <p:cNvSpPr/>
            <p:nvPr/>
          </p:nvSpPr>
          <p:spPr>
            <a:xfrm rot="5400000">
              <a:off x="4490972" y="3250220"/>
              <a:ext cx="1005972" cy="394679"/>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C1B4AC9C-3CA2-7429-5540-0E08B14E1BBA}"/>
                </a:ext>
              </a:extLst>
            </p:cNvPr>
            <p:cNvSpPr txBox="1"/>
            <p:nvPr/>
          </p:nvSpPr>
          <p:spPr>
            <a:xfrm>
              <a:off x="5358905" y="3479075"/>
              <a:ext cx="1474190" cy="1323439"/>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BD3083"/>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Lucida Grande" charset="0"/>
                </a:rPr>
                <a:t>REFERRED FOR LDCT</a:t>
              </a:r>
              <a:br>
                <a:rPr kumimoji="0" lang="en-US" sz="2000" b="1" i="0" u="none" strike="noStrike" kern="1200" cap="none" spc="0" normalizeH="0" baseline="0" noProof="0" dirty="0">
                  <a:ln>
                    <a:noFill/>
                  </a:ln>
                  <a:solidFill>
                    <a:srgbClr val="BD3083"/>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Lucida Grande" charset="0"/>
                </a:rPr>
              </a:br>
              <a:r>
                <a:rPr kumimoji="0" lang="en-US" sz="20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Lucida Grande" charset="0"/>
                </a:rPr>
                <a:t>September 2023</a:t>
              </a:r>
              <a:endParaRPr kumimoji="0" lang="en-US" sz="28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Lucida Grande" charset="0"/>
              </a:endParaRPr>
            </a:p>
          </p:txBody>
        </p:sp>
      </p:grpSp>
      <p:grpSp>
        <p:nvGrpSpPr>
          <p:cNvPr id="42" name="Group 41">
            <a:extLst>
              <a:ext uri="{FF2B5EF4-FFF2-40B4-BE49-F238E27FC236}">
                <a16:creationId xmlns:a16="http://schemas.microsoft.com/office/drawing/2014/main" id="{1FC2AF4C-B2A0-155E-D368-90DAA09D935A}"/>
              </a:ext>
            </a:extLst>
          </p:cNvPr>
          <p:cNvGrpSpPr/>
          <p:nvPr/>
        </p:nvGrpSpPr>
        <p:grpSpPr>
          <a:xfrm>
            <a:off x="7110826" y="1128779"/>
            <a:ext cx="4435716" cy="5677671"/>
            <a:chOff x="7110826" y="1128779"/>
            <a:chExt cx="4435716" cy="5677671"/>
          </a:xfrm>
        </p:grpSpPr>
        <p:pic>
          <p:nvPicPr>
            <p:cNvPr id="32" name="Picture 31">
              <a:extLst>
                <a:ext uri="{FF2B5EF4-FFF2-40B4-BE49-F238E27FC236}">
                  <a16:creationId xmlns:a16="http://schemas.microsoft.com/office/drawing/2014/main" id="{807D28AE-4A55-2478-1324-33725E4BCD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186" t="3988" r="3988" b="1225"/>
            <a:stretch>
              <a:fillRect/>
            </a:stretch>
          </p:blipFill>
          <p:spPr bwMode="auto">
            <a:xfrm>
              <a:off x="7959808" y="1128779"/>
              <a:ext cx="3586734" cy="5146514"/>
            </a:xfrm>
            <a:custGeom>
              <a:avLst/>
              <a:gdLst>
                <a:gd name="connsiteX0" fmla="*/ 578567 w 3471334"/>
                <a:gd name="connsiteY0" fmla="*/ 0 h 4980930"/>
                <a:gd name="connsiteX1" fmla="*/ 2892767 w 3471334"/>
                <a:gd name="connsiteY1" fmla="*/ 0 h 4980930"/>
                <a:gd name="connsiteX2" fmla="*/ 3471334 w 3471334"/>
                <a:gd name="connsiteY2" fmla="*/ 578567 h 4980930"/>
                <a:gd name="connsiteX3" fmla="*/ 3471334 w 3471334"/>
                <a:gd name="connsiteY3" fmla="*/ 4402363 h 4980930"/>
                <a:gd name="connsiteX4" fmla="*/ 2892767 w 3471334"/>
                <a:gd name="connsiteY4" fmla="*/ 4980930 h 4980930"/>
                <a:gd name="connsiteX5" fmla="*/ 578567 w 3471334"/>
                <a:gd name="connsiteY5" fmla="*/ 4980930 h 4980930"/>
                <a:gd name="connsiteX6" fmla="*/ 0 w 3471334"/>
                <a:gd name="connsiteY6" fmla="*/ 4402363 h 4980930"/>
                <a:gd name="connsiteX7" fmla="*/ 0 w 3471334"/>
                <a:gd name="connsiteY7" fmla="*/ 578567 h 4980930"/>
                <a:gd name="connsiteX8" fmla="*/ 578567 w 3471334"/>
                <a:gd name="connsiteY8" fmla="*/ 0 h 4980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1334" h="4980930">
                  <a:moveTo>
                    <a:pt x="578567" y="0"/>
                  </a:moveTo>
                  <a:lnTo>
                    <a:pt x="2892767" y="0"/>
                  </a:lnTo>
                  <a:cubicBezTo>
                    <a:pt x="3212301" y="0"/>
                    <a:pt x="3471334" y="259033"/>
                    <a:pt x="3471334" y="578567"/>
                  </a:cubicBezTo>
                  <a:lnTo>
                    <a:pt x="3471334" y="4402363"/>
                  </a:lnTo>
                  <a:cubicBezTo>
                    <a:pt x="3471334" y="4721897"/>
                    <a:pt x="3212301" y="4980930"/>
                    <a:pt x="2892767" y="4980930"/>
                  </a:cubicBezTo>
                  <a:lnTo>
                    <a:pt x="578567" y="4980930"/>
                  </a:lnTo>
                  <a:cubicBezTo>
                    <a:pt x="259033" y="4980930"/>
                    <a:pt x="0" y="4721897"/>
                    <a:pt x="0" y="4402363"/>
                  </a:cubicBezTo>
                  <a:lnTo>
                    <a:pt x="0" y="578567"/>
                  </a:lnTo>
                  <a:cubicBezTo>
                    <a:pt x="0" y="259033"/>
                    <a:pt x="259033" y="0"/>
                    <a:pt x="578567" y="0"/>
                  </a:cubicBezTo>
                  <a:close/>
                </a:path>
              </a:pathLst>
            </a:custGeom>
            <a:noFill/>
            <a:extLst>
              <a:ext uri="{909E8E84-426E-40DD-AFC4-6F175D3DCCD1}">
                <a14:hiddenFill xmlns:a14="http://schemas.microsoft.com/office/drawing/2010/main">
                  <a:solidFill>
                    <a:srgbClr val="FFFFFF"/>
                  </a:solidFill>
                </a14:hiddenFill>
              </a:ext>
            </a:extLst>
          </p:spPr>
        </p:pic>
        <p:sp>
          <p:nvSpPr>
            <p:cNvPr id="37" name="Triangle 36">
              <a:extLst>
                <a:ext uri="{FF2B5EF4-FFF2-40B4-BE49-F238E27FC236}">
                  <a16:creationId xmlns:a16="http://schemas.microsoft.com/office/drawing/2014/main" id="{D4349DBC-ED27-63D4-9ACB-F339F5D4BA70}"/>
                </a:ext>
              </a:extLst>
            </p:cNvPr>
            <p:cNvSpPr/>
            <p:nvPr/>
          </p:nvSpPr>
          <p:spPr>
            <a:xfrm rot="5400000">
              <a:off x="6805180" y="3284814"/>
              <a:ext cx="1005972" cy="394679"/>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B6E9313E-C4A8-C969-7167-ADF54A41171C}"/>
                </a:ext>
              </a:extLst>
            </p:cNvPr>
            <p:cNvSpPr txBox="1"/>
            <p:nvPr/>
          </p:nvSpPr>
          <p:spPr>
            <a:xfrm>
              <a:off x="8813800" y="6406340"/>
              <a:ext cx="1999199" cy="40011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BD3083"/>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Lucida Grande" charset="0"/>
                </a:rPr>
                <a:t>Lung RADS 4</a:t>
              </a:r>
              <a:endParaRPr kumimoji="0" lang="en-US" sz="2800" b="1" i="0" u="none" strike="noStrike" kern="1200" cap="none" spc="0" normalizeH="0" baseline="0" noProof="0" dirty="0">
                <a:ln>
                  <a:noFill/>
                </a:ln>
                <a:solidFill>
                  <a:srgbClr val="BD3083"/>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Lucida Grande" charset="0"/>
              </a:endParaRPr>
            </a:p>
          </p:txBody>
        </p:sp>
      </p:grpSp>
    </p:spTree>
    <p:extLst>
      <p:ext uri="{BB962C8B-B14F-4D97-AF65-F5344CB8AC3E}">
        <p14:creationId xmlns:p14="http://schemas.microsoft.com/office/powerpoint/2010/main" val="218469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1+#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1+#ppt_w/2"/>
                                          </p:val>
                                        </p:tav>
                                        <p:tav tm="100000">
                                          <p:val>
                                            <p:strVal val="#ppt_x"/>
                                          </p:val>
                                        </p:tav>
                                      </p:tavLst>
                                    </p:anim>
                                    <p:anim calcmode="lin" valueType="num">
                                      <p:cBhvr additive="base">
                                        <p:cTn id="14"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a:spLocks/>
          </p:cNvSpPr>
          <p:nvPr/>
        </p:nvSpPr>
        <p:spPr bwMode="auto">
          <a:xfrm>
            <a:off x="302383" y="236315"/>
            <a:ext cx="11587241" cy="6031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dirty="0">
                <a:ln>
                  <a:noFill/>
                </a:ln>
                <a:solidFill>
                  <a:schemeClr val="accent1"/>
                </a:solidFill>
                <a:effectLst/>
                <a:uLnTx/>
                <a:uFillTx/>
                <a:latin typeface="+mj-lt"/>
                <a:ea typeface="Open Sans Light" panose="020B0306030504020204" pitchFamily="34" charset="0"/>
                <a:cs typeface="Open Sans Light" panose="020B0306030504020204" pitchFamily="34" charset="0"/>
                <a:sym typeface="Open Sans" charset="0"/>
              </a:rPr>
              <a:t>Patient Case: Early Stage Diagnosis</a:t>
            </a:r>
          </a:p>
        </p:txBody>
      </p:sp>
      <p:pic>
        <p:nvPicPr>
          <p:cNvPr id="3" name="Picture 2" descr="NebraskaCIQ">
            <a:extLst>
              <a:ext uri="{FF2B5EF4-FFF2-40B4-BE49-F238E27FC236}">
                <a16:creationId xmlns:a16="http://schemas.microsoft.com/office/drawing/2014/main" id="{B0C3D059-F823-4455-2109-A6119600A4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9808" y="-60316"/>
            <a:ext cx="4232192" cy="1058048"/>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a:extLst>
              <a:ext uri="{FF2B5EF4-FFF2-40B4-BE49-F238E27FC236}">
                <a16:creationId xmlns:a16="http://schemas.microsoft.com/office/drawing/2014/main" id="{5DA125D4-87AD-2FB9-B978-C22335512EED}"/>
              </a:ext>
            </a:extLst>
          </p:cNvPr>
          <p:cNvGrpSpPr/>
          <p:nvPr/>
        </p:nvGrpSpPr>
        <p:grpSpPr>
          <a:xfrm>
            <a:off x="7034924" y="1128779"/>
            <a:ext cx="4811772" cy="5097031"/>
            <a:chOff x="7034924" y="1128779"/>
            <a:chExt cx="4811772" cy="5097031"/>
          </a:xfrm>
        </p:grpSpPr>
        <p:sp>
          <p:nvSpPr>
            <p:cNvPr id="12" name="Triangle 11">
              <a:extLst>
                <a:ext uri="{FF2B5EF4-FFF2-40B4-BE49-F238E27FC236}">
                  <a16:creationId xmlns:a16="http://schemas.microsoft.com/office/drawing/2014/main" id="{79A4C7ED-5B28-268C-4430-620E02112071}"/>
                </a:ext>
              </a:extLst>
            </p:cNvPr>
            <p:cNvSpPr/>
            <p:nvPr/>
          </p:nvSpPr>
          <p:spPr>
            <a:xfrm rot="5400000">
              <a:off x="6729278" y="3284814"/>
              <a:ext cx="1005972" cy="394679"/>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7" name="Picture 16" descr="This scan was performed on a Baptist Health patient who did not present any symptoms but met the criteria for low-dose CT screening. The patient was found to have Stage 1 lung cancer (indicated by the red arrow), underwent treatment and is doing well. [IMAGE COURTESY BAPTIST HEALTH]">
              <a:extLst>
                <a:ext uri="{FF2B5EF4-FFF2-40B4-BE49-F238E27FC236}">
                  <a16:creationId xmlns:a16="http://schemas.microsoft.com/office/drawing/2014/main" id="{6AC63B1E-D6C5-F989-25CD-EF38B9E9B7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141" t="4262" r="15141" b="1833"/>
            <a:stretch>
              <a:fillRect/>
            </a:stretch>
          </p:blipFill>
          <p:spPr bwMode="auto">
            <a:xfrm>
              <a:off x="7995553" y="1128779"/>
              <a:ext cx="3851143" cy="3851143"/>
            </a:xfrm>
            <a:custGeom>
              <a:avLst/>
              <a:gdLst>
                <a:gd name="connsiteX0" fmla="*/ 2921856 w 5843712"/>
                <a:gd name="connsiteY0" fmla="*/ 0 h 5843712"/>
                <a:gd name="connsiteX1" fmla="*/ 5843712 w 5843712"/>
                <a:gd name="connsiteY1" fmla="*/ 2921856 h 5843712"/>
                <a:gd name="connsiteX2" fmla="*/ 2921856 w 5843712"/>
                <a:gd name="connsiteY2" fmla="*/ 5843712 h 5843712"/>
                <a:gd name="connsiteX3" fmla="*/ 0 w 5843712"/>
                <a:gd name="connsiteY3" fmla="*/ 2921856 h 5843712"/>
                <a:gd name="connsiteX4" fmla="*/ 2921856 w 5843712"/>
                <a:gd name="connsiteY4" fmla="*/ 0 h 584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712" h="5843712">
                  <a:moveTo>
                    <a:pt x="2921856" y="0"/>
                  </a:moveTo>
                  <a:cubicBezTo>
                    <a:pt x="4535553" y="0"/>
                    <a:pt x="5843712" y="1308159"/>
                    <a:pt x="5843712" y="2921856"/>
                  </a:cubicBezTo>
                  <a:cubicBezTo>
                    <a:pt x="5843712" y="4535553"/>
                    <a:pt x="4535553" y="5843712"/>
                    <a:pt x="2921856" y="5843712"/>
                  </a:cubicBezTo>
                  <a:cubicBezTo>
                    <a:pt x="1308159" y="5843712"/>
                    <a:pt x="0" y="4535553"/>
                    <a:pt x="0" y="2921856"/>
                  </a:cubicBezTo>
                  <a:cubicBezTo>
                    <a:pt x="0" y="1308159"/>
                    <a:pt x="1308159" y="0"/>
                    <a:pt x="2921856" y="0"/>
                  </a:cubicBezTo>
                  <a:close/>
                </a:path>
              </a:pathLst>
            </a:cu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375FE648-1E2D-9187-5BA0-4CE081312990}"/>
                </a:ext>
              </a:extLst>
            </p:cNvPr>
            <p:cNvSpPr txBox="1"/>
            <p:nvPr/>
          </p:nvSpPr>
          <p:spPr>
            <a:xfrm>
              <a:off x="8648390" y="5210147"/>
              <a:ext cx="2545467" cy="1015663"/>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BD3083"/>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Lucida Grande" charset="0"/>
                </a:rPr>
                <a:t>Stage IA Lung Cancer diagnosed with surgery</a:t>
              </a:r>
              <a:endParaRPr kumimoji="0" lang="en-US" sz="2800" b="1" i="0" u="none" strike="noStrike" kern="1200" cap="none" spc="0" normalizeH="0" baseline="0" noProof="0" dirty="0">
                <a:ln>
                  <a:noFill/>
                </a:ln>
                <a:solidFill>
                  <a:srgbClr val="BD3083"/>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Lucida Grande" charset="0"/>
              </a:endParaRPr>
            </a:p>
          </p:txBody>
        </p:sp>
      </p:grpSp>
      <p:grpSp>
        <p:nvGrpSpPr>
          <p:cNvPr id="44" name="Group 43">
            <a:extLst>
              <a:ext uri="{FF2B5EF4-FFF2-40B4-BE49-F238E27FC236}">
                <a16:creationId xmlns:a16="http://schemas.microsoft.com/office/drawing/2014/main" id="{62DD966B-867F-52BC-5FC2-F6CE557C0F21}"/>
              </a:ext>
            </a:extLst>
          </p:cNvPr>
          <p:cNvGrpSpPr/>
          <p:nvPr/>
        </p:nvGrpSpPr>
        <p:grpSpPr>
          <a:xfrm>
            <a:off x="4176818" y="1490301"/>
            <a:ext cx="3101756" cy="5059051"/>
            <a:chOff x="4176818" y="1490301"/>
            <a:chExt cx="3101756" cy="5059051"/>
          </a:xfrm>
        </p:grpSpPr>
        <p:sp>
          <p:nvSpPr>
            <p:cNvPr id="4" name="TextBox 3">
              <a:extLst>
                <a:ext uri="{FF2B5EF4-FFF2-40B4-BE49-F238E27FC236}">
                  <a16:creationId xmlns:a16="http://schemas.microsoft.com/office/drawing/2014/main" id="{65CF9DC0-1F64-CF35-0312-828BD4F8DBA5}"/>
                </a:ext>
              </a:extLst>
            </p:cNvPr>
            <p:cNvSpPr txBox="1"/>
            <p:nvPr/>
          </p:nvSpPr>
          <p:spPr>
            <a:xfrm>
              <a:off x="4801436" y="1490301"/>
              <a:ext cx="2036478" cy="1015663"/>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BD3083"/>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Lucida Grande" charset="0"/>
                </a:rPr>
                <a:t>REFERRED TO THORACIC FOR FULL WORKUP</a:t>
              </a:r>
              <a:endParaRPr kumimoji="0" lang="en-US" sz="28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Lucida Grande" charset="0"/>
              </a:endParaRPr>
            </a:p>
          </p:txBody>
        </p:sp>
        <p:sp>
          <p:nvSpPr>
            <p:cNvPr id="7" name="Rounded Rectangle 6">
              <a:extLst>
                <a:ext uri="{FF2B5EF4-FFF2-40B4-BE49-F238E27FC236}">
                  <a16:creationId xmlns:a16="http://schemas.microsoft.com/office/drawing/2014/main" id="{04C3D912-B119-F3F1-564F-AB3F66344D08}"/>
                </a:ext>
              </a:extLst>
            </p:cNvPr>
            <p:cNvSpPr/>
            <p:nvPr/>
          </p:nvSpPr>
          <p:spPr>
            <a:xfrm>
              <a:off x="5085749" y="2896006"/>
              <a:ext cx="1467852" cy="521546"/>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D3083"/>
                  </a:solidFill>
                  <a:effectLst/>
                  <a:uLnTx/>
                  <a:uFillTx/>
                  <a:latin typeface="Raleway" pitchFamily="2" charset="77"/>
                  <a:ea typeface="+mn-ea"/>
                  <a:cs typeface="+mn-cs"/>
                </a:rPr>
                <a:t>PFTs</a:t>
              </a:r>
            </a:p>
          </p:txBody>
        </p:sp>
        <p:sp>
          <p:nvSpPr>
            <p:cNvPr id="8" name="Rounded Rectangle 7">
              <a:extLst>
                <a:ext uri="{FF2B5EF4-FFF2-40B4-BE49-F238E27FC236}">
                  <a16:creationId xmlns:a16="http://schemas.microsoft.com/office/drawing/2014/main" id="{7E6E4F67-D74C-CD51-107F-E1ACB320EBC2}"/>
                </a:ext>
              </a:extLst>
            </p:cNvPr>
            <p:cNvSpPr/>
            <p:nvPr/>
          </p:nvSpPr>
          <p:spPr>
            <a:xfrm>
              <a:off x="5085749" y="3546821"/>
              <a:ext cx="1467852" cy="521546"/>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D3083"/>
                  </a:solidFill>
                  <a:effectLst/>
                  <a:uLnTx/>
                  <a:uFillTx/>
                  <a:latin typeface="Raleway" pitchFamily="2" charset="77"/>
                  <a:ea typeface="+mn-ea"/>
                  <a:cs typeface="+mn-cs"/>
                </a:rPr>
                <a:t>PET Scan</a:t>
              </a:r>
            </a:p>
          </p:txBody>
        </p:sp>
        <p:sp>
          <p:nvSpPr>
            <p:cNvPr id="9" name="Rounded Rectangle 8">
              <a:extLst>
                <a:ext uri="{FF2B5EF4-FFF2-40B4-BE49-F238E27FC236}">
                  <a16:creationId xmlns:a16="http://schemas.microsoft.com/office/drawing/2014/main" id="{15777B1A-4E54-5475-3FCC-225E8F0D3E1D}"/>
                </a:ext>
              </a:extLst>
            </p:cNvPr>
            <p:cNvSpPr/>
            <p:nvPr/>
          </p:nvSpPr>
          <p:spPr>
            <a:xfrm>
              <a:off x="5085749" y="4197636"/>
              <a:ext cx="1467852" cy="521546"/>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D3083"/>
                  </a:solidFill>
                  <a:effectLst/>
                  <a:uLnTx/>
                  <a:uFillTx/>
                  <a:latin typeface="Raleway" pitchFamily="2" charset="77"/>
                  <a:ea typeface="+mn-ea"/>
                  <a:cs typeface="+mn-cs"/>
                </a:rPr>
                <a:t>CT ion</a:t>
              </a:r>
            </a:p>
          </p:txBody>
        </p:sp>
        <p:sp>
          <p:nvSpPr>
            <p:cNvPr id="10" name="Rounded Rectangle 9">
              <a:extLst>
                <a:ext uri="{FF2B5EF4-FFF2-40B4-BE49-F238E27FC236}">
                  <a16:creationId xmlns:a16="http://schemas.microsoft.com/office/drawing/2014/main" id="{168875F2-C6F4-3E4E-882D-36D4A885CEF3}"/>
                </a:ext>
              </a:extLst>
            </p:cNvPr>
            <p:cNvSpPr/>
            <p:nvPr/>
          </p:nvSpPr>
          <p:spPr>
            <a:xfrm>
              <a:off x="5085749" y="5326589"/>
              <a:ext cx="1467852" cy="521546"/>
            </a:xfrm>
            <a:prstGeom prst="roundRect">
              <a:avLst/>
            </a:prstGeom>
            <a:solidFill>
              <a:schemeClr val="accent3"/>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aleway" pitchFamily="2" charset="77"/>
                  <a:ea typeface="+mn-ea"/>
                  <a:cs typeface="+mn-cs"/>
                </a:rPr>
                <a:t>Surgery</a:t>
              </a:r>
            </a:p>
          </p:txBody>
        </p:sp>
        <p:sp>
          <p:nvSpPr>
            <p:cNvPr id="11" name="Right Arrow 10">
              <a:extLst>
                <a:ext uri="{FF2B5EF4-FFF2-40B4-BE49-F238E27FC236}">
                  <a16:creationId xmlns:a16="http://schemas.microsoft.com/office/drawing/2014/main" id="{CE1CDE16-73D6-4270-3402-FD154041C885}"/>
                </a:ext>
              </a:extLst>
            </p:cNvPr>
            <p:cNvSpPr/>
            <p:nvPr/>
          </p:nvSpPr>
          <p:spPr>
            <a:xfrm rot="5400000">
              <a:off x="5632414" y="4765009"/>
              <a:ext cx="374521" cy="515754"/>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8" name="Triangle 27">
              <a:extLst>
                <a:ext uri="{FF2B5EF4-FFF2-40B4-BE49-F238E27FC236}">
                  <a16:creationId xmlns:a16="http://schemas.microsoft.com/office/drawing/2014/main" id="{0B51E299-95EA-151C-10F8-A9E3F2277D26}"/>
                </a:ext>
              </a:extLst>
            </p:cNvPr>
            <p:cNvSpPr/>
            <p:nvPr/>
          </p:nvSpPr>
          <p:spPr>
            <a:xfrm rot="5400000">
              <a:off x="3871172" y="3376995"/>
              <a:ext cx="1005972" cy="394679"/>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9EBE7374-68B2-C898-BC3A-43E4AFC1B18C}"/>
                </a:ext>
              </a:extLst>
            </p:cNvPr>
            <p:cNvSpPr txBox="1"/>
            <p:nvPr/>
          </p:nvSpPr>
          <p:spPr>
            <a:xfrm>
              <a:off x="4360774" y="5964577"/>
              <a:ext cx="29178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32333E"/>
                  </a:solidFill>
                  <a:effectLst/>
                  <a:uLnTx/>
                  <a:uFillTx/>
                  <a:latin typeface="Raleway" pitchFamily="2" charset="77"/>
                  <a:ea typeface="+mn-ea"/>
                  <a:cs typeface="+mn-cs"/>
                </a:rPr>
                <a:t>(robotic assisted right VATS with middle lobectomy)</a:t>
              </a:r>
            </a:p>
          </p:txBody>
        </p:sp>
      </p:grpSp>
      <p:grpSp>
        <p:nvGrpSpPr>
          <p:cNvPr id="40" name="Group 39">
            <a:extLst>
              <a:ext uri="{FF2B5EF4-FFF2-40B4-BE49-F238E27FC236}">
                <a16:creationId xmlns:a16="http://schemas.microsoft.com/office/drawing/2014/main" id="{99E41E7E-8832-0DB0-1EB5-89C71B9FBFDE}"/>
              </a:ext>
            </a:extLst>
          </p:cNvPr>
          <p:cNvGrpSpPr/>
          <p:nvPr/>
        </p:nvGrpSpPr>
        <p:grpSpPr>
          <a:xfrm>
            <a:off x="-491753" y="1128779"/>
            <a:ext cx="4435716" cy="5677671"/>
            <a:chOff x="7110826" y="1128779"/>
            <a:chExt cx="4435716" cy="5677671"/>
          </a:xfrm>
        </p:grpSpPr>
        <p:pic>
          <p:nvPicPr>
            <p:cNvPr id="41" name="Picture 40">
              <a:extLst>
                <a:ext uri="{FF2B5EF4-FFF2-40B4-BE49-F238E27FC236}">
                  <a16:creationId xmlns:a16="http://schemas.microsoft.com/office/drawing/2014/main" id="{0BA2B725-37AA-CF5A-D355-8FCBDB2B6F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186" t="3988" r="3988" b="1225"/>
            <a:stretch>
              <a:fillRect/>
            </a:stretch>
          </p:blipFill>
          <p:spPr bwMode="auto">
            <a:xfrm>
              <a:off x="7959808" y="1128779"/>
              <a:ext cx="3586734" cy="5146514"/>
            </a:xfrm>
            <a:custGeom>
              <a:avLst/>
              <a:gdLst>
                <a:gd name="connsiteX0" fmla="*/ 578567 w 3471334"/>
                <a:gd name="connsiteY0" fmla="*/ 0 h 4980930"/>
                <a:gd name="connsiteX1" fmla="*/ 2892767 w 3471334"/>
                <a:gd name="connsiteY1" fmla="*/ 0 h 4980930"/>
                <a:gd name="connsiteX2" fmla="*/ 3471334 w 3471334"/>
                <a:gd name="connsiteY2" fmla="*/ 578567 h 4980930"/>
                <a:gd name="connsiteX3" fmla="*/ 3471334 w 3471334"/>
                <a:gd name="connsiteY3" fmla="*/ 4402363 h 4980930"/>
                <a:gd name="connsiteX4" fmla="*/ 2892767 w 3471334"/>
                <a:gd name="connsiteY4" fmla="*/ 4980930 h 4980930"/>
                <a:gd name="connsiteX5" fmla="*/ 578567 w 3471334"/>
                <a:gd name="connsiteY5" fmla="*/ 4980930 h 4980930"/>
                <a:gd name="connsiteX6" fmla="*/ 0 w 3471334"/>
                <a:gd name="connsiteY6" fmla="*/ 4402363 h 4980930"/>
                <a:gd name="connsiteX7" fmla="*/ 0 w 3471334"/>
                <a:gd name="connsiteY7" fmla="*/ 578567 h 4980930"/>
                <a:gd name="connsiteX8" fmla="*/ 578567 w 3471334"/>
                <a:gd name="connsiteY8" fmla="*/ 0 h 4980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1334" h="4980930">
                  <a:moveTo>
                    <a:pt x="578567" y="0"/>
                  </a:moveTo>
                  <a:lnTo>
                    <a:pt x="2892767" y="0"/>
                  </a:lnTo>
                  <a:cubicBezTo>
                    <a:pt x="3212301" y="0"/>
                    <a:pt x="3471334" y="259033"/>
                    <a:pt x="3471334" y="578567"/>
                  </a:cubicBezTo>
                  <a:lnTo>
                    <a:pt x="3471334" y="4402363"/>
                  </a:lnTo>
                  <a:cubicBezTo>
                    <a:pt x="3471334" y="4721897"/>
                    <a:pt x="3212301" y="4980930"/>
                    <a:pt x="2892767" y="4980930"/>
                  </a:cubicBezTo>
                  <a:lnTo>
                    <a:pt x="578567" y="4980930"/>
                  </a:lnTo>
                  <a:cubicBezTo>
                    <a:pt x="259033" y="4980930"/>
                    <a:pt x="0" y="4721897"/>
                    <a:pt x="0" y="4402363"/>
                  </a:cubicBezTo>
                  <a:lnTo>
                    <a:pt x="0" y="578567"/>
                  </a:lnTo>
                  <a:cubicBezTo>
                    <a:pt x="0" y="259033"/>
                    <a:pt x="259033" y="0"/>
                    <a:pt x="578567" y="0"/>
                  </a:cubicBezTo>
                  <a:close/>
                </a:path>
              </a:pathLst>
            </a:custGeom>
            <a:noFill/>
            <a:extLst>
              <a:ext uri="{909E8E84-426E-40DD-AFC4-6F175D3DCCD1}">
                <a14:hiddenFill xmlns:a14="http://schemas.microsoft.com/office/drawing/2010/main">
                  <a:solidFill>
                    <a:srgbClr val="FFFFFF"/>
                  </a:solidFill>
                </a14:hiddenFill>
              </a:ext>
            </a:extLst>
          </p:spPr>
        </p:pic>
        <p:sp>
          <p:nvSpPr>
            <p:cNvPr id="42" name="Triangle 41">
              <a:extLst>
                <a:ext uri="{FF2B5EF4-FFF2-40B4-BE49-F238E27FC236}">
                  <a16:creationId xmlns:a16="http://schemas.microsoft.com/office/drawing/2014/main" id="{545310ED-EDC8-4283-75A0-9766D945F4A7}"/>
                </a:ext>
              </a:extLst>
            </p:cNvPr>
            <p:cNvSpPr/>
            <p:nvPr/>
          </p:nvSpPr>
          <p:spPr>
            <a:xfrm rot="5400000">
              <a:off x="6805180" y="3284814"/>
              <a:ext cx="1005972" cy="394679"/>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174202F0-0D62-FD10-00C2-D01C6D06E11E}"/>
                </a:ext>
              </a:extLst>
            </p:cNvPr>
            <p:cNvSpPr txBox="1"/>
            <p:nvPr/>
          </p:nvSpPr>
          <p:spPr>
            <a:xfrm>
              <a:off x="8765173" y="6406340"/>
              <a:ext cx="2047826" cy="40011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BD3083"/>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Lucida Grande" charset="0"/>
                </a:rPr>
                <a:t>Lung RADS 4</a:t>
              </a:r>
              <a:endParaRPr kumimoji="0" lang="en-US" sz="2800" b="1" i="0" u="none" strike="noStrike" kern="1200" cap="none" spc="0" normalizeH="0" baseline="0" noProof="0" dirty="0">
                <a:ln>
                  <a:noFill/>
                </a:ln>
                <a:solidFill>
                  <a:srgbClr val="BD3083"/>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Lucida Grande" charset="0"/>
              </a:endParaRPr>
            </a:p>
          </p:txBody>
        </p:sp>
      </p:grpSp>
      <p:grpSp>
        <p:nvGrpSpPr>
          <p:cNvPr id="50" name="Group 49">
            <a:extLst>
              <a:ext uri="{FF2B5EF4-FFF2-40B4-BE49-F238E27FC236}">
                <a16:creationId xmlns:a16="http://schemas.microsoft.com/office/drawing/2014/main" id="{BF6A922B-0532-A507-EDB4-CB17BAE63B14}"/>
              </a:ext>
            </a:extLst>
          </p:cNvPr>
          <p:cNvGrpSpPr/>
          <p:nvPr/>
        </p:nvGrpSpPr>
        <p:grpSpPr>
          <a:xfrm>
            <a:off x="-6974542" y="1165411"/>
            <a:ext cx="4151161" cy="5109882"/>
            <a:chOff x="645458" y="1165411"/>
            <a:chExt cx="4151161" cy="5109882"/>
          </a:xfrm>
        </p:grpSpPr>
        <p:pic>
          <p:nvPicPr>
            <p:cNvPr id="51" name="Picture 6" descr="Related image">
              <a:extLst>
                <a:ext uri="{FF2B5EF4-FFF2-40B4-BE49-F238E27FC236}">
                  <a16:creationId xmlns:a16="http://schemas.microsoft.com/office/drawing/2014/main" id="{B967C828-39D3-2B00-EFA6-5DCAD0E8B1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325" t="8850" r="10922" b="6413"/>
            <a:stretch/>
          </p:blipFill>
          <p:spPr bwMode="auto">
            <a:xfrm>
              <a:off x="645458" y="1165411"/>
              <a:ext cx="4151161" cy="5109882"/>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100BA8C5-0E40-A16F-084A-89CD954414DA}"/>
                </a:ext>
              </a:extLst>
            </p:cNvPr>
            <p:cNvSpPr txBox="1"/>
            <p:nvPr/>
          </p:nvSpPr>
          <p:spPr>
            <a:xfrm>
              <a:off x="1244604" y="1998133"/>
              <a:ext cx="2910109"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2333E"/>
                  </a:solidFill>
                  <a:effectLst/>
                  <a:uLnTx/>
                  <a:uFillTx/>
                  <a:latin typeface="Raleway" pitchFamily="2" charset="77"/>
                  <a:ea typeface="Open Sans Semibold" panose="020B0606030504020204" pitchFamily="34" charset="0"/>
                  <a:cs typeface="Open Sans Semibold" panose="020B0606030504020204" pitchFamily="34" charset="0"/>
                </a:rPr>
                <a:t>Patient Information: </a:t>
              </a:r>
              <a:br>
                <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br>
              <a:r>
                <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t>Female, Age 55</a:t>
              </a:r>
              <a:br>
                <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br>
              <a:endPar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t>Smoking History: </a:t>
              </a:r>
              <a:r>
                <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t>40 Pack Year History (2 packs/day for 20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t>PCP: </a:t>
              </a:r>
              <a:r>
                <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t>Established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t>Previous Lung Cancer Screening: </a:t>
              </a:r>
              <a:r>
                <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t>N/A</a:t>
              </a:r>
              <a:br>
                <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br>
              <a:br>
                <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br>
              <a:r>
                <a:rPr kumimoji="0" lang="en-US" sz="1800" b="1"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t>Patient took Cancer IQ Risk Assessment Tool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endParaRPr>
            </a:p>
          </p:txBody>
        </p:sp>
      </p:grpSp>
      <p:grpSp>
        <p:nvGrpSpPr>
          <p:cNvPr id="53" name="Group 52">
            <a:extLst>
              <a:ext uri="{FF2B5EF4-FFF2-40B4-BE49-F238E27FC236}">
                <a16:creationId xmlns:a16="http://schemas.microsoft.com/office/drawing/2014/main" id="{5036B12B-7583-3E7B-141C-B01972560C76}"/>
              </a:ext>
            </a:extLst>
          </p:cNvPr>
          <p:cNvGrpSpPr/>
          <p:nvPr/>
        </p:nvGrpSpPr>
        <p:grpSpPr>
          <a:xfrm>
            <a:off x="-2823382" y="2307950"/>
            <a:ext cx="2036477" cy="2802341"/>
            <a:chOff x="4796618" y="2307950"/>
            <a:chExt cx="2036477" cy="2802341"/>
          </a:xfrm>
        </p:grpSpPr>
        <p:pic>
          <p:nvPicPr>
            <p:cNvPr id="54" name="Picture 53" descr="A grey and purple outline of a person with lungs&#10;&#10;Description automatically generated">
              <a:extLst>
                <a:ext uri="{FF2B5EF4-FFF2-40B4-BE49-F238E27FC236}">
                  <a16:creationId xmlns:a16="http://schemas.microsoft.com/office/drawing/2014/main" id="{2929A2D1-93D8-448D-737C-82571ACC1491}"/>
                </a:ext>
              </a:extLst>
            </p:cNvPr>
            <p:cNvPicPr>
              <a:picLocks noChangeAspect="1"/>
            </p:cNvPicPr>
            <p:nvPr/>
          </p:nvPicPr>
          <p:blipFill>
            <a:blip r:embed="rId7"/>
            <a:stretch>
              <a:fillRect/>
            </a:stretch>
          </p:blipFill>
          <p:spPr>
            <a:xfrm>
              <a:off x="5535475" y="2307950"/>
              <a:ext cx="1121050" cy="1121050"/>
            </a:xfrm>
            <a:prstGeom prst="rect">
              <a:avLst/>
            </a:prstGeom>
          </p:spPr>
        </p:pic>
        <p:sp>
          <p:nvSpPr>
            <p:cNvPr id="55" name="Triangle 54">
              <a:extLst>
                <a:ext uri="{FF2B5EF4-FFF2-40B4-BE49-F238E27FC236}">
                  <a16:creationId xmlns:a16="http://schemas.microsoft.com/office/drawing/2014/main" id="{EC1F5FF3-686C-C402-FD24-D3CFE6FB3B6E}"/>
                </a:ext>
              </a:extLst>
            </p:cNvPr>
            <p:cNvSpPr/>
            <p:nvPr/>
          </p:nvSpPr>
          <p:spPr>
            <a:xfrm rot="5400000">
              <a:off x="4490972" y="3250220"/>
              <a:ext cx="1005972" cy="394679"/>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31D15537-961C-4C48-BC69-09B2F5FFAA79}"/>
                </a:ext>
              </a:extLst>
            </p:cNvPr>
            <p:cNvSpPr txBox="1"/>
            <p:nvPr/>
          </p:nvSpPr>
          <p:spPr>
            <a:xfrm>
              <a:off x="5358905" y="3479075"/>
              <a:ext cx="1474190" cy="1631216"/>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BD3083"/>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Lucida Grande" charset="0"/>
                </a:rPr>
                <a:t>REFERRED FOR LD LUNG CT</a:t>
              </a:r>
              <a:br>
                <a:rPr kumimoji="0" lang="en-US" sz="2000" b="1" i="0" u="none" strike="noStrike" kern="1200" cap="none" spc="0" normalizeH="0" baseline="0" noProof="0" dirty="0">
                  <a:ln>
                    <a:noFill/>
                  </a:ln>
                  <a:solidFill>
                    <a:srgbClr val="BD3083"/>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Lucida Grande" charset="0"/>
                </a:rPr>
              </a:br>
              <a:r>
                <a:rPr kumimoji="0" lang="en-US" sz="20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Lucida Grande" charset="0"/>
                </a:rPr>
                <a:t>September 2023</a:t>
              </a:r>
              <a:endParaRPr kumimoji="0" lang="en-US" sz="28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Lucida Grande" charset="0"/>
              </a:endParaRPr>
            </a:p>
          </p:txBody>
        </p:sp>
      </p:grpSp>
    </p:spTree>
    <p:extLst>
      <p:ext uri="{BB962C8B-B14F-4D97-AF65-F5344CB8AC3E}">
        <p14:creationId xmlns:p14="http://schemas.microsoft.com/office/powerpoint/2010/main" val="4283983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1+#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additive="base">
                                        <p:cTn id="13" dur="500" fill="hold"/>
                                        <p:tgtEl>
                                          <p:spTgt spid="45"/>
                                        </p:tgtEl>
                                        <p:attrNameLst>
                                          <p:attrName>ppt_x</p:attrName>
                                        </p:attrNameLst>
                                      </p:cBhvr>
                                      <p:tavLst>
                                        <p:tav tm="0">
                                          <p:val>
                                            <p:strVal val="1+#ppt_w/2"/>
                                          </p:val>
                                        </p:tav>
                                        <p:tav tm="100000">
                                          <p:val>
                                            <p:strVal val="#ppt_x"/>
                                          </p:val>
                                        </p:tav>
                                      </p:tavLst>
                                    </p:anim>
                                    <p:anim calcmode="lin" valueType="num">
                                      <p:cBhvr additive="base">
                                        <p:cTn id="1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a:spLocks/>
          </p:cNvSpPr>
          <p:nvPr/>
        </p:nvSpPr>
        <p:spPr bwMode="auto">
          <a:xfrm>
            <a:off x="302383" y="236315"/>
            <a:ext cx="11587241" cy="603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dirty="0">
                <a:ln>
                  <a:noFill/>
                </a:ln>
                <a:solidFill>
                  <a:schemeClr val="accent1"/>
                </a:solidFill>
                <a:effectLst/>
                <a:uLnTx/>
                <a:uFillTx/>
                <a:latin typeface="+mj-lt"/>
                <a:ea typeface="Open Sans Light" panose="020B0306030504020204" pitchFamily="34" charset="0"/>
                <a:cs typeface="Open Sans Light" panose="020B0306030504020204" pitchFamily="34" charset="0"/>
                <a:sym typeface="Open Sans" charset="0"/>
              </a:rPr>
              <a:t>Patient Case: Early Stage Diagnosis</a:t>
            </a:r>
          </a:p>
        </p:txBody>
      </p:sp>
      <p:pic>
        <p:nvPicPr>
          <p:cNvPr id="3" name="Picture 2" descr="NebraskaCIQ">
            <a:extLst>
              <a:ext uri="{FF2B5EF4-FFF2-40B4-BE49-F238E27FC236}">
                <a16:creationId xmlns:a16="http://schemas.microsoft.com/office/drawing/2014/main" id="{B0C3D059-F823-4455-2109-A6119600A4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9808" y="-60316"/>
            <a:ext cx="4232192" cy="1058048"/>
          </a:xfrm>
          <a:prstGeom prst="rect">
            <a:avLst/>
          </a:prstGeom>
          <a:noFill/>
          <a:extLst>
            <a:ext uri="{909E8E84-426E-40DD-AFC4-6F175D3DCCD1}">
              <a14:hiddenFill xmlns:a14="http://schemas.microsoft.com/office/drawing/2010/main">
                <a:solidFill>
                  <a:srgbClr val="FFFFFF"/>
                </a:solidFill>
              </a14:hiddenFill>
            </a:ext>
          </a:extLst>
        </p:spPr>
      </p:pic>
      <p:sp>
        <p:nvSpPr>
          <p:cNvPr id="12" name="Triangle 11">
            <a:extLst>
              <a:ext uri="{FF2B5EF4-FFF2-40B4-BE49-F238E27FC236}">
                <a16:creationId xmlns:a16="http://schemas.microsoft.com/office/drawing/2014/main" id="{79A4C7ED-5B28-268C-4430-620E02112071}"/>
              </a:ext>
            </a:extLst>
          </p:cNvPr>
          <p:cNvSpPr/>
          <p:nvPr/>
        </p:nvSpPr>
        <p:spPr>
          <a:xfrm rot="5400000">
            <a:off x="-829762" y="3284814"/>
            <a:ext cx="1005972" cy="394679"/>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60" name="Group 59">
            <a:extLst>
              <a:ext uri="{FF2B5EF4-FFF2-40B4-BE49-F238E27FC236}">
                <a16:creationId xmlns:a16="http://schemas.microsoft.com/office/drawing/2014/main" id="{6355DF2E-4712-C8DC-0B40-663FC7B647F8}"/>
              </a:ext>
            </a:extLst>
          </p:cNvPr>
          <p:cNvGrpSpPr/>
          <p:nvPr/>
        </p:nvGrpSpPr>
        <p:grpSpPr>
          <a:xfrm>
            <a:off x="4782512" y="1492054"/>
            <a:ext cx="3291144" cy="4628266"/>
            <a:chOff x="4782512" y="1492054"/>
            <a:chExt cx="3291144" cy="4628266"/>
          </a:xfrm>
        </p:grpSpPr>
        <p:sp>
          <p:nvSpPr>
            <p:cNvPr id="5" name="Triangle 4">
              <a:extLst>
                <a:ext uri="{FF2B5EF4-FFF2-40B4-BE49-F238E27FC236}">
                  <a16:creationId xmlns:a16="http://schemas.microsoft.com/office/drawing/2014/main" id="{B139E3CE-02C0-61FD-EE40-7055F2151A82}"/>
                </a:ext>
              </a:extLst>
            </p:cNvPr>
            <p:cNvSpPr/>
            <p:nvPr/>
          </p:nvSpPr>
          <p:spPr>
            <a:xfrm rot="5400000">
              <a:off x="4476866" y="3464592"/>
              <a:ext cx="1005972" cy="394679"/>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8" name="Group 37">
              <a:extLst>
                <a:ext uri="{FF2B5EF4-FFF2-40B4-BE49-F238E27FC236}">
                  <a16:creationId xmlns:a16="http://schemas.microsoft.com/office/drawing/2014/main" id="{6F0BE741-D606-CAE8-7099-01689667C904}"/>
                </a:ext>
              </a:extLst>
            </p:cNvPr>
            <p:cNvGrpSpPr/>
            <p:nvPr/>
          </p:nvGrpSpPr>
          <p:grpSpPr>
            <a:xfrm>
              <a:off x="5127455" y="1492054"/>
              <a:ext cx="2946201" cy="4628266"/>
              <a:chOff x="5127455" y="1492054"/>
              <a:chExt cx="2946201" cy="4628266"/>
            </a:xfrm>
          </p:grpSpPr>
          <p:pic>
            <p:nvPicPr>
              <p:cNvPr id="8196" name="Picture 4" descr="Lung cancer awareness month symbol white ribbon Vector Image">
                <a:extLst>
                  <a:ext uri="{FF2B5EF4-FFF2-40B4-BE49-F238E27FC236}">
                    <a16:creationId xmlns:a16="http://schemas.microsoft.com/office/drawing/2014/main" id="{405A27B7-1F02-CD1C-6B8D-42626F640F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394" t="12241" r="20650" b="16459"/>
              <a:stretch/>
            </p:blipFill>
            <p:spPr bwMode="auto">
              <a:xfrm>
                <a:off x="5826176" y="1492054"/>
                <a:ext cx="1367618" cy="173644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4543D46-DDE1-3262-0CAA-02C7B32B8C84}"/>
                  </a:ext>
                </a:extLst>
              </p:cNvPr>
              <p:cNvSpPr txBox="1"/>
              <p:nvPr/>
            </p:nvSpPr>
            <p:spPr>
              <a:xfrm>
                <a:off x="5190574" y="3434350"/>
                <a:ext cx="2638822" cy="1200329"/>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76C6A"/>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Lucida Grande" charset="0"/>
                  </a:rPr>
                  <a:t>Celebrating 6 Months of Survivorship!</a:t>
                </a:r>
                <a:endParaRPr kumimoji="0" lang="en-US" sz="3200" b="1" i="0" u="none" strike="noStrike" kern="1200" cap="none" spc="0" normalizeH="0" baseline="0" noProof="0" dirty="0">
                  <a:ln>
                    <a:noFill/>
                  </a:ln>
                  <a:solidFill>
                    <a:srgbClr val="076C6A"/>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Lucida Grande" charset="0"/>
                </a:endParaRPr>
              </a:p>
            </p:txBody>
          </p:sp>
          <p:sp>
            <p:nvSpPr>
              <p:cNvPr id="14" name="Rounded Rectangle 13">
                <a:extLst>
                  <a:ext uri="{FF2B5EF4-FFF2-40B4-BE49-F238E27FC236}">
                    <a16:creationId xmlns:a16="http://schemas.microsoft.com/office/drawing/2014/main" id="{23F6B54E-B2A4-461F-2636-C0F707173EA3}"/>
                  </a:ext>
                </a:extLst>
              </p:cNvPr>
              <p:cNvSpPr/>
              <p:nvPr/>
            </p:nvSpPr>
            <p:spPr>
              <a:xfrm>
                <a:off x="5127455" y="4927066"/>
                <a:ext cx="2909620" cy="521546"/>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D3083"/>
                    </a:solidFill>
                    <a:effectLst/>
                    <a:uLnTx/>
                    <a:uFillTx/>
                    <a:latin typeface="Raleway" pitchFamily="2" charset="77"/>
                    <a:ea typeface="+mn-ea"/>
                    <a:cs typeface="+mn-cs"/>
                  </a:rPr>
                  <a:t>Imaging Surveillance</a:t>
                </a:r>
              </a:p>
            </p:txBody>
          </p:sp>
          <p:sp>
            <p:nvSpPr>
              <p:cNvPr id="18" name="Rounded Rectangle 17">
                <a:extLst>
                  <a:ext uri="{FF2B5EF4-FFF2-40B4-BE49-F238E27FC236}">
                    <a16:creationId xmlns:a16="http://schemas.microsoft.com/office/drawing/2014/main" id="{1C23DCF8-CD82-396D-CD9B-D4FF7CEF60EE}"/>
                  </a:ext>
                </a:extLst>
              </p:cNvPr>
              <p:cNvSpPr/>
              <p:nvPr/>
            </p:nvSpPr>
            <p:spPr>
              <a:xfrm>
                <a:off x="5127455" y="5598774"/>
                <a:ext cx="2946201" cy="521546"/>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D3083"/>
                    </a:solidFill>
                    <a:effectLst/>
                    <a:uLnTx/>
                    <a:uFillTx/>
                    <a:latin typeface="Raleway" pitchFamily="2" charset="77"/>
                    <a:ea typeface="+mn-ea"/>
                    <a:cs typeface="+mn-cs"/>
                  </a:rPr>
                  <a:t>Yearly Risk Assessment</a:t>
                </a:r>
              </a:p>
            </p:txBody>
          </p:sp>
        </p:grpSp>
      </p:grpSp>
      <p:grpSp>
        <p:nvGrpSpPr>
          <p:cNvPr id="39" name="Group 38">
            <a:extLst>
              <a:ext uri="{FF2B5EF4-FFF2-40B4-BE49-F238E27FC236}">
                <a16:creationId xmlns:a16="http://schemas.microsoft.com/office/drawing/2014/main" id="{E51F4218-3A43-3CAD-586C-865BE48A0B71}"/>
              </a:ext>
            </a:extLst>
          </p:cNvPr>
          <p:cNvGrpSpPr/>
          <p:nvPr/>
        </p:nvGrpSpPr>
        <p:grpSpPr>
          <a:xfrm>
            <a:off x="8003714" y="1092768"/>
            <a:ext cx="4005842" cy="5429651"/>
            <a:chOff x="8003714" y="1092768"/>
            <a:chExt cx="4005842" cy="5429651"/>
          </a:xfrm>
        </p:grpSpPr>
        <p:sp>
          <p:nvSpPr>
            <p:cNvPr id="19" name="Triangle 18">
              <a:extLst>
                <a:ext uri="{FF2B5EF4-FFF2-40B4-BE49-F238E27FC236}">
                  <a16:creationId xmlns:a16="http://schemas.microsoft.com/office/drawing/2014/main" id="{C6193919-513E-07BD-87A7-7D8C3A03CE72}"/>
                </a:ext>
              </a:extLst>
            </p:cNvPr>
            <p:cNvSpPr/>
            <p:nvPr/>
          </p:nvSpPr>
          <p:spPr>
            <a:xfrm rot="5400000">
              <a:off x="7698068" y="3464593"/>
              <a:ext cx="1005972" cy="394679"/>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32" name="Chart 31">
              <a:extLst>
                <a:ext uri="{FF2B5EF4-FFF2-40B4-BE49-F238E27FC236}">
                  <a16:creationId xmlns:a16="http://schemas.microsoft.com/office/drawing/2014/main" id="{DB8A4ACB-8A5F-6C34-AE0E-DBFED1BF5355}"/>
                </a:ext>
              </a:extLst>
            </p:cNvPr>
            <p:cNvGraphicFramePr/>
            <p:nvPr/>
          </p:nvGraphicFramePr>
          <p:xfrm>
            <a:off x="8732314" y="1092768"/>
            <a:ext cx="3277242" cy="5429651"/>
          </p:xfrm>
          <a:graphic>
            <a:graphicData uri="http://schemas.openxmlformats.org/drawingml/2006/chart">
              <c:chart xmlns:c="http://schemas.openxmlformats.org/drawingml/2006/chart" xmlns:r="http://schemas.openxmlformats.org/officeDocument/2006/relationships" r:id="rId5"/>
            </a:graphicData>
          </a:graphic>
        </p:graphicFrame>
      </p:grpSp>
      <p:grpSp>
        <p:nvGrpSpPr>
          <p:cNvPr id="34" name="Group 33">
            <a:extLst>
              <a:ext uri="{FF2B5EF4-FFF2-40B4-BE49-F238E27FC236}">
                <a16:creationId xmlns:a16="http://schemas.microsoft.com/office/drawing/2014/main" id="{9A85914E-D250-C251-25DC-A21AEC7843BC}"/>
              </a:ext>
            </a:extLst>
          </p:cNvPr>
          <p:cNvGrpSpPr/>
          <p:nvPr/>
        </p:nvGrpSpPr>
        <p:grpSpPr>
          <a:xfrm>
            <a:off x="-524116" y="1128779"/>
            <a:ext cx="4811772" cy="5097031"/>
            <a:chOff x="7034924" y="1128779"/>
            <a:chExt cx="4811772" cy="5097031"/>
          </a:xfrm>
        </p:grpSpPr>
        <p:sp>
          <p:nvSpPr>
            <p:cNvPr id="35" name="Triangle 34">
              <a:extLst>
                <a:ext uri="{FF2B5EF4-FFF2-40B4-BE49-F238E27FC236}">
                  <a16:creationId xmlns:a16="http://schemas.microsoft.com/office/drawing/2014/main" id="{FAD576FB-425A-C0FE-1020-2196D4A3B713}"/>
                </a:ext>
              </a:extLst>
            </p:cNvPr>
            <p:cNvSpPr/>
            <p:nvPr/>
          </p:nvSpPr>
          <p:spPr>
            <a:xfrm rot="5400000">
              <a:off x="6729278" y="3284814"/>
              <a:ext cx="1005972" cy="394679"/>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6" name="Picture 35" descr="This scan was performed on a Baptist Health patient who did not present any symptoms but met the criteria for low-dose CT screening. The patient was found to have Stage 1 lung cancer (indicated by the red arrow), underwent treatment and is doing well. [IMAGE COURTESY BAPTIST HEALTH]">
              <a:extLst>
                <a:ext uri="{FF2B5EF4-FFF2-40B4-BE49-F238E27FC236}">
                  <a16:creationId xmlns:a16="http://schemas.microsoft.com/office/drawing/2014/main" id="{4E7329EE-2BA8-7748-3226-D342E73BC9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141" t="4262" r="15141" b="1833"/>
            <a:stretch>
              <a:fillRect/>
            </a:stretch>
          </p:blipFill>
          <p:spPr bwMode="auto">
            <a:xfrm>
              <a:off x="7995553" y="1128779"/>
              <a:ext cx="3851143" cy="3851143"/>
            </a:xfrm>
            <a:custGeom>
              <a:avLst/>
              <a:gdLst>
                <a:gd name="connsiteX0" fmla="*/ 2921856 w 5843712"/>
                <a:gd name="connsiteY0" fmla="*/ 0 h 5843712"/>
                <a:gd name="connsiteX1" fmla="*/ 5843712 w 5843712"/>
                <a:gd name="connsiteY1" fmla="*/ 2921856 h 5843712"/>
                <a:gd name="connsiteX2" fmla="*/ 2921856 w 5843712"/>
                <a:gd name="connsiteY2" fmla="*/ 5843712 h 5843712"/>
                <a:gd name="connsiteX3" fmla="*/ 0 w 5843712"/>
                <a:gd name="connsiteY3" fmla="*/ 2921856 h 5843712"/>
                <a:gd name="connsiteX4" fmla="*/ 2921856 w 5843712"/>
                <a:gd name="connsiteY4" fmla="*/ 0 h 584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712" h="5843712">
                  <a:moveTo>
                    <a:pt x="2921856" y="0"/>
                  </a:moveTo>
                  <a:cubicBezTo>
                    <a:pt x="4535553" y="0"/>
                    <a:pt x="5843712" y="1308159"/>
                    <a:pt x="5843712" y="2921856"/>
                  </a:cubicBezTo>
                  <a:cubicBezTo>
                    <a:pt x="5843712" y="4535553"/>
                    <a:pt x="4535553" y="5843712"/>
                    <a:pt x="2921856" y="5843712"/>
                  </a:cubicBezTo>
                  <a:cubicBezTo>
                    <a:pt x="1308159" y="5843712"/>
                    <a:pt x="0" y="4535553"/>
                    <a:pt x="0" y="2921856"/>
                  </a:cubicBezTo>
                  <a:cubicBezTo>
                    <a:pt x="0" y="1308159"/>
                    <a:pt x="1308159" y="0"/>
                    <a:pt x="2921856" y="0"/>
                  </a:cubicBezTo>
                  <a:close/>
                </a:path>
              </a:pathLst>
            </a:cu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0EDDA40C-49A8-D076-7ECF-8D56221B586A}"/>
                </a:ext>
              </a:extLst>
            </p:cNvPr>
            <p:cNvSpPr txBox="1"/>
            <p:nvPr/>
          </p:nvSpPr>
          <p:spPr>
            <a:xfrm>
              <a:off x="8648390" y="5210147"/>
              <a:ext cx="2545467" cy="1015663"/>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BD3083"/>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Lucida Grande" charset="0"/>
                </a:rPr>
                <a:t>Stage IA Lung Cancer diagnosed with surgery</a:t>
              </a:r>
              <a:endParaRPr kumimoji="0" lang="en-US" sz="2800" b="1" i="0" u="none" strike="noStrike" kern="1200" cap="none" spc="0" normalizeH="0" baseline="0" noProof="0" dirty="0">
                <a:ln>
                  <a:noFill/>
                </a:ln>
                <a:solidFill>
                  <a:srgbClr val="BD3083"/>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Lucida Grande" charset="0"/>
              </a:endParaRPr>
            </a:p>
          </p:txBody>
        </p:sp>
      </p:grpSp>
      <p:grpSp>
        <p:nvGrpSpPr>
          <p:cNvPr id="40" name="Group 39">
            <a:extLst>
              <a:ext uri="{FF2B5EF4-FFF2-40B4-BE49-F238E27FC236}">
                <a16:creationId xmlns:a16="http://schemas.microsoft.com/office/drawing/2014/main" id="{C6BE894A-8969-F729-2B2B-E3E84A2A3B6E}"/>
              </a:ext>
            </a:extLst>
          </p:cNvPr>
          <p:cNvGrpSpPr/>
          <p:nvPr/>
        </p:nvGrpSpPr>
        <p:grpSpPr>
          <a:xfrm>
            <a:off x="-3443182" y="1490301"/>
            <a:ext cx="3101756" cy="5059051"/>
            <a:chOff x="4176818" y="1490301"/>
            <a:chExt cx="3101756" cy="5059051"/>
          </a:xfrm>
        </p:grpSpPr>
        <p:sp>
          <p:nvSpPr>
            <p:cNvPr id="41" name="TextBox 40">
              <a:extLst>
                <a:ext uri="{FF2B5EF4-FFF2-40B4-BE49-F238E27FC236}">
                  <a16:creationId xmlns:a16="http://schemas.microsoft.com/office/drawing/2014/main" id="{F8FFDDE4-3A5B-A24A-CA31-9999750DDFF0}"/>
                </a:ext>
              </a:extLst>
            </p:cNvPr>
            <p:cNvSpPr txBox="1"/>
            <p:nvPr/>
          </p:nvSpPr>
          <p:spPr>
            <a:xfrm>
              <a:off x="4801436" y="1490301"/>
              <a:ext cx="2036478" cy="1015663"/>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BD3083"/>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Lucida Grande" charset="0"/>
                </a:rPr>
                <a:t>REFERRED TO THORACIC FOR FULL WORKUP</a:t>
              </a:r>
              <a:endParaRPr kumimoji="0" lang="en-US" sz="28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Lucida Grande" charset="0"/>
              </a:endParaRPr>
            </a:p>
          </p:txBody>
        </p:sp>
        <p:sp>
          <p:nvSpPr>
            <p:cNvPr id="42" name="Rounded Rectangle 41">
              <a:extLst>
                <a:ext uri="{FF2B5EF4-FFF2-40B4-BE49-F238E27FC236}">
                  <a16:creationId xmlns:a16="http://schemas.microsoft.com/office/drawing/2014/main" id="{5C747A68-C213-46DE-3E7C-6838F3BE9AF3}"/>
                </a:ext>
              </a:extLst>
            </p:cNvPr>
            <p:cNvSpPr/>
            <p:nvPr/>
          </p:nvSpPr>
          <p:spPr>
            <a:xfrm>
              <a:off x="5085749" y="2896006"/>
              <a:ext cx="1467852" cy="521546"/>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D3083"/>
                  </a:solidFill>
                  <a:effectLst/>
                  <a:uLnTx/>
                  <a:uFillTx/>
                  <a:latin typeface="Raleway" pitchFamily="2" charset="77"/>
                  <a:ea typeface="+mn-ea"/>
                  <a:cs typeface="+mn-cs"/>
                </a:rPr>
                <a:t>PFTs</a:t>
              </a:r>
            </a:p>
          </p:txBody>
        </p:sp>
        <p:sp>
          <p:nvSpPr>
            <p:cNvPr id="43" name="Rounded Rectangle 42">
              <a:extLst>
                <a:ext uri="{FF2B5EF4-FFF2-40B4-BE49-F238E27FC236}">
                  <a16:creationId xmlns:a16="http://schemas.microsoft.com/office/drawing/2014/main" id="{D3689CA4-895A-F404-90FE-343A36F41081}"/>
                </a:ext>
              </a:extLst>
            </p:cNvPr>
            <p:cNvSpPr/>
            <p:nvPr/>
          </p:nvSpPr>
          <p:spPr>
            <a:xfrm>
              <a:off x="5085749" y="3546821"/>
              <a:ext cx="1467852" cy="521546"/>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D3083"/>
                  </a:solidFill>
                  <a:effectLst/>
                  <a:uLnTx/>
                  <a:uFillTx/>
                  <a:latin typeface="Raleway" pitchFamily="2" charset="77"/>
                  <a:ea typeface="+mn-ea"/>
                  <a:cs typeface="+mn-cs"/>
                </a:rPr>
                <a:t>PET Scan</a:t>
              </a:r>
            </a:p>
          </p:txBody>
        </p:sp>
        <p:sp>
          <p:nvSpPr>
            <p:cNvPr id="44" name="Rounded Rectangle 43">
              <a:extLst>
                <a:ext uri="{FF2B5EF4-FFF2-40B4-BE49-F238E27FC236}">
                  <a16:creationId xmlns:a16="http://schemas.microsoft.com/office/drawing/2014/main" id="{D49FC0E3-AD40-D2E4-08B2-AC78F483BB12}"/>
                </a:ext>
              </a:extLst>
            </p:cNvPr>
            <p:cNvSpPr/>
            <p:nvPr/>
          </p:nvSpPr>
          <p:spPr>
            <a:xfrm>
              <a:off x="5085749" y="4197636"/>
              <a:ext cx="1467852" cy="521546"/>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D3083"/>
                  </a:solidFill>
                  <a:effectLst/>
                  <a:uLnTx/>
                  <a:uFillTx/>
                  <a:latin typeface="Raleway" pitchFamily="2" charset="77"/>
                  <a:ea typeface="+mn-ea"/>
                  <a:cs typeface="+mn-cs"/>
                </a:rPr>
                <a:t>CT ion</a:t>
              </a:r>
            </a:p>
          </p:txBody>
        </p:sp>
        <p:sp>
          <p:nvSpPr>
            <p:cNvPr id="45" name="Rounded Rectangle 44">
              <a:extLst>
                <a:ext uri="{FF2B5EF4-FFF2-40B4-BE49-F238E27FC236}">
                  <a16:creationId xmlns:a16="http://schemas.microsoft.com/office/drawing/2014/main" id="{21F20F16-67E1-739B-84D4-614BDE1DCC0B}"/>
                </a:ext>
              </a:extLst>
            </p:cNvPr>
            <p:cNvSpPr/>
            <p:nvPr/>
          </p:nvSpPr>
          <p:spPr>
            <a:xfrm>
              <a:off x="5085749" y="5326589"/>
              <a:ext cx="1467852" cy="521546"/>
            </a:xfrm>
            <a:prstGeom prst="roundRect">
              <a:avLst/>
            </a:prstGeom>
            <a:solidFill>
              <a:schemeClr val="accent3"/>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aleway" pitchFamily="2" charset="77"/>
                  <a:ea typeface="+mn-ea"/>
                  <a:cs typeface="+mn-cs"/>
                </a:rPr>
                <a:t>Surgery</a:t>
              </a:r>
            </a:p>
          </p:txBody>
        </p:sp>
        <p:sp>
          <p:nvSpPr>
            <p:cNvPr id="46" name="Right Arrow 45">
              <a:extLst>
                <a:ext uri="{FF2B5EF4-FFF2-40B4-BE49-F238E27FC236}">
                  <a16:creationId xmlns:a16="http://schemas.microsoft.com/office/drawing/2014/main" id="{73DC96B3-ECF9-C0CA-1456-C3D37FD6A28D}"/>
                </a:ext>
              </a:extLst>
            </p:cNvPr>
            <p:cNvSpPr/>
            <p:nvPr/>
          </p:nvSpPr>
          <p:spPr>
            <a:xfrm rot="5400000">
              <a:off x="5632414" y="4765009"/>
              <a:ext cx="374521" cy="515754"/>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47" name="Triangle 46">
              <a:extLst>
                <a:ext uri="{FF2B5EF4-FFF2-40B4-BE49-F238E27FC236}">
                  <a16:creationId xmlns:a16="http://schemas.microsoft.com/office/drawing/2014/main" id="{F9720157-AB49-731D-4BCD-F590962C7092}"/>
                </a:ext>
              </a:extLst>
            </p:cNvPr>
            <p:cNvSpPr/>
            <p:nvPr/>
          </p:nvSpPr>
          <p:spPr>
            <a:xfrm rot="5400000">
              <a:off x="3871172" y="3376995"/>
              <a:ext cx="1005972" cy="394679"/>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5B84E2B4-7749-26F1-56E1-B4F9A7137A08}"/>
                </a:ext>
              </a:extLst>
            </p:cNvPr>
            <p:cNvSpPr txBox="1"/>
            <p:nvPr/>
          </p:nvSpPr>
          <p:spPr>
            <a:xfrm>
              <a:off x="4360774" y="5964577"/>
              <a:ext cx="29178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32333E"/>
                  </a:solidFill>
                  <a:effectLst/>
                  <a:uLnTx/>
                  <a:uFillTx/>
                  <a:latin typeface="Raleway" pitchFamily="2" charset="77"/>
                  <a:ea typeface="+mn-ea"/>
                  <a:cs typeface="+mn-cs"/>
                </a:rPr>
                <a:t>(robotic assisted right VATS with middle lobectomy)</a:t>
              </a:r>
            </a:p>
          </p:txBody>
        </p:sp>
      </p:grpSp>
      <p:grpSp>
        <p:nvGrpSpPr>
          <p:cNvPr id="49" name="Group 48">
            <a:extLst>
              <a:ext uri="{FF2B5EF4-FFF2-40B4-BE49-F238E27FC236}">
                <a16:creationId xmlns:a16="http://schemas.microsoft.com/office/drawing/2014/main" id="{8924AC16-2C5C-D67D-5576-9BD0982D6308}"/>
              </a:ext>
            </a:extLst>
          </p:cNvPr>
          <p:cNvGrpSpPr/>
          <p:nvPr/>
        </p:nvGrpSpPr>
        <p:grpSpPr>
          <a:xfrm>
            <a:off x="-8111753" y="1128779"/>
            <a:ext cx="4435716" cy="5677671"/>
            <a:chOff x="7110826" y="1128779"/>
            <a:chExt cx="4435716" cy="5677671"/>
          </a:xfrm>
        </p:grpSpPr>
        <p:pic>
          <p:nvPicPr>
            <p:cNvPr id="50" name="Picture 49">
              <a:extLst>
                <a:ext uri="{FF2B5EF4-FFF2-40B4-BE49-F238E27FC236}">
                  <a16:creationId xmlns:a16="http://schemas.microsoft.com/office/drawing/2014/main" id="{94AF1710-C9B5-8E2C-593E-2D66F64462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186" t="3988" r="3988" b="1225"/>
            <a:stretch>
              <a:fillRect/>
            </a:stretch>
          </p:blipFill>
          <p:spPr bwMode="auto">
            <a:xfrm>
              <a:off x="7959808" y="1128779"/>
              <a:ext cx="3586734" cy="5146514"/>
            </a:xfrm>
            <a:custGeom>
              <a:avLst/>
              <a:gdLst>
                <a:gd name="connsiteX0" fmla="*/ 578567 w 3471334"/>
                <a:gd name="connsiteY0" fmla="*/ 0 h 4980930"/>
                <a:gd name="connsiteX1" fmla="*/ 2892767 w 3471334"/>
                <a:gd name="connsiteY1" fmla="*/ 0 h 4980930"/>
                <a:gd name="connsiteX2" fmla="*/ 3471334 w 3471334"/>
                <a:gd name="connsiteY2" fmla="*/ 578567 h 4980930"/>
                <a:gd name="connsiteX3" fmla="*/ 3471334 w 3471334"/>
                <a:gd name="connsiteY3" fmla="*/ 4402363 h 4980930"/>
                <a:gd name="connsiteX4" fmla="*/ 2892767 w 3471334"/>
                <a:gd name="connsiteY4" fmla="*/ 4980930 h 4980930"/>
                <a:gd name="connsiteX5" fmla="*/ 578567 w 3471334"/>
                <a:gd name="connsiteY5" fmla="*/ 4980930 h 4980930"/>
                <a:gd name="connsiteX6" fmla="*/ 0 w 3471334"/>
                <a:gd name="connsiteY6" fmla="*/ 4402363 h 4980930"/>
                <a:gd name="connsiteX7" fmla="*/ 0 w 3471334"/>
                <a:gd name="connsiteY7" fmla="*/ 578567 h 4980930"/>
                <a:gd name="connsiteX8" fmla="*/ 578567 w 3471334"/>
                <a:gd name="connsiteY8" fmla="*/ 0 h 4980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1334" h="4980930">
                  <a:moveTo>
                    <a:pt x="578567" y="0"/>
                  </a:moveTo>
                  <a:lnTo>
                    <a:pt x="2892767" y="0"/>
                  </a:lnTo>
                  <a:cubicBezTo>
                    <a:pt x="3212301" y="0"/>
                    <a:pt x="3471334" y="259033"/>
                    <a:pt x="3471334" y="578567"/>
                  </a:cubicBezTo>
                  <a:lnTo>
                    <a:pt x="3471334" y="4402363"/>
                  </a:lnTo>
                  <a:cubicBezTo>
                    <a:pt x="3471334" y="4721897"/>
                    <a:pt x="3212301" y="4980930"/>
                    <a:pt x="2892767" y="4980930"/>
                  </a:cubicBezTo>
                  <a:lnTo>
                    <a:pt x="578567" y="4980930"/>
                  </a:lnTo>
                  <a:cubicBezTo>
                    <a:pt x="259033" y="4980930"/>
                    <a:pt x="0" y="4721897"/>
                    <a:pt x="0" y="4402363"/>
                  </a:cubicBezTo>
                  <a:lnTo>
                    <a:pt x="0" y="578567"/>
                  </a:lnTo>
                  <a:cubicBezTo>
                    <a:pt x="0" y="259033"/>
                    <a:pt x="259033" y="0"/>
                    <a:pt x="578567" y="0"/>
                  </a:cubicBezTo>
                  <a:close/>
                </a:path>
              </a:pathLst>
            </a:custGeom>
            <a:noFill/>
            <a:extLst>
              <a:ext uri="{909E8E84-426E-40DD-AFC4-6F175D3DCCD1}">
                <a14:hiddenFill xmlns:a14="http://schemas.microsoft.com/office/drawing/2010/main">
                  <a:solidFill>
                    <a:srgbClr val="FFFFFF"/>
                  </a:solidFill>
                </a14:hiddenFill>
              </a:ext>
            </a:extLst>
          </p:spPr>
        </p:pic>
        <p:sp>
          <p:nvSpPr>
            <p:cNvPr id="51" name="Triangle 50">
              <a:extLst>
                <a:ext uri="{FF2B5EF4-FFF2-40B4-BE49-F238E27FC236}">
                  <a16:creationId xmlns:a16="http://schemas.microsoft.com/office/drawing/2014/main" id="{E63097F9-E9F8-D263-241D-A4ECCC6C493D}"/>
                </a:ext>
              </a:extLst>
            </p:cNvPr>
            <p:cNvSpPr/>
            <p:nvPr/>
          </p:nvSpPr>
          <p:spPr>
            <a:xfrm rot="5400000">
              <a:off x="6805180" y="3284814"/>
              <a:ext cx="1005972" cy="394679"/>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F192BD0F-7C7A-E9CB-058A-2188AD86525F}"/>
                </a:ext>
              </a:extLst>
            </p:cNvPr>
            <p:cNvSpPr txBox="1"/>
            <p:nvPr/>
          </p:nvSpPr>
          <p:spPr>
            <a:xfrm>
              <a:off x="9338809" y="6406340"/>
              <a:ext cx="1474190" cy="40011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BD3083"/>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Lucida Grande" charset="0"/>
                </a:rPr>
                <a:t>BIRADS 4</a:t>
              </a:r>
              <a:endParaRPr kumimoji="0" lang="en-US" sz="2800" b="1" i="0" u="none" strike="noStrike" kern="1200" cap="none" spc="0" normalizeH="0" baseline="0" noProof="0" dirty="0">
                <a:ln>
                  <a:noFill/>
                </a:ln>
                <a:solidFill>
                  <a:srgbClr val="BD3083"/>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Lucida Grande" charset="0"/>
              </a:endParaRPr>
            </a:p>
          </p:txBody>
        </p:sp>
      </p:grpSp>
      <p:grpSp>
        <p:nvGrpSpPr>
          <p:cNvPr id="53" name="Group 52">
            <a:extLst>
              <a:ext uri="{FF2B5EF4-FFF2-40B4-BE49-F238E27FC236}">
                <a16:creationId xmlns:a16="http://schemas.microsoft.com/office/drawing/2014/main" id="{F229A5D1-CAD4-D577-AE6B-72F95E57CDEC}"/>
              </a:ext>
            </a:extLst>
          </p:cNvPr>
          <p:cNvGrpSpPr/>
          <p:nvPr/>
        </p:nvGrpSpPr>
        <p:grpSpPr>
          <a:xfrm>
            <a:off x="-14594542" y="1165411"/>
            <a:ext cx="4151161" cy="5109882"/>
            <a:chOff x="645458" y="1165411"/>
            <a:chExt cx="4151161" cy="5109882"/>
          </a:xfrm>
        </p:grpSpPr>
        <p:pic>
          <p:nvPicPr>
            <p:cNvPr id="54" name="Picture 6" descr="Related image">
              <a:extLst>
                <a:ext uri="{FF2B5EF4-FFF2-40B4-BE49-F238E27FC236}">
                  <a16:creationId xmlns:a16="http://schemas.microsoft.com/office/drawing/2014/main" id="{9E2EE545-D51A-6BDF-5370-A637ED1C128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325" t="8850" r="10922" b="6413"/>
            <a:stretch/>
          </p:blipFill>
          <p:spPr bwMode="auto">
            <a:xfrm>
              <a:off x="645458" y="1165411"/>
              <a:ext cx="4151161" cy="5109882"/>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1F95FE70-1C75-BD8C-0FEE-265F4343FB98}"/>
                </a:ext>
              </a:extLst>
            </p:cNvPr>
            <p:cNvSpPr txBox="1"/>
            <p:nvPr/>
          </p:nvSpPr>
          <p:spPr>
            <a:xfrm>
              <a:off x="1244604" y="1998133"/>
              <a:ext cx="2910109"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2333E"/>
                  </a:solidFill>
                  <a:effectLst/>
                  <a:uLnTx/>
                  <a:uFillTx/>
                  <a:latin typeface="Raleway" pitchFamily="2" charset="77"/>
                  <a:ea typeface="Open Sans Semibold" panose="020B0606030504020204" pitchFamily="34" charset="0"/>
                  <a:cs typeface="Open Sans Semibold" panose="020B0606030504020204" pitchFamily="34" charset="0"/>
                </a:rPr>
                <a:t>Patient Information: </a:t>
              </a:r>
              <a:br>
                <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br>
              <a:r>
                <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t>Female, Age 55</a:t>
              </a:r>
              <a:br>
                <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br>
              <a:endPar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t>Smoking History: </a:t>
              </a:r>
              <a:r>
                <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t>40 Pack Year History (2 packs/day for 20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t>PCP: </a:t>
              </a:r>
              <a:r>
                <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t>Established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t>Previous Lung Cancer Screening: </a:t>
              </a:r>
              <a:r>
                <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t>N/A</a:t>
              </a:r>
              <a:br>
                <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br>
              <a:br>
                <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br>
              <a:r>
                <a:rPr kumimoji="0" lang="en-US" sz="1800" b="1"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rPr>
                <a:t>Patient took Cancer IQ Risk Assessment Tool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2333E"/>
                </a:solidFill>
                <a:effectLst/>
                <a:uLnTx/>
                <a:uFillTx/>
                <a:latin typeface="Raleway" pitchFamily="2" charset="77"/>
                <a:ea typeface="Open Sans" panose="020B0606030504020204" pitchFamily="34" charset="0"/>
                <a:cs typeface="Open Sans" panose="020B0606030504020204" pitchFamily="34" charset="0"/>
              </a:endParaRPr>
            </a:p>
          </p:txBody>
        </p:sp>
      </p:grpSp>
      <p:grpSp>
        <p:nvGrpSpPr>
          <p:cNvPr id="56" name="Group 55">
            <a:extLst>
              <a:ext uri="{FF2B5EF4-FFF2-40B4-BE49-F238E27FC236}">
                <a16:creationId xmlns:a16="http://schemas.microsoft.com/office/drawing/2014/main" id="{43B5EE3E-149A-0A82-1F8E-224FE7289250}"/>
              </a:ext>
            </a:extLst>
          </p:cNvPr>
          <p:cNvGrpSpPr/>
          <p:nvPr/>
        </p:nvGrpSpPr>
        <p:grpSpPr>
          <a:xfrm>
            <a:off x="-10443382" y="2307950"/>
            <a:ext cx="2036477" cy="2802341"/>
            <a:chOff x="4796618" y="2307950"/>
            <a:chExt cx="2036477" cy="2802341"/>
          </a:xfrm>
        </p:grpSpPr>
        <p:pic>
          <p:nvPicPr>
            <p:cNvPr id="57" name="Picture 56" descr="A grey and purple outline of a person with lungs&#10;&#10;Description automatically generated">
              <a:extLst>
                <a:ext uri="{FF2B5EF4-FFF2-40B4-BE49-F238E27FC236}">
                  <a16:creationId xmlns:a16="http://schemas.microsoft.com/office/drawing/2014/main" id="{9AE49724-D324-DA70-0118-D7745B807FC0}"/>
                </a:ext>
              </a:extLst>
            </p:cNvPr>
            <p:cNvPicPr>
              <a:picLocks noChangeAspect="1"/>
            </p:cNvPicPr>
            <p:nvPr/>
          </p:nvPicPr>
          <p:blipFill>
            <a:blip r:embed="rId9"/>
            <a:stretch>
              <a:fillRect/>
            </a:stretch>
          </p:blipFill>
          <p:spPr>
            <a:xfrm>
              <a:off x="5535475" y="2307950"/>
              <a:ext cx="1121050" cy="1121050"/>
            </a:xfrm>
            <a:prstGeom prst="rect">
              <a:avLst/>
            </a:prstGeom>
          </p:spPr>
        </p:pic>
        <p:sp>
          <p:nvSpPr>
            <p:cNvPr id="58" name="Triangle 57">
              <a:extLst>
                <a:ext uri="{FF2B5EF4-FFF2-40B4-BE49-F238E27FC236}">
                  <a16:creationId xmlns:a16="http://schemas.microsoft.com/office/drawing/2014/main" id="{FA3C8B8B-3B94-21F3-9270-472A6172E107}"/>
                </a:ext>
              </a:extLst>
            </p:cNvPr>
            <p:cNvSpPr/>
            <p:nvPr/>
          </p:nvSpPr>
          <p:spPr>
            <a:xfrm rot="5400000">
              <a:off x="4490972" y="3250220"/>
              <a:ext cx="1005972" cy="394679"/>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824EF0C-4064-AB98-382D-EE8B0B77C8FF}"/>
                </a:ext>
              </a:extLst>
            </p:cNvPr>
            <p:cNvSpPr txBox="1"/>
            <p:nvPr/>
          </p:nvSpPr>
          <p:spPr>
            <a:xfrm>
              <a:off x="5358905" y="3479075"/>
              <a:ext cx="1474190" cy="1631216"/>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BD3083"/>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Lucida Grande" charset="0"/>
                </a:rPr>
                <a:t>REFERRED FOR LD LUNG CT</a:t>
              </a:r>
              <a:br>
                <a:rPr kumimoji="0" lang="en-US" sz="2000" b="1" i="0" u="none" strike="noStrike" kern="1200" cap="none" spc="0" normalizeH="0" baseline="0" noProof="0" dirty="0">
                  <a:ln>
                    <a:noFill/>
                  </a:ln>
                  <a:solidFill>
                    <a:srgbClr val="BD3083"/>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Lucida Grande" charset="0"/>
                </a:rPr>
              </a:br>
              <a:r>
                <a:rPr kumimoji="0" lang="en-US" sz="20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Lucida Grande" charset="0"/>
                </a:rPr>
                <a:t>September 2023</a:t>
              </a:r>
              <a:endParaRPr kumimoji="0" lang="en-US" sz="28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Lucida Grande" charset="0"/>
              </a:endParaRPr>
            </a:p>
          </p:txBody>
        </p:sp>
      </p:grpSp>
    </p:spTree>
    <p:extLst>
      <p:ext uri="{BB962C8B-B14F-4D97-AF65-F5344CB8AC3E}">
        <p14:creationId xmlns:p14="http://schemas.microsoft.com/office/powerpoint/2010/main" val="4169781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1+#ppt_w/2"/>
                                          </p:val>
                                        </p:tav>
                                        <p:tav tm="100000">
                                          <p:val>
                                            <p:strVal val="#ppt_x"/>
                                          </p:val>
                                        </p:tav>
                                      </p:tavLst>
                                    </p:anim>
                                    <p:anim calcmode="lin" valueType="num">
                                      <p:cBhvr additive="base">
                                        <p:cTn id="8"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1+#ppt_w/2"/>
                                          </p:val>
                                        </p:tav>
                                        <p:tav tm="100000">
                                          <p:val>
                                            <p:strVal val="#ppt_x"/>
                                          </p:val>
                                        </p:tav>
                                      </p:tavLst>
                                    </p:anim>
                                    <p:anim calcmode="lin" valueType="num">
                                      <p:cBhvr additive="base">
                                        <p:cTn id="14"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91D8E6C-534D-ED9B-C4EA-086C2F53C283}"/>
              </a:ext>
            </a:extLst>
          </p:cNvPr>
          <p:cNvSpPr>
            <a:spLocks noGrp="1"/>
          </p:cNvSpPr>
          <p:nvPr>
            <p:ph type="title"/>
          </p:nvPr>
        </p:nvSpPr>
        <p:spPr>
          <a:xfrm>
            <a:off x="456037" y="205977"/>
            <a:ext cx="10516763" cy="1229803"/>
          </a:xfrm>
        </p:spPr>
        <p:txBody>
          <a:bodyPr/>
          <a:lstStyle/>
          <a:p>
            <a:endParaRPr lang="en-US"/>
          </a:p>
        </p:txBody>
      </p:sp>
      <p:pic>
        <p:nvPicPr>
          <p:cNvPr id="5" name="Content Placeholder 4">
            <a:extLst>
              <a:ext uri="{FF2B5EF4-FFF2-40B4-BE49-F238E27FC236}">
                <a16:creationId xmlns:a16="http://schemas.microsoft.com/office/drawing/2014/main" id="{E6B55FE5-F7F6-DBED-B4D6-B10BF43CA00D}"/>
              </a:ext>
            </a:extLst>
          </p:cNvPr>
          <p:cNvPicPr>
            <a:picLocks noGrp="1" noChangeAspect="1"/>
          </p:cNvPicPr>
          <p:nvPr>
            <p:ph idx="1"/>
          </p:nvPr>
        </p:nvPicPr>
        <p:blipFill>
          <a:blip r:embed="rId2"/>
          <a:stretch>
            <a:fillRect/>
          </a:stretch>
        </p:blipFill>
        <p:spPr>
          <a:xfrm>
            <a:off x="639674" y="447588"/>
            <a:ext cx="10149487" cy="5962824"/>
          </a:xfrm>
          <a:prstGeom prst="rect">
            <a:avLst/>
          </a:prstGeom>
          <a:noFill/>
        </p:spPr>
      </p:pic>
    </p:spTree>
    <p:extLst>
      <p:ext uri="{BB962C8B-B14F-4D97-AF65-F5344CB8AC3E}">
        <p14:creationId xmlns:p14="http://schemas.microsoft.com/office/powerpoint/2010/main" val="1584806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ebraskaCIQ">
            <a:extLst>
              <a:ext uri="{FF2B5EF4-FFF2-40B4-BE49-F238E27FC236}">
                <a16:creationId xmlns:a16="http://schemas.microsoft.com/office/drawing/2014/main" id="{C8C6F7C2-FF4E-A685-A03A-7490E4A627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9808" y="-60316"/>
            <a:ext cx="4232192" cy="10580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1">
            <a:extLst>
              <a:ext uri="{FF2B5EF4-FFF2-40B4-BE49-F238E27FC236}">
                <a16:creationId xmlns:a16="http://schemas.microsoft.com/office/drawing/2014/main" id="{119B31F2-EEB6-DE08-7F01-844F32D6E177}"/>
              </a:ext>
            </a:extLst>
          </p:cNvPr>
          <p:cNvSpPr>
            <a:spLocks/>
          </p:cNvSpPr>
          <p:nvPr/>
        </p:nvSpPr>
        <p:spPr bwMode="auto">
          <a:xfrm>
            <a:off x="267621" y="181748"/>
            <a:ext cx="800604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marL="0" marR="0" lvl="0" indent="0" algn="l" defTabSz="457206"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mj-lt"/>
                <a:ea typeface="Open Sans Light" panose="020B0306030504020204" pitchFamily="34" charset="0"/>
                <a:cs typeface="Open Sans Light" panose="020B0306030504020204" pitchFamily="34" charset="0"/>
                <a:sym typeface="Open Sans" charset="0"/>
              </a:rPr>
              <a:t>Lung screening is a revenue opportunity our administration appreciated</a:t>
            </a:r>
          </a:p>
        </p:txBody>
      </p:sp>
      <p:grpSp>
        <p:nvGrpSpPr>
          <p:cNvPr id="2" name="Group 1">
            <a:extLst>
              <a:ext uri="{FF2B5EF4-FFF2-40B4-BE49-F238E27FC236}">
                <a16:creationId xmlns:a16="http://schemas.microsoft.com/office/drawing/2014/main" id="{E2AC7D29-3879-D931-F456-53977592D5F0}"/>
              </a:ext>
            </a:extLst>
          </p:cNvPr>
          <p:cNvGrpSpPr/>
          <p:nvPr/>
        </p:nvGrpSpPr>
        <p:grpSpPr>
          <a:xfrm>
            <a:off x="434706" y="1443155"/>
            <a:ext cx="11609814" cy="1232141"/>
            <a:chOff x="434706" y="1443155"/>
            <a:chExt cx="11609814" cy="1232141"/>
          </a:xfrm>
        </p:grpSpPr>
        <p:sp>
          <p:nvSpPr>
            <p:cNvPr id="14" name="Freeform 5">
              <a:extLst>
                <a:ext uri="{FF2B5EF4-FFF2-40B4-BE49-F238E27FC236}">
                  <a16:creationId xmlns:a16="http://schemas.microsoft.com/office/drawing/2014/main" id="{93F0F35D-62D3-6CDF-371F-00C2AA0883D6}"/>
                </a:ext>
              </a:extLst>
            </p:cNvPr>
            <p:cNvSpPr/>
            <p:nvPr/>
          </p:nvSpPr>
          <p:spPr>
            <a:xfrm>
              <a:off x="434706" y="1443155"/>
              <a:ext cx="5943600" cy="745401"/>
            </a:xfrm>
            <a:prstGeom prst="roundRect">
              <a:avLst/>
            </a:prstGeom>
            <a:solidFill>
              <a:srgbClr val="076C6A"/>
            </a:solidFill>
          </p:spPr>
          <p:style>
            <a:lnRef idx="2">
              <a:schemeClr val="lt1">
                <a:hueOff val="0"/>
                <a:satOff val="0"/>
                <a:lumOff val="0"/>
                <a:alphaOff val="0"/>
              </a:schemeClr>
            </a:lnRef>
            <a:fillRef idx="1">
              <a:schemeClr val="accent5">
                <a:alpha val="90000"/>
                <a:hueOff val="0"/>
                <a:satOff val="0"/>
                <a:lumOff val="0"/>
                <a:alphaOff val="0"/>
              </a:schemeClr>
            </a:fillRef>
            <a:effectRef idx="0">
              <a:schemeClr val="accent5">
                <a:alpha val="90000"/>
                <a:hueOff val="0"/>
                <a:satOff val="0"/>
                <a:lumOff val="0"/>
                <a:alphaOff val="0"/>
              </a:schemeClr>
            </a:effectRef>
            <a:fontRef idx="minor">
              <a:schemeClr val="lt1"/>
            </a:fontRef>
          </p:style>
          <p:txBody>
            <a:bodyPr spcFirstLastPara="0" vert="horz" wrap="square" lIns="365760" tIns="0" rIns="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LOW-DOSE LUNG CT FINDINGS</a:t>
              </a:r>
            </a:p>
          </p:txBody>
        </p:sp>
        <p:sp>
          <p:nvSpPr>
            <p:cNvPr id="22" name="TextBox 21">
              <a:extLst>
                <a:ext uri="{FF2B5EF4-FFF2-40B4-BE49-F238E27FC236}">
                  <a16:creationId xmlns:a16="http://schemas.microsoft.com/office/drawing/2014/main" id="{47CD5501-0C0A-EC92-AD29-9528C90EE967}"/>
                </a:ext>
              </a:extLst>
            </p:cNvPr>
            <p:cNvSpPr txBox="1"/>
            <p:nvPr/>
          </p:nvSpPr>
          <p:spPr>
            <a:xfrm>
              <a:off x="5982260" y="1474967"/>
              <a:ext cx="6062260" cy="1200329"/>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Many screened patients show nodules, necessitating additional imaging and biopsies which are high-yield for multiple follow-ups.</a:t>
              </a:r>
              <a:br>
                <a:rPr kumimoji="0" lang="en-US" sz="18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br>
              <a:endParaRPr kumimoji="0" lang="en-US" sz="18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3" name="Group 2">
            <a:extLst>
              <a:ext uri="{FF2B5EF4-FFF2-40B4-BE49-F238E27FC236}">
                <a16:creationId xmlns:a16="http://schemas.microsoft.com/office/drawing/2014/main" id="{0109CDBC-BE0E-8202-4B2E-04372E9E31E0}"/>
              </a:ext>
            </a:extLst>
          </p:cNvPr>
          <p:cNvGrpSpPr/>
          <p:nvPr/>
        </p:nvGrpSpPr>
        <p:grpSpPr>
          <a:xfrm>
            <a:off x="434706" y="2351440"/>
            <a:ext cx="11091458" cy="745401"/>
            <a:chOff x="434706" y="2351440"/>
            <a:chExt cx="11091458" cy="745401"/>
          </a:xfrm>
        </p:grpSpPr>
        <p:sp>
          <p:nvSpPr>
            <p:cNvPr id="16" name="Freeform 5">
              <a:extLst>
                <a:ext uri="{FF2B5EF4-FFF2-40B4-BE49-F238E27FC236}">
                  <a16:creationId xmlns:a16="http://schemas.microsoft.com/office/drawing/2014/main" id="{1062E61B-472B-F57D-59F8-94ADB4B6DBFC}"/>
                </a:ext>
              </a:extLst>
            </p:cNvPr>
            <p:cNvSpPr/>
            <p:nvPr/>
          </p:nvSpPr>
          <p:spPr>
            <a:xfrm>
              <a:off x="434706" y="2351440"/>
              <a:ext cx="5486400" cy="745401"/>
            </a:xfrm>
            <a:prstGeom prst="roundRect">
              <a:avLst/>
            </a:prstGeom>
            <a:solidFill>
              <a:srgbClr val="076C6A">
                <a:alpha val="85318"/>
              </a:srgbClr>
            </a:solidFill>
          </p:spPr>
          <p:style>
            <a:lnRef idx="2">
              <a:schemeClr val="lt1">
                <a:hueOff val="0"/>
                <a:satOff val="0"/>
                <a:lumOff val="0"/>
                <a:alphaOff val="0"/>
              </a:schemeClr>
            </a:lnRef>
            <a:fillRef idx="1">
              <a:schemeClr val="accent5">
                <a:alpha val="90000"/>
                <a:hueOff val="0"/>
                <a:satOff val="0"/>
                <a:lumOff val="0"/>
                <a:alphaOff val="0"/>
              </a:schemeClr>
            </a:fillRef>
            <a:effectRef idx="0">
              <a:schemeClr val="accent5">
                <a:alpha val="90000"/>
                <a:hueOff val="0"/>
                <a:satOff val="0"/>
                <a:lumOff val="0"/>
                <a:alphaOff val="0"/>
              </a:schemeClr>
            </a:effectRef>
            <a:fontRef idx="minor">
              <a:schemeClr val="lt1"/>
            </a:fontRef>
          </p:style>
          <p:txBody>
            <a:bodyPr spcFirstLastPara="0" vert="horz" wrap="square" lIns="365760" tIns="0" rIns="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HIGH-RISK VISIT VOLUME</a:t>
              </a:r>
            </a:p>
          </p:txBody>
        </p:sp>
        <p:sp>
          <p:nvSpPr>
            <p:cNvPr id="24" name="TextBox 23">
              <a:extLst>
                <a:ext uri="{FF2B5EF4-FFF2-40B4-BE49-F238E27FC236}">
                  <a16:creationId xmlns:a16="http://schemas.microsoft.com/office/drawing/2014/main" id="{FC4741D9-7C53-A240-387E-54E5EBA266D8}"/>
                </a:ext>
              </a:extLst>
            </p:cNvPr>
            <p:cNvSpPr txBox="1"/>
            <p:nvPr/>
          </p:nvSpPr>
          <p:spPr>
            <a:xfrm>
              <a:off x="5463904" y="2431843"/>
              <a:ext cx="6062260" cy="646331"/>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Those identified may require additional follow-up visits within 3-6 months.</a:t>
              </a:r>
            </a:p>
          </p:txBody>
        </p:sp>
      </p:grpSp>
      <p:grpSp>
        <p:nvGrpSpPr>
          <p:cNvPr id="6" name="Group 5">
            <a:extLst>
              <a:ext uri="{FF2B5EF4-FFF2-40B4-BE49-F238E27FC236}">
                <a16:creationId xmlns:a16="http://schemas.microsoft.com/office/drawing/2014/main" id="{4C637FB4-E888-5AA9-ECA0-1B87DCDFD300}"/>
              </a:ext>
            </a:extLst>
          </p:cNvPr>
          <p:cNvGrpSpPr/>
          <p:nvPr/>
        </p:nvGrpSpPr>
        <p:grpSpPr>
          <a:xfrm>
            <a:off x="434704" y="3259725"/>
            <a:ext cx="10644092" cy="745401"/>
            <a:chOff x="434704" y="3259725"/>
            <a:chExt cx="10644092" cy="745401"/>
          </a:xfrm>
        </p:grpSpPr>
        <p:sp>
          <p:nvSpPr>
            <p:cNvPr id="18" name="Freeform 5">
              <a:extLst>
                <a:ext uri="{FF2B5EF4-FFF2-40B4-BE49-F238E27FC236}">
                  <a16:creationId xmlns:a16="http://schemas.microsoft.com/office/drawing/2014/main" id="{E02EF5E1-DDA1-1602-A5C7-CC90EDF91985}"/>
                </a:ext>
              </a:extLst>
            </p:cNvPr>
            <p:cNvSpPr/>
            <p:nvPr/>
          </p:nvSpPr>
          <p:spPr>
            <a:xfrm>
              <a:off x="434704" y="3259725"/>
              <a:ext cx="5029200" cy="745401"/>
            </a:xfrm>
            <a:prstGeom prst="roundRect">
              <a:avLst/>
            </a:prstGeom>
            <a:solidFill>
              <a:srgbClr val="076C6A">
                <a:alpha val="65000"/>
              </a:srgbClr>
            </a:solidFill>
          </p:spPr>
          <p:style>
            <a:lnRef idx="2">
              <a:schemeClr val="lt1">
                <a:hueOff val="0"/>
                <a:satOff val="0"/>
                <a:lumOff val="0"/>
                <a:alphaOff val="0"/>
              </a:schemeClr>
            </a:lnRef>
            <a:fillRef idx="1">
              <a:schemeClr val="accent5">
                <a:alpha val="90000"/>
                <a:hueOff val="0"/>
                <a:satOff val="0"/>
                <a:lumOff val="0"/>
                <a:alphaOff val="0"/>
              </a:schemeClr>
            </a:fillRef>
            <a:effectRef idx="0">
              <a:schemeClr val="accent5">
                <a:alpha val="90000"/>
                <a:hueOff val="0"/>
                <a:satOff val="0"/>
                <a:lumOff val="0"/>
                <a:alphaOff val="0"/>
              </a:schemeClr>
            </a:effectRef>
            <a:fontRef idx="minor">
              <a:schemeClr val="lt1"/>
            </a:fontRef>
          </p:style>
          <p:txBody>
            <a:bodyPr spcFirstLastPara="0" vert="horz" wrap="square" lIns="365760" tIns="0" rIns="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SCREENING &amp; FOLLOW-UP PROCESS</a:t>
              </a:r>
            </a:p>
          </p:txBody>
        </p:sp>
        <p:sp>
          <p:nvSpPr>
            <p:cNvPr id="25" name="TextBox 24">
              <a:extLst>
                <a:ext uri="{FF2B5EF4-FFF2-40B4-BE49-F238E27FC236}">
                  <a16:creationId xmlns:a16="http://schemas.microsoft.com/office/drawing/2014/main" id="{06BA8621-90D9-1A7E-3C36-89BA5946FE51}"/>
                </a:ext>
              </a:extLst>
            </p:cNvPr>
            <p:cNvSpPr txBox="1"/>
            <p:nvPr/>
          </p:nvSpPr>
          <p:spPr>
            <a:xfrm>
              <a:off x="5016536" y="3358795"/>
              <a:ext cx="6062260" cy="646331"/>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Patients eligible for lung cancer screening undergo a shared decision-making visit and low-dose CT scan.</a:t>
              </a:r>
            </a:p>
          </p:txBody>
        </p:sp>
      </p:grpSp>
      <p:grpSp>
        <p:nvGrpSpPr>
          <p:cNvPr id="7" name="Group 6">
            <a:extLst>
              <a:ext uri="{FF2B5EF4-FFF2-40B4-BE49-F238E27FC236}">
                <a16:creationId xmlns:a16="http://schemas.microsoft.com/office/drawing/2014/main" id="{3A970224-3F4C-9C60-49A9-6D8D917E83A4}"/>
              </a:ext>
            </a:extLst>
          </p:cNvPr>
          <p:cNvGrpSpPr/>
          <p:nvPr/>
        </p:nvGrpSpPr>
        <p:grpSpPr>
          <a:xfrm>
            <a:off x="434704" y="4173352"/>
            <a:ext cx="9719859" cy="1017058"/>
            <a:chOff x="434704" y="4173352"/>
            <a:chExt cx="9719859" cy="1017058"/>
          </a:xfrm>
        </p:grpSpPr>
        <p:sp>
          <p:nvSpPr>
            <p:cNvPr id="19" name="Freeform 5">
              <a:extLst>
                <a:ext uri="{FF2B5EF4-FFF2-40B4-BE49-F238E27FC236}">
                  <a16:creationId xmlns:a16="http://schemas.microsoft.com/office/drawing/2014/main" id="{859132D2-58CD-A54C-B46D-68AA1FA1BED2}"/>
                </a:ext>
              </a:extLst>
            </p:cNvPr>
            <p:cNvSpPr/>
            <p:nvPr/>
          </p:nvSpPr>
          <p:spPr>
            <a:xfrm>
              <a:off x="434704" y="4173352"/>
              <a:ext cx="4114800" cy="745401"/>
            </a:xfrm>
            <a:prstGeom prst="roundRect">
              <a:avLst/>
            </a:prstGeom>
            <a:solidFill>
              <a:srgbClr val="076C6A">
                <a:alpha val="45000"/>
              </a:srgbClr>
            </a:solidFill>
          </p:spPr>
          <p:style>
            <a:lnRef idx="2">
              <a:schemeClr val="lt1">
                <a:hueOff val="0"/>
                <a:satOff val="0"/>
                <a:lumOff val="0"/>
                <a:alphaOff val="0"/>
              </a:schemeClr>
            </a:lnRef>
            <a:fillRef idx="1">
              <a:schemeClr val="accent5">
                <a:alpha val="90000"/>
                <a:hueOff val="0"/>
                <a:satOff val="0"/>
                <a:lumOff val="0"/>
                <a:alphaOff val="0"/>
              </a:schemeClr>
            </a:fillRef>
            <a:effectRef idx="0">
              <a:schemeClr val="accent5">
                <a:alpha val="90000"/>
                <a:hueOff val="0"/>
                <a:satOff val="0"/>
                <a:lumOff val="0"/>
                <a:alphaOff val="0"/>
              </a:schemeClr>
            </a:effectRef>
            <a:fontRef idx="minor">
              <a:schemeClr val="lt1"/>
            </a:fontRef>
          </p:style>
          <p:txBody>
            <a:bodyPr spcFirstLastPara="0" vert="horz" wrap="square" lIns="365760" tIns="0" rIns="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INTERVENTIONAL PROCEDURES</a:t>
              </a:r>
            </a:p>
          </p:txBody>
        </p:sp>
        <p:sp>
          <p:nvSpPr>
            <p:cNvPr id="26" name="TextBox 25">
              <a:extLst>
                <a:ext uri="{FF2B5EF4-FFF2-40B4-BE49-F238E27FC236}">
                  <a16:creationId xmlns:a16="http://schemas.microsoft.com/office/drawing/2014/main" id="{EC3BE14D-98C7-847D-4306-8D710C9EA13E}"/>
                </a:ext>
              </a:extLst>
            </p:cNvPr>
            <p:cNvSpPr txBox="1"/>
            <p:nvPr/>
          </p:nvSpPr>
          <p:spPr>
            <a:xfrm>
              <a:off x="4092303" y="4267080"/>
              <a:ext cx="6062260" cy="923330"/>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IR biopsy and PET scans are part of the follow-up for those with notable findings.</a:t>
              </a:r>
              <a:br>
                <a:rPr kumimoji="0" lang="en-US" sz="18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br>
              <a:endParaRPr kumimoji="0" lang="en-US" sz="18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8" name="Group 7">
            <a:extLst>
              <a:ext uri="{FF2B5EF4-FFF2-40B4-BE49-F238E27FC236}">
                <a16:creationId xmlns:a16="http://schemas.microsoft.com/office/drawing/2014/main" id="{084E9712-FEB2-297D-6ABB-A83E5C8F419E}"/>
              </a:ext>
            </a:extLst>
          </p:cNvPr>
          <p:cNvGrpSpPr/>
          <p:nvPr/>
        </p:nvGrpSpPr>
        <p:grpSpPr>
          <a:xfrm>
            <a:off x="434703" y="5154606"/>
            <a:ext cx="11322594" cy="1026226"/>
            <a:chOff x="434703" y="5154606"/>
            <a:chExt cx="11322594" cy="1026226"/>
          </a:xfrm>
        </p:grpSpPr>
        <p:sp>
          <p:nvSpPr>
            <p:cNvPr id="20" name="Freeform 5">
              <a:extLst>
                <a:ext uri="{FF2B5EF4-FFF2-40B4-BE49-F238E27FC236}">
                  <a16:creationId xmlns:a16="http://schemas.microsoft.com/office/drawing/2014/main" id="{AAA33814-54A2-6751-BABD-AF3E2BBA83EE}"/>
                </a:ext>
              </a:extLst>
            </p:cNvPr>
            <p:cNvSpPr/>
            <p:nvPr/>
          </p:nvSpPr>
          <p:spPr>
            <a:xfrm>
              <a:off x="434703" y="5154606"/>
              <a:ext cx="3657600" cy="745401"/>
            </a:xfrm>
            <a:prstGeom prst="roundRect">
              <a:avLst/>
            </a:prstGeom>
            <a:solidFill>
              <a:srgbClr val="076C6A">
                <a:alpha val="30000"/>
              </a:srgbClr>
            </a:solidFill>
          </p:spPr>
          <p:style>
            <a:lnRef idx="2">
              <a:schemeClr val="lt1">
                <a:hueOff val="0"/>
                <a:satOff val="0"/>
                <a:lumOff val="0"/>
                <a:alphaOff val="0"/>
              </a:schemeClr>
            </a:lnRef>
            <a:fillRef idx="1">
              <a:schemeClr val="accent5">
                <a:alpha val="90000"/>
                <a:hueOff val="0"/>
                <a:satOff val="0"/>
                <a:lumOff val="0"/>
                <a:alphaOff val="0"/>
              </a:schemeClr>
            </a:fillRef>
            <a:effectRef idx="0">
              <a:schemeClr val="accent5">
                <a:alpha val="90000"/>
                <a:hueOff val="0"/>
                <a:satOff val="0"/>
                <a:lumOff val="0"/>
                <a:alphaOff val="0"/>
              </a:schemeClr>
            </a:effectRef>
            <a:fontRef idx="minor">
              <a:schemeClr val="lt1"/>
            </a:fontRef>
          </p:style>
          <p:txBody>
            <a:bodyPr spcFirstLastPara="0" vert="horz" wrap="square" lIns="365760" tIns="0" rIns="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SURGERY</a:t>
              </a:r>
            </a:p>
          </p:txBody>
        </p:sp>
        <p:sp>
          <p:nvSpPr>
            <p:cNvPr id="28" name="TextBox 27">
              <a:extLst>
                <a:ext uri="{FF2B5EF4-FFF2-40B4-BE49-F238E27FC236}">
                  <a16:creationId xmlns:a16="http://schemas.microsoft.com/office/drawing/2014/main" id="{506E935D-D7FB-B07C-DA89-56CE7E94B4E4}"/>
                </a:ext>
              </a:extLst>
            </p:cNvPr>
            <p:cNvSpPr txBox="1"/>
            <p:nvPr/>
          </p:nvSpPr>
          <p:spPr>
            <a:xfrm>
              <a:off x="3654767" y="5257502"/>
              <a:ext cx="8102530" cy="923330"/>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Patients diagnosed with lung cancer may need multiple treatment options including  surgery, chemotherapy, and radiation treatment depending on stage. </a:t>
              </a:r>
            </a:p>
          </p:txBody>
        </p:sp>
      </p:grpSp>
    </p:spTree>
    <p:extLst>
      <p:ext uri="{BB962C8B-B14F-4D97-AF65-F5344CB8AC3E}">
        <p14:creationId xmlns:p14="http://schemas.microsoft.com/office/powerpoint/2010/main" val="127196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F0BB46F-1F1A-E9E1-4AF6-42AEF751E3C8}"/>
              </a:ext>
            </a:extLst>
          </p:cNvPr>
          <p:cNvGrpSpPr/>
          <p:nvPr/>
        </p:nvGrpSpPr>
        <p:grpSpPr>
          <a:xfrm>
            <a:off x="3752684" y="951463"/>
            <a:ext cx="4139068" cy="5644500"/>
            <a:chOff x="4218973" y="918913"/>
            <a:chExt cx="4139068" cy="5644500"/>
          </a:xfrm>
        </p:grpSpPr>
        <p:sp>
          <p:nvSpPr>
            <p:cNvPr id="13" name="Oval 12">
              <a:extLst>
                <a:ext uri="{FF2B5EF4-FFF2-40B4-BE49-F238E27FC236}">
                  <a16:creationId xmlns:a16="http://schemas.microsoft.com/office/drawing/2014/main" id="{A418C1BD-850B-6695-DAFE-824C76183BBE}"/>
                </a:ext>
              </a:extLst>
            </p:cNvPr>
            <p:cNvSpPr/>
            <p:nvPr/>
          </p:nvSpPr>
          <p:spPr>
            <a:xfrm>
              <a:off x="5017400" y="918913"/>
              <a:ext cx="2389773" cy="2389773"/>
            </a:xfrm>
            <a:prstGeom prst="ellipse">
              <a:avLst/>
            </a:prstGeom>
            <a:blipFill dpi="0" rotWithShape="1">
              <a:blip r:embed="rId3"/>
              <a:srcRect/>
              <a:stretch>
                <a:fillRect t="-15000" r="-80000" b="-5000"/>
              </a:stretch>
            </a:blipFill>
            <a:ln w="38100">
              <a:solidFill>
                <a:srgbClr val="076C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9" name="Rectangle 11">
              <a:extLst>
                <a:ext uri="{FF2B5EF4-FFF2-40B4-BE49-F238E27FC236}">
                  <a16:creationId xmlns:a16="http://schemas.microsoft.com/office/drawing/2014/main" id="{7FB9676A-4874-2E6B-FCE6-EE3DF94CF7D0}"/>
                </a:ext>
              </a:extLst>
            </p:cNvPr>
            <p:cNvSpPr>
              <a:spLocks/>
            </p:cNvSpPr>
            <p:nvPr/>
          </p:nvSpPr>
          <p:spPr bwMode="auto">
            <a:xfrm>
              <a:off x="4871801" y="3663841"/>
              <a:ext cx="283340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squar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marL="0" marR="0" lvl="0" indent="0" algn="ctr" defTabSz="457206"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76C6A"/>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Open Sans Semibold" charset="0"/>
                </a:rPr>
                <a:t>AUTOMATED CLINICAL GUIDANCE</a:t>
              </a:r>
              <a:endParaRPr kumimoji="0" lang="en-US" sz="1800" b="0" i="1" u="none" strike="noStrike" kern="1200" cap="none" spc="0" normalizeH="0" baseline="0" noProof="0" dirty="0">
                <a:ln>
                  <a:noFill/>
                </a:ln>
                <a:solidFill>
                  <a:srgbClr val="076C6A"/>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Open Sans Semibold" charset="0"/>
              </a:endParaRPr>
            </a:p>
          </p:txBody>
        </p:sp>
        <p:sp>
          <p:nvSpPr>
            <p:cNvPr id="21" name="Text Placeholder 1">
              <a:extLst>
                <a:ext uri="{FF2B5EF4-FFF2-40B4-BE49-F238E27FC236}">
                  <a16:creationId xmlns:a16="http://schemas.microsoft.com/office/drawing/2014/main" id="{2DA31DE9-33D2-BA38-BF19-0F1479FF1409}"/>
                </a:ext>
              </a:extLst>
            </p:cNvPr>
            <p:cNvSpPr txBox="1">
              <a:spLocks/>
            </p:cNvSpPr>
            <p:nvPr/>
          </p:nvSpPr>
          <p:spPr>
            <a:xfrm>
              <a:off x="4218973" y="4432949"/>
              <a:ext cx="4139068" cy="213046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CancerIQ automated the latest USPSTF, Tyrer-Cuzick (78), Gail, and NCCN guidelines, and populates risk results alongside education resources and clinical decision guidance, to ensure we have resources at our fingertips to engage patients.</a:t>
              </a:r>
              <a:endParaRPr kumimoji="0" lang="en-US" sz="28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Lucida Grande" charset="0"/>
              </a:endParaRPr>
            </a:p>
          </p:txBody>
        </p:sp>
      </p:grpSp>
      <p:sp>
        <p:nvSpPr>
          <p:cNvPr id="26" name="Rectangle 11">
            <a:extLst>
              <a:ext uri="{FF2B5EF4-FFF2-40B4-BE49-F238E27FC236}">
                <a16:creationId xmlns:a16="http://schemas.microsoft.com/office/drawing/2014/main" id="{7DF36143-20C1-74D5-2B8A-42E4661C2052}"/>
              </a:ext>
            </a:extLst>
          </p:cNvPr>
          <p:cNvSpPr>
            <a:spLocks/>
          </p:cNvSpPr>
          <p:nvPr/>
        </p:nvSpPr>
        <p:spPr bwMode="auto">
          <a:xfrm>
            <a:off x="267622" y="181748"/>
            <a:ext cx="837426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marL="0" marR="0" lvl="0" indent="0" algn="l" defTabSz="457206"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mj-lt"/>
                <a:ea typeface="Open Sans Light" panose="020B0306030504020204" pitchFamily="34" charset="0"/>
                <a:cs typeface="Open Sans Light" panose="020B0306030504020204" pitchFamily="34" charset="0"/>
                <a:sym typeface="Open Sans" charset="0"/>
              </a:rPr>
              <a:t>What CancerIQ helped us achieve</a:t>
            </a:r>
          </a:p>
        </p:txBody>
      </p:sp>
      <p:grpSp>
        <p:nvGrpSpPr>
          <p:cNvPr id="53" name="Group 52">
            <a:extLst>
              <a:ext uri="{FF2B5EF4-FFF2-40B4-BE49-F238E27FC236}">
                <a16:creationId xmlns:a16="http://schemas.microsoft.com/office/drawing/2014/main" id="{24F8F156-C3FA-65DD-D936-8794E6759F45}"/>
              </a:ext>
            </a:extLst>
          </p:cNvPr>
          <p:cNvGrpSpPr/>
          <p:nvPr/>
        </p:nvGrpSpPr>
        <p:grpSpPr>
          <a:xfrm>
            <a:off x="78427" y="918913"/>
            <a:ext cx="3757006" cy="5677050"/>
            <a:chOff x="78427" y="918913"/>
            <a:chExt cx="3757006" cy="5677050"/>
          </a:xfrm>
        </p:grpSpPr>
        <p:sp>
          <p:nvSpPr>
            <p:cNvPr id="12" name="Oval 11">
              <a:extLst>
                <a:ext uri="{FF2B5EF4-FFF2-40B4-BE49-F238E27FC236}">
                  <a16:creationId xmlns:a16="http://schemas.microsoft.com/office/drawing/2014/main" id="{D08FB1E9-C6BD-AA1F-0E32-D436E1370494}"/>
                </a:ext>
              </a:extLst>
            </p:cNvPr>
            <p:cNvSpPr/>
            <p:nvPr/>
          </p:nvSpPr>
          <p:spPr>
            <a:xfrm>
              <a:off x="764547" y="918913"/>
              <a:ext cx="2389773" cy="2389773"/>
            </a:xfrm>
            <a:prstGeom prst="ellipse">
              <a:avLst/>
            </a:prstGeom>
            <a:solidFill>
              <a:schemeClr val="accent6">
                <a:lumMod val="20000"/>
                <a:lumOff val="80000"/>
              </a:schemeClr>
            </a:solidFill>
            <a:ln w="38100">
              <a:solidFill>
                <a:srgbClr val="076C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4" name="Rectangle 11">
              <a:extLst>
                <a:ext uri="{FF2B5EF4-FFF2-40B4-BE49-F238E27FC236}">
                  <a16:creationId xmlns:a16="http://schemas.microsoft.com/office/drawing/2014/main" id="{7D41B2DC-BDDF-D0FC-1BE4-22AA50606575}"/>
                </a:ext>
              </a:extLst>
            </p:cNvPr>
            <p:cNvSpPr>
              <a:spLocks/>
            </p:cNvSpPr>
            <p:nvPr/>
          </p:nvSpPr>
          <p:spPr bwMode="auto">
            <a:xfrm>
              <a:off x="421488" y="3670083"/>
              <a:ext cx="307088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squar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marL="0" marR="0" lvl="0" indent="0" algn="ctr" defTabSz="457206"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76C6A"/>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Open Sans Semibold" charset="0"/>
                </a:rPr>
                <a:t>TARGETED, CAMPAIGN-BASED OUTREACH</a:t>
              </a:r>
              <a:endParaRPr kumimoji="0" lang="en-US" sz="1800" b="0" i="1" u="none" strike="noStrike" kern="1200" cap="none" spc="0" normalizeH="0" baseline="0" noProof="0" dirty="0">
                <a:ln>
                  <a:noFill/>
                </a:ln>
                <a:solidFill>
                  <a:srgbClr val="076C6A"/>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Open Sans Semibold" charset="0"/>
              </a:endParaRPr>
            </a:p>
          </p:txBody>
        </p:sp>
        <p:sp>
          <p:nvSpPr>
            <p:cNvPr id="15" name="Text Placeholder 1">
              <a:extLst>
                <a:ext uri="{FF2B5EF4-FFF2-40B4-BE49-F238E27FC236}">
                  <a16:creationId xmlns:a16="http://schemas.microsoft.com/office/drawing/2014/main" id="{B9661743-7D80-79CD-02E6-227E64E16C4B}"/>
                </a:ext>
              </a:extLst>
            </p:cNvPr>
            <p:cNvSpPr txBox="1">
              <a:spLocks/>
            </p:cNvSpPr>
            <p:nvPr/>
          </p:nvSpPr>
          <p:spPr>
            <a:xfrm>
              <a:off x="78427" y="4465499"/>
              <a:ext cx="3757006" cy="213046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CancerIQ identified our at-risk patients upstream of the lung program and offered marketing consultation to help us engage target populations in digital, patient-led cancer risk assessment.</a:t>
              </a:r>
              <a:endParaRPr kumimoji="0" lang="en-US" sz="28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Lucida Grande" charset="0"/>
              </a:endParaRPr>
            </a:p>
          </p:txBody>
        </p:sp>
        <p:pic>
          <p:nvPicPr>
            <p:cNvPr id="62" name="Picture 61">
              <a:extLst>
                <a:ext uri="{FF2B5EF4-FFF2-40B4-BE49-F238E27FC236}">
                  <a16:creationId xmlns:a16="http://schemas.microsoft.com/office/drawing/2014/main" id="{95DE8520-B36E-1E89-F74F-A041FD7FE1F0}"/>
                </a:ext>
              </a:extLst>
            </p:cNvPr>
            <p:cNvPicPr>
              <a:picLocks noChangeAspect="1"/>
            </p:cNvPicPr>
            <p:nvPr/>
          </p:nvPicPr>
          <p:blipFill>
            <a:blip r:embed="rId4"/>
            <a:srcRect b="14140"/>
            <a:stretch>
              <a:fillRect/>
            </a:stretch>
          </p:blipFill>
          <p:spPr>
            <a:xfrm>
              <a:off x="764547" y="1086179"/>
              <a:ext cx="2343295" cy="2194443"/>
            </a:xfrm>
            <a:custGeom>
              <a:avLst/>
              <a:gdLst>
                <a:gd name="connsiteX0" fmla="*/ 541196 w 2343295"/>
                <a:gd name="connsiteY0" fmla="*/ 0 h 2194443"/>
                <a:gd name="connsiteX1" fmla="*/ 1848579 w 2343295"/>
                <a:gd name="connsiteY1" fmla="*/ 0 h 2194443"/>
                <a:gd name="connsiteX2" fmla="*/ 1862960 w 2343295"/>
                <a:gd name="connsiteY2" fmla="*/ 8737 h 2194443"/>
                <a:gd name="connsiteX3" fmla="*/ 2336054 w 2343295"/>
                <a:gd name="connsiteY3" fmla="*/ 644233 h 2194443"/>
                <a:gd name="connsiteX4" fmla="*/ 2343295 w 2343295"/>
                <a:gd name="connsiteY4" fmla="*/ 672395 h 2194443"/>
                <a:gd name="connsiteX5" fmla="*/ 2343295 w 2343295"/>
                <a:gd name="connsiteY5" fmla="*/ 1326718 h 2194443"/>
                <a:gd name="connsiteX6" fmla="*/ 2336054 w 2343295"/>
                <a:gd name="connsiteY6" fmla="*/ 1354879 h 2194443"/>
                <a:gd name="connsiteX7" fmla="*/ 1194887 w 2343295"/>
                <a:gd name="connsiteY7" fmla="*/ 2194443 h 2194443"/>
                <a:gd name="connsiteX8" fmla="*/ 0 w 2343295"/>
                <a:gd name="connsiteY8" fmla="*/ 999556 h 2194443"/>
                <a:gd name="connsiteX9" fmla="*/ 526814 w 2343295"/>
                <a:gd name="connsiteY9" fmla="*/ 8737 h 2194443"/>
                <a:gd name="connsiteX10" fmla="*/ 541196 w 2343295"/>
                <a:gd name="connsiteY10" fmla="*/ 0 h 219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3295" h="2194443">
                  <a:moveTo>
                    <a:pt x="541196" y="0"/>
                  </a:moveTo>
                  <a:lnTo>
                    <a:pt x="1848579" y="0"/>
                  </a:lnTo>
                  <a:lnTo>
                    <a:pt x="1862960" y="8737"/>
                  </a:lnTo>
                  <a:cubicBezTo>
                    <a:pt x="2085449" y="159048"/>
                    <a:pt x="2254592" y="382325"/>
                    <a:pt x="2336054" y="644233"/>
                  </a:cubicBezTo>
                  <a:lnTo>
                    <a:pt x="2343295" y="672395"/>
                  </a:lnTo>
                  <a:lnTo>
                    <a:pt x="2343295" y="1326718"/>
                  </a:lnTo>
                  <a:lnTo>
                    <a:pt x="2336054" y="1354879"/>
                  </a:lnTo>
                  <a:cubicBezTo>
                    <a:pt x="2184768" y="1841280"/>
                    <a:pt x="1731070" y="2194443"/>
                    <a:pt x="1194887" y="2194443"/>
                  </a:cubicBezTo>
                  <a:cubicBezTo>
                    <a:pt x="534969" y="2194443"/>
                    <a:pt x="0" y="1659474"/>
                    <a:pt x="0" y="999556"/>
                  </a:cubicBezTo>
                  <a:cubicBezTo>
                    <a:pt x="0" y="587107"/>
                    <a:pt x="208972" y="223467"/>
                    <a:pt x="526814" y="8737"/>
                  </a:cubicBezTo>
                  <a:lnTo>
                    <a:pt x="541196" y="0"/>
                  </a:lnTo>
                  <a:close/>
                </a:path>
              </a:pathLst>
            </a:custGeom>
          </p:spPr>
        </p:pic>
      </p:grpSp>
      <p:pic>
        <p:nvPicPr>
          <p:cNvPr id="61" name="Picture 60">
            <a:extLst>
              <a:ext uri="{FF2B5EF4-FFF2-40B4-BE49-F238E27FC236}">
                <a16:creationId xmlns:a16="http://schemas.microsoft.com/office/drawing/2014/main" id="{D5E10E25-19C2-1EEB-68FA-9FE5EF427A3F}"/>
              </a:ext>
            </a:extLst>
          </p:cNvPr>
          <p:cNvPicPr>
            <a:picLocks noChangeAspect="1"/>
          </p:cNvPicPr>
          <p:nvPr/>
        </p:nvPicPr>
        <p:blipFill>
          <a:blip r:embed="rId5"/>
          <a:srcRect l="23096" t="-7643" r="21112" b="100000"/>
          <a:stretch>
            <a:fillRect/>
          </a:stretch>
        </p:blipFill>
        <p:spPr>
          <a:xfrm>
            <a:off x="-3180797" y="4106830"/>
            <a:ext cx="1307383" cy="195331"/>
          </a:xfrm>
          <a:custGeom>
            <a:avLst/>
            <a:gdLst>
              <a:gd name="connsiteX0" fmla="*/ 653691 w 1307383"/>
              <a:gd name="connsiteY0" fmla="*/ 0 h 195331"/>
              <a:gd name="connsiteX1" fmla="*/ 1223245 w 1307383"/>
              <a:gd name="connsiteY1" fmla="*/ 144216 h 195331"/>
              <a:gd name="connsiteX2" fmla="*/ 1307383 w 1307383"/>
              <a:gd name="connsiteY2" fmla="*/ 195331 h 195331"/>
              <a:gd name="connsiteX3" fmla="*/ 0 w 1307383"/>
              <a:gd name="connsiteY3" fmla="*/ 195331 h 195331"/>
              <a:gd name="connsiteX4" fmla="*/ 84137 w 1307383"/>
              <a:gd name="connsiteY4" fmla="*/ 144216 h 195331"/>
              <a:gd name="connsiteX5" fmla="*/ 653691 w 1307383"/>
              <a:gd name="connsiteY5" fmla="*/ 0 h 1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7383" h="195331">
                <a:moveTo>
                  <a:pt x="653691" y="0"/>
                </a:moveTo>
                <a:cubicBezTo>
                  <a:pt x="859916" y="0"/>
                  <a:pt x="1053938" y="52243"/>
                  <a:pt x="1223245" y="144216"/>
                </a:cubicBezTo>
                <a:lnTo>
                  <a:pt x="1307383" y="195331"/>
                </a:lnTo>
                <a:lnTo>
                  <a:pt x="0" y="195331"/>
                </a:lnTo>
                <a:lnTo>
                  <a:pt x="84137" y="144216"/>
                </a:lnTo>
                <a:cubicBezTo>
                  <a:pt x="253444" y="52243"/>
                  <a:pt x="447467" y="0"/>
                  <a:pt x="653691" y="0"/>
                </a:cubicBezTo>
                <a:close/>
              </a:path>
            </a:pathLst>
          </a:custGeom>
        </p:spPr>
      </p:pic>
      <p:pic>
        <p:nvPicPr>
          <p:cNvPr id="60" name="Picture 59">
            <a:extLst>
              <a:ext uri="{FF2B5EF4-FFF2-40B4-BE49-F238E27FC236}">
                <a16:creationId xmlns:a16="http://schemas.microsoft.com/office/drawing/2014/main" id="{CAE4699D-12B3-DF0E-4D4C-397E50FB4000}"/>
              </a:ext>
            </a:extLst>
          </p:cNvPr>
          <p:cNvPicPr>
            <a:picLocks noChangeAspect="1"/>
          </p:cNvPicPr>
          <p:nvPr/>
        </p:nvPicPr>
        <p:blipFill>
          <a:blip r:embed="rId5"/>
          <a:srcRect r="76904" b="60891"/>
          <a:stretch>
            <a:fillRect/>
          </a:stretch>
        </p:blipFill>
        <p:spPr>
          <a:xfrm>
            <a:off x="-3721993" y="4302161"/>
            <a:ext cx="541196" cy="999556"/>
          </a:xfrm>
          <a:custGeom>
            <a:avLst/>
            <a:gdLst>
              <a:gd name="connsiteX0" fmla="*/ 0 w 541196"/>
              <a:gd name="connsiteY0" fmla="*/ 0 h 999556"/>
              <a:gd name="connsiteX1" fmla="*/ 541196 w 541196"/>
              <a:gd name="connsiteY1" fmla="*/ 0 h 999556"/>
              <a:gd name="connsiteX2" fmla="*/ 526814 w 541196"/>
              <a:gd name="connsiteY2" fmla="*/ 8737 h 999556"/>
              <a:gd name="connsiteX3" fmla="*/ 0 w 541196"/>
              <a:gd name="connsiteY3" fmla="*/ 999556 h 999556"/>
              <a:gd name="connsiteX4" fmla="*/ 0 w 541196"/>
              <a:gd name="connsiteY4" fmla="*/ 0 h 999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196" h="999556">
                <a:moveTo>
                  <a:pt x="0" y="0"/>
                </a:moveTo>
                <a:lnTo>
                  <a:pt x="541196" y="0"/>
                </a:lnTo>
                <a:lnTo>
                  <a:pt x="526814" y="8737"/>
                </a:lnTo>
                <a:cubicBezTo>
                  <a:pt x="208972" y="223467"/>
                  <a:pt x="0" y="587107"/>
                  <a:pt x="0" y="999556"/>
                </a:cubicBezTo>
                <a:lnTo>
                  <a:pt x="0" y="0"/>
                </a:lnTo>
                <a:close/>
              </a:path>
            </a:pathLst>
          </a:custGeom>
        </p:spPr>
      </p:pic>
      <p:pic>
        <p:nvPicPr>
          <p:cNvPr id="59" name="Picture 58">
            <a:extLst>
              <a:ext uri="{FF2B5EF4-FFF2-40B4-BE49-F238E27FC236}">
                <a16:creationId xmlns:a16="http://schemas.microsoft.com/office/drawing/2014/main" id="{A3CCA2FC-F95F-3479-88FB-300C13AC6FA4}"/>
              </a:ext>
            </a:extLst>
          </p:cNvPr>
          <p:cNvPicPr>
            <a:picLocks noChangeAspect="1"/>
          </p:cNvPicPr>
          <p:nvPr/>
        </p:nvPicPr>
        <p:blipFill>
          <a:blip r:embed="rId6"/>
          <a:srcRect l="78888" b="73692"/>
          <a:stretch>
            <a:fillRect/>
          </a:stretch>
        </p:blipFill>
        <p:spPr>
          <a:xfrm>
            <a:off x="-1873414" y="4302161"/>
            <a:ext cx="494716" cy="672395"/>
          </a:xfrm>
          <a:custGeom>
            <a:avLst/>
            <a:gdLst>
              <a:gd name="connsiteX0" fmla="*/ 0 w 494716"/>
              <a:gd name="connsiteY0" fmla="*/ 0 h 672395"/>
              <a:gd name="connsiteX1" fmla="*/ 494716 w 494716"/>
              <a:gd name="connsiteY1" fmla="*/ 0 h 672395"/>
              <a:gd name="connsiteX2" fmla="*/ 494716 w 494716"/>
              <a:gd name="connsiteY2" fmla="*/ 672395 h 672395"/>
              <a:gd name="connsiteX3" fmla="*/ 487475 w 494716"/>
              <a:gd name="connsiteY3" fmla="*/ 644233 h 672395"/>
              <a:gd name="connsiteX4" fmla="*/ 14381 w 494716"/>
              <a:gd name="connsiteY4" fmla="*/ 8737 h 672395"/>
              <a:gd name="connsiteX5" fmla="*/ 0 w 494716"/>
              <a:gd name="connsiteY5" fmla="*/ 0 h 67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716" h="672395">
                <a:moveTo>
                  <a:pt x="0" y="0"/>
                </a:moveTo>
                <a:lnTo>
                  <a:pt x="494716" y="0"/>
                </a:lnTo>
                <a:lnTo>
                  <a:pt x="494716" y="672395"/>
                </a:lnTo>
                <a:lnTo>
                  <a:pt x="487475" y="644233"/>
                </a:lnTo>
                <a:cubicBezTo>
                  <a:pt x="406013" y="382325"/>
                  <a:pt x="236870" y="159048"/>
                  <a:pt x="14381" y="8737"/>
                </a:cubicBezTo>
                <a:lnTo>
                  <a:pt x="0" y="0"/>
                </a:lnTo>
                <a:close/>
              </a:path>
            </a:pathLst>
          </a:custGeom>
        </p:spPr>
      </p:pic>
      <p:pic>
        <p:nvPicPr>
          <p:cNvPr id="58" name="Picture 57">
            <a:extLst>
              <a:ext uri="{FF2B5EF4-FFF2-40B4-BE49-F238E27FC236}">
                <a16:creationId xmlns:a16="http://schemas.microsoft.com/office/drawing/2014/main" id="{EE1C8BAE-50A8-B578-01C6-B6CF95511A27}"/>
              </a:ext>
            </a:extLst>
          </p:cNvPr>
          <p:cNvPicPr>
            <a:picLocks noChangeAspect="1"/>
          </p:cNvPicPr>
          <p:nvPr/>
        </p:nvPicPr>
        <p:blipFill>
          <a:blip r:embed="rId6"/>
          <a:srcRect l="100000" t="26308" r="-1983" b="48091"/>
          <a:stretch>
            <a:fillRect/>
          </a:stretch>
        </p:blipFill>
        <p:spPr>
          <a:xfrm>
            <a:off x="-1378698" y="4974556"/>
            <a:ext cx="46479" cy="654323"/>
          </a:xfrm>
          <a:custGeom>
            <a:avLst/>
            <a:gdLst>
              <a:gd name="connsiteX0" fmla="*/ 0 w 46479"/>
              <a:gd name="connsiteY0" fmla="*/ 0 h 654323"/>
              <a:gd name="connsiteX1" fmla="*/ 22203 w 46479"/>
              <a:gd name="connsiteY1" fmla="*/ 86350 h 654323"/>
              <a:gd name="connsiteX2" fmla="*/ 46479 w 46479"/>
              <a:gd name="connsiteY2" fmla="*/ 327161 h 654323"/>
              <a:gd name="connsiteX3" fmla="*/ 22203 w 46479"/>
              <a:gd name="connsiteY3" fmla="*/ 567972 h 654323"/>
              <a:gd name="connsiteX4" fmla="*/ 0 w 46479"/>
              <a:gd name="connsiteY4" fmla="*/ 654323 h 654323"/>
              <a:gd name="connsiteX5" fmla="*/ 0 w 46479"/>
              <a:gd name="connsiteY5" fmla="*/ 0 h 65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9" h="654323">
                <a:moveTo>
                  <a:pt x="0" y="0"/>
                </a:moveTo>
                <a:lnTo>
                  <a:pt x="22203" y="86350"/>
                </a:lnTo>
                <a:cubicBezTo>
                  <a:pt x="38120" y="164134"/>
                  <a:pt x="46479" y="244671"/>
                  <a:pt x="46479" y="327161"/>
                </a:cubicBezTo>
                <a:cubicBezTo>
                  <a:pt x="46479" y="409651"/>
                  <a:pt x="38120" y="490188"/>
                  <a:pt x="22203" y="567972"/>
                </a:cubicBezTo>
                <a:lnTo>
                  <a:pt x="0" y="654323"/>
                </a:lnTo>
                <a:lnTo>
                  <a:pt x="0" y="0"/>
                </a:lnTo>
                <a:close/>
              </a:path>
            </a:pathLst>
          </a:custGeom>
        </p:spPr>
      </p:pic>
      <p:grpSp>
        <p:nvGrpSpPr>
          <p:cNvPr id="52" name="Group 51">
            <a:extLst>
              <a:ext uri="{FF2B5EF4-FFF2-40B4-BE49-F238E27FC236}">
                <a16:creationId xmlns:a16="http://schemas.microsoft.com/office/drawing/2014/main" id="{3EF556FE-41D2-62A2-B89A-92D49E421C09}"/>
              </a:ext>
            </a:extLst>
          </p:cNvPr>
          <p:cNvGrpSpPr/>
          <p:nvPr/>
        </p:nvGrpSpPr>
        <p:grpSpPr>
          <a:xfrm>
            <a:off x="7895001" y="915892"/>
            <a:ext cx="3994011" cy="5680071"/>
            <a:chOff x="7895001" y="915892"/>
            <a:chExt cx="3994011" cy="5680071"/>
          </a:xfrm>
        </p:grpSpPr>
        <p:grpSp>
          <p:nvGrpSpPr>
            <p:cNvPr id="25" name="Group 24">
              <a:extLst>
                <a:ext uri="{FF2B5EF4-FFF2-40B4-BE49-F238E27FC236}">
                  <a16:creationId xmlns:a16="http://schemas.microsoft.com/office/drawing/2014/main" id="{18E7217F-0F62-5276-52A6-8230ADC67C95}"/>
                </a:ext>
              </a:extLst>
            </p:cNvPr>
            <p:cNvGrpSpPr/>
            <p:nvPr/>
          </p:nvGrpSpPr>
          <p:grpSpPr>
            <a:xfrm>
              <a:off x="7895001" y="915892"/>
              <a:ext cx="3994011" cy="5680071"/>
              <a:chOff x="8087507" y="915892"/>
              <a:chExt cx="3994011" cy="5680071"/>
            </a:xfrm>
          </p:grpSpPr>
          <p:sp>
            <p:nvSpPr>
              <p:cNvPr id="11" name="Oval 10">
                <a:extLst>
                  <a:ext uri="{FF2B5EF4-FFF2-40B4-BE49-F238E27FC236}">
                    <a16:creationId xmlns:a16="http://schemas.microsoft.com/office/drawing/2014/main" id="{69DCFA99-5BBB-01CC-8C40-2CC76AFB5E0D}"/>
                  </a:ext>
                </a:extLst>
              </p:cNvPr>
              <p:cNvSpPr/>
              <p:nvPr/>
            </p:nvSpPr>
            <p:spPr>
              <a:xfrm>
                <a:off x="8811623" y="915892"/>
                <a:ext cx="2389773" cy="2389773"/>
              </a:xfrm>
              <a:prstGeom prst="ellipse">
                <a:avLst/>
              </a:prstGeom>
              <a:solidFill>
                <a:schemeClr val="accent6">
                  <a:lumMod val="20000"/>
                  <a:lumOff val="80000"/>
                </a:schemeClr>
              </a:solidFill>
              <a:ln w="38100">
                <a:solidFill>
                  <a:srgbClr val="076C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0" name="Rectangle 11">
                <a:extLst>
                  <a:ext uri="{FF2B5EF4-FFF2-40B4-BE49-F238E27FC236}">
                    <a16:creationId xmlns:a16="http://schemas.microsoft.com/office/drawing/2014/main" id="{C5EE608B-2084-0C1A-D535-111BA2765996}"/>
                  </a:ext>
                </a:extLst>
              </p:cNvPr>
              <p:cNvSpPr>
                <a:spLocks/>
              </p:cNvSpPr>
              <p:nvPr/>
            </p:nvSpPr>
            <p:spPr bwMode="auto">
              <a:xfrm>
                <a:off x="8549071" y="3663842"/>
                <a:ext cx="307088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squar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marL="0" marR="0" lvl="0" indent="0" algn="ctr" defTabSz="457206"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76C6A"/>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Open Sans Semibold" charset="0"/>
                  </a:rPr>
                  <a:t>MEASURABLE SYSTEMWIDE IMPACT </a:t>
                </a:r>
              </a:p>
            </p:txBody>
          </p:sp>
          <p:sp>
            <p:nvSpPr>
              <p:cNvPr id="22" name="Text Placeholder 1">
                <a:extLst>
                  <a:ext uri="{FF2B5EF4-FFF2-40B4-BE49-F238E27FC236}">
                    <a16:creationId xmlns:a16="http://schemas.microsoft.com/office/drawing/2014/main" id="{F4E78BFA-71C4-E333-617F-12DB40A2560A}"/>
                  </a:ext>
                </a:extLst>
              </p:cNvPr>
              <p:cNvSpPr txBox="1">
                <a:spLocks/>
              </p:cNvSpPr>
              <p:nvPr/>
            </p:nvSpPr>
            <p:spPr>
              <a:xfrm>
                <a:off x="8087507" y="4465499"/>
                <a:ext cx="3994011" cy="213046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CancerIQ expanded utilization of preventive services through the lung program, and this replicable model is now being deployed across multiple cancer types and subspecialties to increase incremental service revenue across the health system. </a:t>
                </a:r>
                <a:endParaRPr kumimoji="0" lang="en-US" sz="2800" b="0" i="0" u="none" strike="noStrike" kern="1200" cap="none" spc="0" normalizeH="0" baseline="0" noProof="0" dirty="0">
                  <a:ln>
                    <a:noFill/>
                  </a:ln>
                  <a:solidFill>
                    <a:srgbClr val="32333E"/>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Lucida Grande" charset="0"/>
                </a:endParaRPr>
              </a:p>
            </p:txBody>
          </p:sp>
        </p:grpSp>
        <p:pic>
          <p:nvPicPr>
            <p:cNvPr id="50" name="Picture 49">
              <a:extLst>
                <a:ext uri="{FF2B5EF4-FFF2-40B4-BE49-F238E27FC236}">
                  <a16:creationId xmlns:a16="http://schemas.microsoft.com/office/drawing/2014/main" id="{FE422B11-AB33-C056-F683-7C242EC61EB0}"/>
                </a:ext>
              </a:extLst>
            </p:cNvPr>
            <p:cNvPicPr>
              <a:picLocks noChangeAspect="1"/>
            </p:cNvPicPr>
            <p:nvPr/>
          </p:nvPicPr>
          <p:blipFill>
            <a:blip r:embed="rId7"/>
            <a:srcRect r="62079" b="14425"/>
            <a:stretch>
              <a:fillRect/>
            </a:stretch>
          </p:blipFill>
          <p:spPr>
            <a:xfrm>
              <a:off x="8619116" y="1059385"/>
              <a:ext cx="2389773" cy="2233372"/>
            </a:xfrm>
            <a:custGeom>
              <a:avLst/>
              <a:gdLst>
                <a:gd name="connsiteX0" fmla="*/ 605273 w 2389773"/>
                <a:gd name="connsiteY0" fmla="*/ 0 h 2233372"/>
                <a:gd name="connsiteX1" fmla="*/ 1784499 w 2389773"/>
                <a:gd name="connsiteY1" fmla="*/ 0 h 2233372"/>
                <a:gd name="connsiteX2" fmla="*/ 1862959 w 2389773"/>
                <a:gd name="connsiteY2" fmla="*/ 47666 h 2233372"/>
                <a:gd name="connsiteX3" fmla="*/ 2389773 w 2389773"/>
                <a:gd name="connsiteY3" fmla="*/ 1038485 h 2233372"/>
                <a:gd name="connsiteX4" fmla="*/ 1194886 w 2389773"/>
                <a:gd name="connsiteY4" fmla="*/ 2233372 h 2233372"/>
                <a:gd name="connsiteX5" fmla="*/ 6168 w 2389773"/>
                <a:gd name="connsiteY5" fmla="*/ 1160655 h 2233372"/>
                <a:gd name="connsiteX6" fmla="*/ 0 w 2389773"/>
                <a:gd name="connsiteY6" fmla="*/ 1038505 h 2233372"/>
                <a:gd name="connsiteX7" fmla="*/ 0 w 2389773"/>
                <a:gd name="connsiteY7" fmla="*/ 1038465 h 2233372"/>
                <a:gd name="connsiteX8" fmla="*/ 6168 w 2389773"/>
                <a:gd name="connsiteY8" fmla="*/ 916315 h 2233372"/>
                <a:gd name="connsiteX9" fmla="*/ 526813 w 2389773"/>
                <a:gd name="connsiteY9" fmla="*/ 47666 h 2233372"/>
                <a:gd name="connsiteX10" fmla="*/ 605273 w 2389773"/>
                <a:gd name="connsiteY10" fmla="*/ 0 h 223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9773" h="2233372">
                  <a:moveTo>
                    <a:pt x="605273" y="0"/>
                  </a:moveTo>
                  <a:lnTo>
                    <a:pt x="1784499" y="0"/>
                  </a:lnTo>
                  <a:lnTo>
                    <a:pt x="1862959" y="47666"/>
                  </a:lnTo>
                  <a:cubicBezTo>
                    <a:pt x="2180801" y="262396"/>
                    <a:pt x="2389773" y="626036"/>
                    <a:pt x="2389773" y="1038485"/>
                  </a:cubicBezTo>
                  <a:cubicBezTo>
                    <a:pt x="2389773" y="1698403"/>
                    <a:pt x="1854804" y="2233372"/>
                    <a:pt x="1194886" y="2233372"/>
                  </a:cubicBezTo>
                  <a:cubicBezTo>
                    <a:pt x="576213" y="2233372"/>
                    <a:pt x="67358" y="1763185"/>
                    <a:pt x="6168" y="1160655"/>
                  </a:cubicBezTo>
                  <a:lnTo>
                    <a:pt x="0" y="1038505"/>
                  </a:lnTo>
                  <a:lnTo>
                    <a:pt x="0" y="1038465"/>
                  </a:lnTo>
                  <a:lnTo>
                    <a:pt x="6168" y="916315"/>
                  </a:lnTo>
                  <a:cubicBezTo>
                    <a:pt x="42882" y="554797"/>
                    <a:pt x="240755" y="240923"/>
                    <a:pt x="526813" y="47666"/>
                  </a:cubicBezTo>
                  <a:lnTo>
                    <a:pt x="605273" y="0"/>
                  </a:lnTo>
                  <a:close/>
                </a:path>
              </a:pathLst>
            </a:custGeom>
          </p:spPr>
        </p:pic>
      </p:grpSp>
      <p:pic>
        <p:nvPicPr>
          <p:cNvPr id="49" name="Picture 48">
            <a:extLst>
              <a:ext uri="{FF2B5EF4-FFF2-40B4-BE49-F238E27FC236}">
                <a16:creationId xmlns:a16="http://schemas.microsoft.com/office/drawing/2014/main" id="{0C7F18D1-B875-8C16-9808-03222A7B3691}"/>
              </a:ext>
            </a:extLst>
          </p:cNvPr>
          <p:cNvPicPr>
            <a:picLocks noChangeAspect="1"/>
          </p:cNvPicPr>
          <p:nvPr/>
        </p:nvPicPr>
        <p:blipFill>
          <a:blip r:embed="rId7"/>
          <a:srcRect l="9604" t="-5993" r="71684" b="100000"/>
          <a:stretch>
            <a:fillRect/>
          </a:stretch>
        </p:blipFill>
        <p:spPr>
          <a:xfrm>
            <a:off x="9224390" y="915891"/>
            <a:ext cx="1179226" cy="156402"/>
          </a:xfrm>
          <a:custGeom>
            <a:avLst/>
            <a:gdLst>
              <a:gd name="connsiteX0" fmla="*/ 589613 w 1179226"/>
              <a:gd name="connsiteY0" fmla="*/ 0 h 156402"/>
              <a:gd name="connsiteX1" fmla="*/ 1159167 w 1179226"/>
              <a:gd name="connsiteY1" fmla="*/ 144216 h 156402"/>
              <a:gd name="connsiteX2" fmla="*/ 1179226 w 1179226"/>
              <a:gd name="connsiteY2" fmla="*/ 156402 h 156402"/>
              <a:gd name="connsiteX3" fmla="*/ 0 w 1179226"/>
              <a:gd name="connsiteY3" fmla="*/ 156402 h 156402"/>
              <a:gd name="connsiteX4" fmla="*/ 20059 w 1179226"/>
              <a:gd name="connsiteY4" fmla="*/ 144216 h 156402"/>
              <a:gd name="connsiteX5" fmla="*/ 589613 w 1179226"/>
              <a:gd name="connsiteY5" fmla="*/ 0 h 15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226" h="156402">
                <a:moveTo>
                  <a:pt x="589613" y="0"/>
                </a:moveTo>
                <a:cubicBezTo>
                  <a:pt x="795837" y="0"/>
                  <a:pt x="989860" y="52243"/>
                  <a:pt x="1159167" y="144216"/>
                </a:cubicBezTo>
                <a:lnTo>
                  <a:pt x="1179226" y="156402"/>
                </a:lnTo>
                <a:lnTo>
                  <a:pt x="0" y="156402"/>
                </a:lnTo>
                <a:lnTo>
                  <a:pt x="20059" y="144216"/>
                </a:lnTo>
                <a:cubicBezTo>
                  <a:pt x="189366" y="52243"/>
                  <a:pt x="383389" y="0"/>
                  <a:pt x="589613" y="0"/>
                </a:cubicBezTo>
                <a:close/>
              </a:path>
            </a:pathLst>
          </a:custGeom>
        </p:spPr>
      </p:pic>
    </p:spTree>
    <p:extLst>
      <p:ext uri="{BB962C8B-B14F-4D97-AF65-F5344CB8AC3E}">
        <p14:creationId xmlns:p14="http://schemas.microsoft.com/office/powerpoint/2010/main" val="428163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ppt_x"/>
                                          </p:val>
                                        </p:tav>
                                        <p:tav tm="100000">
                                          <p:val>
                                            <p:strVal val="#ppt_x"/>
                                          </p:val>
                                        </p:tav>
                                      </p:tavLst>
                                    </p:anim>
                                    <p:anim calcmode="lin" valueType="num">
                                      <p:cBhvr additive="base">
                                        <p:cTn id="2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8399A9-D1B9-E2EC-4702-FDCF0D92FF84}"/>
              </a:ext>
            </a:extLst>
          </p:cNvPr>
          <p:cNvSpPr>
            <a:spLocks noGrp="1"/>
          </p:cNvSpPr>
          <p:nvPr>
            <p:ph idx="1"/>
          </p:nvPr>
        </p:nvSpPr>
        <p:spPr>
          <a:xfrm>
            <a:off x="467761" y="1148681"/>
            <a:ext cx="8860682" cy="4908465"/>
          </a:xfrm>
        </p:spPr>
        <p:txBody>
          <a:bodyPr>
            <a:noAutofit/>
          </a:bodyPr>
          <a:lstStyle/>
          <a:p>
            <a:pPr marL="514350" indent="-514350">
              <a:buAutoNum type="arabicPeriod"/>
            </a:pPr>
            <a:r>
              <a:rPr lang="en-US" sz="2400" b="1" i="1" dirty="0"/>
              <a:t>Begin Again</a:t>
            </a:r>
            <a:r>
              <a:rPr lang="en-US" sz="2400" b="1" dirty="0"/>
              <a:t>: Let’s rewrite Nebraska’s Cancer Story</a:t>
            </a:r>
            <a:br>
              <a:rPr lang="en-US" sz="2400" b="1" dirty="0"/>
            </a:br>
            <a:r>
              <a:rPr lang="en-US" sz="2400" dirty="0"/>
              <a:t>Understanding Nebraska’s cancer trends can help us all take targeted actions for our patients, our neighbors, and loved ones.</a:t>
            </a:r>
            <a:br>
              <a:rPr lang="en-US" sz="2400" i="1" dirty="0"/>
            </a:br>
            <a:endParaRPr lang="en-US" sz="2400" i="1" dirty="0"/>
          </a:p>
          <a:p>
            <a:pPr marL="514350" indent="-514350">
              <a:buAutoNum type="arabicPeriod"/>
            </a:pPr>
            <a:r>
              <a:rPr lang="en-US" sz="2400" b="1" dirty="0"/>
              <a:t>Speak Now: Make Screening Individualized</a:t>
            </a:r>
            <a:br>
              <a:rPr lang="en-US" sz="2400" dirty="0"/>
            </a:br>
            <a:r>
              <a:rPr lang="en-US" sz="2400" dirty="0"/>
              <a:t>Risk-assessment tools help the health system speak up with data, guiding the right screenings for the right populations.</a:t>
            </a:r>
            <a:br>
              <a:rPr lang="en-US" sz="2400" dirty="0"/>
            </a:br>
            <a:endParaRPr lang="en-US" sz="2400" dirty="0"/>
          </a:p>
          <a:p>
            <a:pPr marL="514350" indent="-514350">
              <a:buAutoNum type="arabicPeriod"/>
            </a:pPr>
            <a:r>
              <a:rPr lang="en-US" sz="2400" b="1" dirty="0"/>
              <a:t>Be </a:t>
            </a:r>
            <a:r>
              <a:rPr lang="en-US" sz="2400" b="1" i="1" dirty="0"/>
              <a:t>Fearless </a:t>
            </a:r>
            <a:r>
              <a:rPr lang="en-US" sz="2400" b="1" dirty="0"/>
              <a:t>to Take the Next Step</a:t>
            </a:r>
            <a:br>
              <a:rPr lang="en-US" sz="2400" b="1" dirty="0"/>
            </a:br>
            <a:r>
              <a:rPr lang="en-US" sz="2400" dirty="0"/>
              <a:t>Expanding programs and integrating new software takes courage, coordination, and commitment — because fearless systems find cancer earlier.</a:t>
            </a:r>
          </a:p>
        </p:txBody>
      </p:sp>
      <p:pic>
        <p:nvPicPr>
          <p:cNvPr id="4098" name="Picture 2">
            <a:extLst>
              <a:ext uri="{FF2B5EF4-FFF2-40B4-BE49-F238E27FC236}">
                <a16:creationId xmlns:a16="http://schemas.microsoft.com/office/drawing/2014/main" id="{B774016B-AC7C-9042-4EAC-DE5F899181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216" t="8740" r="29416" b="19687"/>
          <a:stretch>
            <a:fillRect/>
          </a:stretch>
        </p:blipFill>
        <p:spPr bwMode="auto">
          <a:xfrm>
            <a:off x="9498037" y="1289358"/>
            <a:ext cx="2367280" cy="490846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7157E324-D366-3950-9731-378BD903CE00}"/>
              </a:ext>
            </a:extLst>
          </p:cNvPr>
          <p:cNvSpPr txBox="1">
            <a:spLocks/>
          </p:cNvSpPr>
          <p:nvPr/>
        </p:nvSpPr>
        <p:spPr>
          <a:xfrm>
            <a:off x="0" y="0"/>
            <a:ext cx="12192000" cy="723438"/>
          </a:xfrm>
          <a:prstGeom prst="rect">
            <a:avLst/>
          </a:prstGeom>
          <a:solidFill>
            <a:srgbClr val="AD122A"/>
          </a:solidFill>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Takeaways!</a:t>
            </a:r>
          </a:p>
        </p:txBody>
      </p:sp>
    </p:spTree>
    <p:extLst>
      <p:ext uri="{BB962C8B-B14F-4D97-AF65-F5344CB8AC3E}">
        <p14:creationId xmlns:p14="http://schemas.microsoft.com/office/powerpoint/2010/main" val="216998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23968-B535-F1D8-89B2-1F9DE8F08F95}"/>
            </a:ext>
          </a:extLst>
        </p:cNvPr>
        <p:cNvGrpSpPr/>
        <p:nvPr/>
      </p:nvGrpSpPr>
      <p:grpSpPr>
        <a:xfrm>
          <a:off x="0" y="0"/>
          <a:ext cx="0" cy="0"/>
          <a:chOff x="0" y="0"/>
          <a:chExt cx="0" cy="0"/>
        </a:xfrm>
      </p:grpSpPr>
    </p:spTree>
    <p:extLst>
      <p:ext uri="{BB962C8B-B14F-4D97-AF65-F5344CB8AC3E}">
        <p14:creationId xmlns:p14="http://schemas.microsoft.com/office/powerpoint/2010/main" val="251250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346E8-26B4-ED59-8E67-5CEAEEEAB1F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E1CD719-E8A8-C8F4-7DC8-61E90D052FF4}"/>
              </a:ext>
            </a:extLst>
          </p:cNvPr>
          <p:cNvSpPr txBox="1"/>
          <p:nvPr/>
        </p:nvSpPr>
        <p:spPr>
          <a:xfrm>
            <a:off x="9850582" y="5627254"/>
            <a:ext cx="1565564" cy="338554"/>
          </a:xfrm>
          <a:prstGeom prst="rect">
            <a:avLst/>
          </a:prstGeom>
          <a:solidFill>
            <a:schemeClr val="bg1"/>
          </a:solidFill>
        </p:spPr>
        <p:txBody>
          <a:bodyPr wrap="square" rtlCol="0">
            <a:spAutoFit/>
          </a:bodyPr>
          <a:lstStyle/>
          <a:p>
            <a:pPr marL="0" marR="0" lvl="0" indent="0" algn="l" defTabSz="40640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7" name="Table 6">
            <a:extLst>
              <a:ext uri="{FF2B5EF4-FFF2-40B4-BE49-F238E27FC236}">
                <a16:creationId xmlns:a16="http://schemas.microsoft.com/office/drawing/2014/main" id="{C3326437-47CF-E20B-F28B-EE3F20D2398C}"/>
              </a:ext>
            </a:extLst>
          </p:cNvPr>
          <p:cNvGraphicFramePr>
            <a:graphicFrameLocks noGrp="1"/>
          </p:cNvGraphicFramePr>
          <p:nvPr/>
        </p:nvGraphicFramePr>
        <p:xfrm>
          <a:off x="636692" y="2768656"/>
          <a:ext cx="3582016" cy="2819403"/>
        </p:xfrm>
        <a:graphic>
          <a:graphicData uri="http://schemas.openxmlformats.org/drawingml/2006/table">
            <a:tbl>
              <a:tblPr>
                <a:tableStyleId>{616DA210-FB5B-4158-B5E0-FEB733F419BA}</a:tableStyleId>
              </a:tblPr>
              <a:tblGrid>
                <a:gridCol w="1367050">
                  <a:extLst>
                    <a:ext uri="{9D8B030D-6E8A-4147-A177-3AD203B41FA5}">
                      <a16:colId xmlns:a16="http://schemas.microsoft.com/office/drawing/2014/main" val="3299867830"/>
                    </a:ext>
                  </a:extLst>
                </a:gridCol>
                <a:gridCol w="1131344">
                  <a:extLst>
                    <a:ext uri="{9D8B030D-6E8A-4147-A177-3AD203B41FA5}">
                      <a16:colId xmlns:a16="http://schemas.microsoft.com/office/drawing/2014/main" val="345295223"/>
                    </a:ext>
                  </a:extLst>
                </a:gridCol>
                <a:gridCol w="1083622">
                  <a:extLst>
                    <a:ext uri="{9D8B030D-6E8A-4147-A177-3AD203B41FA5}">
                      <a16:colId xmlns:a16="http://schemas.microsoft.com/office/drawing/2014/main" val="820434944"/>
                    </a:ext>
                  </a:extLst>
                </a:gridCol>
              </a:tblGrid>
              <a:tr h="313267">
                <a:tc>
                  <a:txBody>
                    <a:bodyPr/>
                    <a:lstStyle/>
                    <a:p>
                      <a:pPr algn="ctr" fontAlgn="b"/>
                      <a:r>
                        <a:rPr lang="en-US" sz="2000" b="1" u="none" strike="noStrike">
                          <a:solidFill>
                            <a:schemeClr val="bg1"/>
                          </a:solidFill>
                          <a:effectLst/>
                          <a:latin typeface="Arial" panose="020B0604020202020204" pitchFamily="34" charset="0"/>
                          <a:cs typeface="Arial" panose="020B0604020202020204" pitchFamily="34" charset="0"/>
                        </a:rPr>
                        <a:t>Cancer</a:t>
                      </a:r>
                      <a:endParaRPr lang="en-US" sz="2000" b="1" i="0" u="none" strike="noStrike">
                        <a:solidFill>
                          <a:schemeClr val="bg1"/>
                        </a:solidFill>
                        <a:effectLst/>
                        <a:latin typeface="Arial" panose="020B0604020202020204" pitchFamily="34" charset="0"/>
                        <a:cs typeface="Arial" panose="020B0604020202020204" pitchFamily="34" charset="0"/>
                      </a:endParaRPr>
                    </a:p>
                  </a:txBody>
                  <a:tcPr marL="8467" marR="8467" marT="8467" marB="0" anchor="ctr">
                    <a:solidFill>
                      <a:srgbClr val="0070C0"/>
                    </a:solidFill>
                  </a:tcPr>
                </a:tc>
                <a:tc>
                  <a:txBody>
                    <a:bodyPr/>
                    <a:lstStyle/>
                    <a:p>
                      <a:pPr algn="ctr" fontAlgn="b"/>
                      <a:r>
                        <a:rPr lang="en-US" sz="2000" b="1" u="none" strike="noStrike">
                          <a:solidFill>
                            <a:schemeClr val="bg1"/>
                          </a:solidFill>
                          <a:effectLst/>
                          <a:latin typeface="Arial" panose="020B0604020202020204" pitchFamily="34" charset="0"/>
                          <a:cs typeface="Arial" panose="020B0604020202020204" pitchFamily="34" charset="0"/>
                        </a:rPr>
                        <a:t>NE</a:t>
                      </a:r>
                      <a:endParaRPr lang="en-US" sz="2000" b="1" i="0" u="none" strike="noStrike">
                        <a:solidFill>
                          <a:schemeClr val="bg1"/>
                        </a:solidFill>
                        <a:effectLst/>
                        <a:latin typeface="Arial" panose="020B0604020202020204" pitchFamily="34" charset="0"/>
                        <a:cs typeface="Arial" panose="020B0604020202020204" pitchFamily="34" charset="0"/>
                      </a:endParaRPr>
                    </a:p>
                  </a:txBody>
                  <a:tcPr marL="8467" marR="8467" marT="8467" marB="0" anchor="ctr">
                    <a:solidFill>
                      <a:srgbClr val="0070C0"/>
                    </a:solidFill>
                  </a:tcPr>
                </a:tc>
                <a:tc>
                  <a:txBody>
                    <a:bodyPr/>
                    <a:lstStyle/>
                    <a:p>
                      <a:pPr algn="ctr" fontAlgn="b"/>
                      <a:r>
                        <a:rPr lang="en-US" sz="2000" b="1" u="none" strike="noStrike">
                          <a:solidFill>
                            <a:schemeClr val="bg1"/>
                          </a:solidFill>
                          <a:effectLst/>
                          <a:latin typeface="Arial" panose="020B0604020202020204" pitchFamily="34" charset="0"/>
                          <a:cs typeface="Arial" panose="020B0604020202020204" pitchFamily="34" charset="0"/>
                        </a:rPr>
                        <a:t>US</a:t>
                      </a:r>
                      <a:endParaRPr lang="en-US" sz="2000" b="1" i="0" u="none" strike="noStrike">
                        <a:solidFill>
                          <a:schemeClr val="bg1"/>
                        </a:solidFill>
                        <a:effectLst/>
                        <a:latin typeface="Arial" panose="020B0604020202020204" pitchFamily="34" charset="0"/>
                        <a:cs typeface="Arial" panose="020B0604020202020204" pitchFamily="34" charset="0"/>
                      </a:endParaRPr>
                    </a:p>
                  </a:txBody>
                  <a:tcPr marL="8467" marR="8467" marT="8467" marB="0" anchor="ctr">
                    <a:solidFill>
                      <a:srgbClr val="0070C0"/>
                    </a:solidFill>
                  </a:tcPr>
                </a:tc>
                <a:extLst>
                  <a:ext uri="{0D108BD9-81ED-4DB2-BD59-A6C34878D82A}">
                    <a16:rowId xmlns:a16="http://schemas.microsoft.com/office/drawing/2014/main" val="1763372091"/>
                  </a:ext>
                </a:extLst>
              </a:tr>
              <a:tr h="264346">
                <a:tc>
                  <a:txBody>
                    <a:bodyPr/>
                    <a:lstStyle/>
                    <a:p>
                      <a:pPr algn="l" fontAlgn="b"/>
                      <a:r>
                        <a:rPr lang="en-US" sz="2000" b="0" u="none" strike="noStrike">
                          <a:solidFill>
                            <a:srgbClr val="000000"/>
                          </a:solidFill>
                          <a:effectLst/>
                          <a:latin typeface="Arial" panose="020B0604020202020204" pitchFamily="34" charset="0"/>
                          <a:cs typeface="Arial" panose="020B0604020202020204" pitchFamily="34" charset="0"/>
                        </a:rPr>
                        <a:t>Overall</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8467" marR="8467" marT="8467" marB="0" anchor="b"/>
                </a:tc>
                <a:tc>
                  <a:txBody>
                    <a:bodyPr/>
                    <a:lstStyle/>
                    <a:p>
                      <a:pPr algn="r" fontAlgn="b"/>
                      <a:r>
                        <a:rPr lang="en-US" sz="2000" b="0" i="0" u="none" strike="noStrike" dirty="0">
                          <a:solidFill>
                            <a:srgbClr val="000000"/>
                          </a:solidFill>
                          <a:effectLst/>
                          <a:highlight>
                            <a:srgbClr val="FFFF00"/>
                          </a:highlight>
                          <a:latin typeface="Arial" panose="020B0604020202020204" pitchFamily="34" charset="0"/>
                          <a:cs typeface="Arial" panose="020B0604020202020204" pitchFamily="34" charset="0"/>
                        </a:rPr>
                        <a:t>456.2</a:t>
                      </a:r>
                    </a:p>
                  </a:txBody>
                  <a:tcPr marL="8467" marR="8467" marT="8467" marB="0" anchor="b"/>
                </a:tc>
                <a:tc>
                  <a:txBody>
                    <a:bodyPr/>
                    <a:lstStyle/>
                    <a:p>
                      <a:pPr algn="r" fontAlgn="b"/>
                      <a:r>
                        <a:rPr lang="en-US" sz="2000" b="0" u="none" strike="noStrike">
                          <a:solidFill>
                            <a:srgbClr val="000000"/>
                          </a:solidFill>
                          <a:effectLst/>
                          <a:latin typeface="Arial" panose="020B0604020202020204" pitchFamily="34" charset="0"/>
                          <a:cs typeface="Arial" panose="020B0604020202020204" pitchFamily="34" charset="0"/>
                        </a:rPr>
                        <a:t>444.4</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8467" marR="8467" marT="8467" marB="0" anchor="b"/>
                </a:tc>
                <a:extLst>
                  <a:ext uri="{0D108BD9-81ED-4DB2-BD59-A6C34878D82A}">
                    <a16:rowId xmlns:a16="http://schemas.microsoft.com/office/drawing/2014/main" val="1943650090"/>
                  </a:ext>
                </a:extLst>
              </a:tr>
              <a:tr h="252307">
                <a:tc>
                  <a:txBody>
                    <a:bodyPr/>
                    <a:lstStyle/>
                    <a:p>
                      <a:pPr algn="l" fontAlgn="b"/>
                      <a:r>
                        <a:rPr lang="en-US" sz="2000" b="0" u="none" strike="noStrike">
                          <a:solidFill>
                            <a:srgbClr val="000000"/>
                          </a:solidFill>
                          <a:effectLst/>
                          <a:latin typeface="Arial" panose="020B0604020202020204" pitchFamily="34" charset="0"/>
                          <a:cs typeface="Arial" panose="020B0604020202020204" pitchFamily="34" charset="0"/>
                        </a:rPr>
                        <a:t>Breast</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8467" marR="8467" marT="8467" marB="0" anchor="b"/>
                </a:tc>
                <a:tc>
                  <a:txBody>
                    <a:bodyPr/>
                    <a:lstStyle/>
                    <a:p>
                      <a:pPr algn="r" fontAlgn="b"/>
                      <a:r>
                        <a:rPr lang="en-US" sz="2000" b="0" u="none" strike="noStrike" dirty="0">
                          <a:solidFill>
                            <a:srgbClr val="000000"/>
                          </a:solidFill>
                          <a:effectLst/>
                          <a:highlight>
                            <a:srgbClr val="FFFF00"/>
                          </a:highlight>
                          <a:latin typeface="Arial" panose="020B0604020202020204" pitchFamily="34" charset="0"/>
                          <a:cs typeface="Arial" panose="020B0604020202020204" pitchFamily="34" charset="0"/>
                        </a:rPr>
                        <a:t>130.7</a:t>
                      </a:r>
                      <a:endParaRPr lang="en-US" sz="2000" b="0" i="0" u="none" strike="noStrike" dirty="0">
                        <a:solidFill>
                          <a:srgbClr val="000000"/>
                        </a:solidFill>
                        <a:effectLst/>
                        <a:highlight>
                          <a:srgbClr val="FFFF00"/>
                        </a:highlight>
                        <a:latin typeface="Arial" panose="020B0604020202020204" pitchFamily="34" charset="0"/>
                        <a:cs typeface="Arial" panose="020B0604020202020204" pitchFamily="34" charset="0"/>
                      </a:endParaRPr>
                    </a:p>
                  </a:txBody>
                  <a:tcPr marL="8467" marR="8467" marT="8467" marB="0" anchor="b"/>
                </a:tc>
                <a:tc>
                  <a:txBody>
                    <a:bodyPr/>
                    <a:lstStyle/>
                    <a:p>
                      <a:pPr algn="r" fontAlgn="b"/>
                      <a:r>
                        <a:rPr lang="en-US" sz="2000" b="0" u="none" strike="noStrike">
                          <a:solidFill>
                            <a:srgbClr val="000000"/>
                          </a:solidFill>
                          <a:effectLst/>
                          <a:latin typeface="Arial" panose="020B0604020202020204" pitchFamily="34" charset="0"/>
                          <a:cs typeface="Arial" panose="020B0604020202020204" pitchFamily="34" charset="0"/>
                        </a:rPr>
                        <a:t>129.8</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8467" marR="8467" marT="8467" marB="0" anchor="b"/>
                </a:tc>
                <a:extLst>
                  <a:ext uri="{0D108BD9-81ED-4DB2-BD59-A6C34878D82A}">
                    <a16:rowId xmlns:a16="http://schemas.microsoft.com/office/drawing/2014/main" val="3328108894"/>
                  </a:ext>
                </a:extLst>
              </a:tr>
              <a:tr h="252307">
                <a:tc>
                  <a:txBody>
                    <a:bodyPr/>
                    <a:lstStyle/>
                    <a:p>
                      <a:pPr algn="l" fontAlgn="b"/>
                      <a:r>
                        <a:rPr lang="en-US" sz="2000" b="0" u="none" strike="noStrike">
                          <a:solidFill>
                            <a:srgbClr val="000000"/>
                          </a:solidFill>
                          <a:effectLst/>
                          <a:latin typeface="Arial" panose="020B0604020202020204" pitchFamily="34" charset="0"/>
                          <a:cs typeface="Arial" panose="020B0604020202020204" pitchFamily="34" charset="0"/>
                        </a:rPr>
                        <a:t>Prostate</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8467" marR="8467" marT="8467" marB="0" anchor="b"/>
                </a:tc>
                <a:tc>
                  <a:txBody>
                    <a:bodyPr/>
                    <a:lstStyle/>
                    <a:p>
                      <a:pPr algn="r" fontAlgn="b"/>
                      <a:r>
                        <a:rPr lang="en-US" sz="2000" b="0" u="none" strike="noStrike" dirty="0">
                          <a:solidFill>
                            <a:srgbClr val="000000"/>
                          </a:solidFill>
                          <a:effectLst/>
                          <a:highlight>
                            <a:srgbClr val="FFFF00"/>
                          </a:highlight>
                          <a:latin typeface="Arial" panose="020B0604020202020204" pitchFamily="34" charset="0"/>
                          <a:cs typeface="Arial" panose="020B0604020202020204" pitchFamily="34" charset="0"/>
                        </a:rPr>
                        <a:t>122.6</a:t>
                      </a:r>
                      <a:endParaRPr lang="en-US" sz="2000" b="0" i="0" u="none" strike="noStrike" dirty="0">
                        <a:solidFill>
                          <a:srgbClr val="000000"/>
                        </a:solidFill>
                        <a:effectLst/>
                        <a:highlight>
                          <a:srgbClr val="FFFF00"/>
                        </a:highlight>
                        <a:latin typeface="Arial" panose="020B0604020202020204" pitchFamily="34" charset="0"/>
                        <a:cs typeface="Arial" panose="020B0604020202020204" pitchFamily="34" charset="0"/>
                      </a:endParaRPr>
                    </a:p>
                  </a:txBody>
                  <a:tcPr marL="8467" marR="8467" marT="8467" marB="0" anchor="b"/>
                </a:tc>
                <a:tc>
                  <a:txBody>
                    <a:bodyPr/>
                    <a:lstStyle/>
                    <a:p>
                      <a:pPr algn="r" fontAlgn="b"/>
                      <a:r>
                        <a:rPr lang="en-US" sz="2000" b="0" u="none" strike="noStrike">
                          <a:solidFill>
                            <a:srgbClr val="000000"/>
                          </a:solidFill>
                          <a:effectLst/>
                          <a:latin typeface="Arial" panose="020B0604020202020204" pitchFamily="34" charset="0"/>
                          <a:cs typeface="Arial" panose="020B0604020202020204" pitchFamily="34" charset="0"/>
                        </a:rPr>
                        <a:t>113.2</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8467" marR="8467" marT="8467" marB="0" anchor="b"/>
                </a:tc>
                <a:extLst>
                  <a:ext uri="{0D108BD9-81ED-4DB2-BD59-A6C34878D82A}">
                    <a16:rowId xmlns:a16="http://schemas.microsoft.com/office/drawing/2014/main" val="2368033701"/>
                  </a:ext>
                </a:extLst>
              </a:tr>
              <a:tr h="271602">
                <a:tc>
                  <a:txBody>
                    <a:bodyPr/>
                    <a:lstStyle/>
                    <a:p>
                      <a:pPr algn="l" fontAlgn="b"/>
                      <a:r>
                        <a:rPr lang="en-US" sz="2000" b="0" u="none" strike="noStrike">
                          <a:solidFill>
                            <a:srgbClr val="000000"/>
                          </a:solidFill>
                          <a:effectLst/>
                          <a:latin typeface="Arial" panose="020B0604020202020204" pitchFamily="34" charset="0"/>
                          <a:cs typeface="Arial" panose="020B0604020202020204" pitchFamily="34" charset="0"/>
                        </a:rPr>
                        <a:t>Colorectal</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8467" marR="8467" marT="8467" marB="0" anchor="b"/>
                </a:tc>
                <a:tc>
                  <a:txBody>
                    <a:bodyPr/>
                    <a:lstStyle/>
                    <a:p>
                      <a:pPr algn="r" fontAlgn="b"/>
                      <a:r>
                        <a:rPr lang="en-US" sz="2000" b="0" u="none" strike="noStrike" dirty="0">
                          <a:solidFill>
                            <a:srgbClr val="000000"/>
                          </a:solidFill>
                          <a:effectLst/>
                          <a:highlight>
                            <a:srgbClr val="FFFF00"/>
                          </a:highlight>
                          <a:latin typeface="Arial" panose="020B0604020202020204" pitchFamily="34" charset="0"/>
                          <a:cs typeface="Arial" panose="020B0604020202020204" pitchFamily="34" charset="0"/>
                        </a:rPr>
                        <a:t>39.2</a:t>
                      </a:r>
                      <a:endParaRPr lang="en-US" sz="2000" b="0" i="0" u="none" strike="noStrike" dirty="0">
                        <a:solidFill>
                          <a:srgbClr val="000000"/>
                        </a:solidFill>
                        <a:effectLst/>
                        <a:highlight>
                          <a:srgbClr val="FFFF00"/>
                        </a:highlight>
                        <a:latin typeface="Arial" panose="020B0604020202020204" pitchFamily="34" charset="0"/>
                        <a:cs typeface="Arial" panose="020B0604020202020204" pitchFamily="34" charset="0"/>
                      </a:endParaRPr>
                    </a:p>
                  </a:txBody>
                  <a:tcPr marL="8467" marR="8467" marT="8467" marB="0" anchor="b"/>
                </a:tc>
                <a:tc>
                  <a:txBody>
                    <a:bodyPr/>
                    <a:lstStyle/>
                    <a:p>
                      <a:pPr algn="r" fontAlgn="b"/>
                      <a:r>
                        <a:rPr lang="en-US" sz="2000" b="0" u="none" strike="noStrike">
                          <a:solidFill>
                            <a:srgbClr val="000000"/>
                          </a:solidFill>
                          <a:effectLst/>
                          <a:latin typeface="Arial" panose="020B0604020202020204" pitchFamily="34" charset="0"/>
                          <a:cs typeface="Arial" panose="020B0604020202020204" pitchFamily="34" charset="0"/>
                        </a:rPr>
                        <a:t>36.4</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8467" marR="8467" marT="8467" marB="0" anchor="b"/>
                </a:tc>
                <a:extLst>
                  <a:ext uri="{0D108BD9-81ED-4DB2-BD59-A6C34878D82A}">
                    <a16:rowId xmlns:a16="http://schemas.microsoft.com/office/drawing/2014/main" val="3370651573"/>
                  </a:ext>
                </a:extLst>
              </a:tr>
              <a:tr h="252307">
                <a:tc>
                  <a:txBody>
                    <a:bodyPr/>
                    <a:lstStyle/>
                    <a:p>
                      <a:pPr algn="l" fontAlgn="b"/>
                      <a:r>
                        <a:rPr lang="en-US" sz="2000" b="0" u="none" strike="noStrike">
                          <a:solidFill>
                            <a:srgbClr val="000000"/>
                          </a:solidFill>
                          <a:effectLst/>
                          <a:latin typeface="Arial" panose="020B0604020202020204" pitchFamily="34" charset="0"/>
                          <a:cs typeface="Arial" panose="020B0604020202020204" pitchFamily="34" charset="0"/>
                        </a:rPr>
                        <a:t>Melanoma</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8467" marR="8467" marT="8467" marB="0" anchor="b"/>
                </a:tc>
                <a:tc>
                  <a:txBody>
                    <a:bodyPr/>
                    <a:lstStyle/>
                    <a:p>
                      <a:pPr algn="r" fontAlgn="b"/>
                      <a:r>
                        <a:rPr lang="en-US" sz="2000" b="0" u="none" strike="noStrike" dirty="0">
                          <a:solidFill>
                            <a:srgbClr val="000000"/>
                          </a:solidFill>
                          <a:effectLst/>
                          <a:highlight>
                            <a:srgbClr val="FFFF00"/>
                          </a:highlight>
                          <a:latin typeface="Arial" panose="020B0604020202020204" pitchFamily="34" charset="0"/>
                          <a:cs typeface="Arial" panose="020B0604020202020204" pitchFamily="34" charset="0"/>
                        </a:rPr>
                        <a:t>28.7</a:t>
                      </a:r>
                      <a:endParaRPr lang="en-US" sz="2000" b="0" i="0" u="none" strike="noStrike" dirty="0">
                        <a:solidFill>
                          <a:srgbClr val="000000"/>
                        </a:solidFill>
                        <a:effectLst/>
                        <a:highlight>
                          <a:srgbClr val="FFFF00"/>
                        </a:highlight>
                        <a:latin typeface="Arial" panose="020B0604020202020204" pitchFamily="34" charset="0"/>
                        <a:cs typeface="Arial" panose="020B0604020202020204" pitchFamily="34" charset="0"/>
                      </a:endParaRPr>
                    </a:p>
                  </a:txBody>
                  <a:tcPr marL="8467" marR="8467" marT="8467" marB="0" anchor="b"/>
                </a:tc>
                <a:tc>
                  <a:txBody>
                    <a:bodyPr/>
                    <a:lstStyle/>
                    <a:p>
                      <a:pPr algn="r" fontAlgn="b"/>
                      <a:r>
                        <a:rPr lang="en-US" sz="2000" b="0" u="none" strike="noStrike">
                          <a:solidFill>
                            <a:srgbClr val="000000"/>
                          </a:solidFill>
                          <a:effectLst/>
                          <a:latin typeface="Arial" panose="020B0604020202020204" pitchFamily="34" charset="0"/>
                          <a:cs typeface="Arial" panose="020B0604020202020204" pitchFamily="34" charset="0"/>
                        </a:rPr>
                        <a:t>22.7</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8467" marR="8467" marT="8467" marB="0" anchor="b"/>
                </a:tc>
                <a:extLst>
                  <a:ext uri="{0D108BD9-81ED-4DB2-BD59-A6C34878D82A}">
                    <a16:rowId xmlns:a16="http://schemas.microsoft.com/office/drawing/2014/main" val="2500832796"/>
                  </a:ext>
                </a:extLst>
              </a:tr>
              <a:tr h="252307">
                <a:tc>
                  <a:txBody>
                    <a:bodyPr/>
                    <a:lstStyle/>
                    <a:p>
                      <a:pPr algn="l" fontAlgn="b"/>
                      <a:r>
                        <a:rPr lang="en-US" sz="2000" b="0" u="none" strike="noStrike">
                          <a:solidFill>
                            <a:srgbClr val="000000"/>
                          </a:solidFill>
                          <a:effectLst/>
                          <a:latin typeface="Arial" panose="020B0604020202020204" pitchFamily="34" charset="0"/>
                          <a:cs typeface="Arial" panose="020B0604020202020204" pitchFamily="34" charset="0"/>
                        </a:rPr>
                        <a:t>Thyroid</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8467" marR="8467" marT="8467" marB="0" anchor="b"/>
                </a:tc>
                <a:tc>
                  <a:txBody>
                    <a:bodyPr/>
                    <a:lstStyle/>
                    <a:p>
                      <a:pPr algn="r" fontAlgn="b"/>
                      <a:r>
                        <a:rPr lang="en-US" sz="2000" b="0" u="none" strike="noStrike" dirty="0">
                          <a:solidFill>
                            <a:srgbClr val="000000"/>
                          </a:solidFill>
                          <a:effectLst/>
                          <a:highlight>
                            <a:srgbClr val="FFFF00"/>
                          </a:highlight>
                          <a:latin typeface="Arial" panose="020B0604020202020204" pitchFamily="34" charset="0"/>
                          <a:cs typeface="Arial" panose="020B0604020202020204" pitchFamily="34" charset="0"/>
                        </a:rPr>
                        <a:t>15.7</a:t>
                      </a:r>
                      <a:endParaRPr lang="en-US" sz="2000" b="0" i="0" u="none" strike="noStrike" dirty="0">
                        <a:solidFill>
                          <a:srgbClr val="000000"/>
                        </a:solidFill>
                        <a:effectLst/>
                        <a:highlight>
                          <a:srgbClr val="FFFF00"/>
                        </a:highlight>
                        <a:latin typeface="Arial" panose="020B0604020202020204" pitchFamily="34" charset="0"/>
                        <a:cs typeface="Arial" panose="020B0604020202020204" pitchFamily="34" charset="0"/>
                      </a:endParaRPr>
                    </a:p>
                  </a:txBody>
                  <a:tcPr marL="8467" marR="8467" marT="8467" marB="0" anchor="b"/>
                </a:tc>
                <a:tc>
                  <a:txBody>
                    <a:bodyPr/>
                    <a:lstStyle/>
                    <a:p>
                      <a:pPr algn="r" fontAlgn="b"/>
                      <a:r>
                        <a:rPr lang="en-US" sz="2000" b="0" u="none" strike="noStrike">
                          <a:solidFill>
                            <a:srgbClr val="000000"/>
                          </a:solidFill>
                          <a:effectLst/>
                          <a:latin typeface="Arial" panose="020B0604020202020204" pitchFamily="34" charset="0"/>
                          <a:cs typeface="Arial" panose="020B0604020202020204" pitchFamily="34" charset="0"/>
                        </a:rPr>
                        <a:t>12.9</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8467" marR="8467" marT="8467" marB="0" anchor="b"/>
                </a:tc>
                <a:extLst>
                  <a:ext uri="{0D108BD9-81ED-4DB2-BD59-A6C34878D82A}">
                    <a16:rowId xmlns:a16="http://schemas.microsoft.com/office/drawing/2014/main" val="3391592625"/>
                  </a:ext>
                </a:extLst>
              </a:tr>
              <a:tr h="252307">
                <a:tc>
                  <a:txBody>
                    <a:bodyPr/>
                    <a:lstStyle/>
                    <a:p>
                      <a:pPr algn="l" fontAlgn="b"/>
                      <a:r>
                        <a:rPr lang="en-US" sz="2000" b="0" u="none" strike="noStrike">
                          <a:solidFill>
                            <a:srgbClr val="000000"/>
                          </a:solidFill>
                          <a:effectLst/>
                          <a:latin typeface="Arial" panose="020B0604020202020204" pitchFamily="34" charset="0"/>
                          <a:cs typeface="Arial" panose="020B0604020202020204" pitchFamily="34" charset="0"/>
                        </a:rPr>
                        <a:t>Oral</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8467" marR="8467" marT="8467" marB="0" anchor="b"/>
                </a:tc>
                <a:tc>
                  <a:txBody>
                    <a:bodyPr/>
                    <a:lstStyle/>
                    <a:p>
                      <a:pPr algn="r" fontAlgn="b"/>
                      <a:r>
                        <a:rPr lang="en-US" sz="2000" b="0" u="none" strike="noStrike" dirty="0">
                          <a:solidFill>
                            <a:srgbClr val="000000"/>
                          </a:solidFill>
                          <a:effectLst/>
                          <a:highlight>
                            <a:srgbClr val="FFFF00"/>
                          </a:highlight>
                          <a:latin typeface="Arial" panose="020B0604020202020204" pitchFamily="34" charset="0"/>
                          <a:cs typeface="Arial" panose="020B0604020202020204" pitchFamily="34" charset="0"/>
                        </a:rPr>
                        <a:t>13.0</a:t>
                      </a:r>
                      <a:endParaRPr lang="en-US" sz="2000" b="0" i="0" u="none" strike="noStrike" dirty="0">
                        <a:solidFill>
                          <a:srgbClr val="000000"/>
                        </a:solidFill>
                        <a:effectLst/>
                        <a:highlight>
                          <a:srgbClr val="FFFF00"/>
                        </a:highlight>
                        <a:latin typeface="Arial" panose="020B0604020202020204" pitchFamily="34" charset="0"/>
                        <a:cs typeface="Arial" panose="020B0604020202020204" pitchFamily="34" charset="0"/>
                      </a:endParaRPr>
                    </a:p>
                  </a:txBody>
                  <a:tcPr marL="8467" marR="8467" marT="8467" marB="0" anchor="b"/>
                </a:tc>
                <a:tc>
                  <a:txBody>
                    <a:bodyPr/>
                    <a:lstStyle/>
                    <a:p>
                      <a:pPr algn="r" fontAlgn="b"/>
                      <a:r>
                        <a:rPr lang="en-US" sz="2000" b="0" u="none" strike="noStrike">
                          <a:solidFill>
                            <a:srgbClr val="000000"/>
                          </a:solidFill>
                          <a:effectLst/>
                          <a:latin typeface="Arial" panose="020B0604020202020204" pitchFamily="34" charset="0"/>
                          <a:cs typeface="Arial" panose="020B0604020202020204" pitchFamily="34" charset="0"/>
                        </a:rPr>
                        <a:t>12.0</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8467" marR="8467" marT="8467" marB="0" anchor="b"/>
                </a:tc>
                <a:extLst>
                  <a:ext uri="{0D108BD9-81ED-4DB2-BD59-A6C34878D82A}">
                    <a16:rowId xmlns:a16="http://schemas.microsoft.com/office/drawing/2014/main" val="3774730568"/>
                  </a:ext>
                </a:extLst>
              </a:tr>
              <a:tr h="252307">
                <a:tc>
                  <a:txBody>
                    <a:bodyPr/>
                    <a:lstStyle/>
                    <a:p>
                      <a:pPr algn="l" fontAlgn="b"/>
                      <a:r>
                        <a:rPr lang="en-US" sz="2000" b="0" u="none" strike="noStrike">
                          <a:solidFill>
                            <a:srgbClr val="000000"/>
                          </a:solidFill>
                          <a:effectLst/>
                          <a:latin typeface="Arial" panose="020B0604020202020204" pitchFamily="34" charset="0"/>
                          <a:cs typeface="Arial" panose="020B0604020202020204" pitchFamily="34" charset="0"/>
                        </a:rPr>
                        <a:t>Brain</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8467" marR="8467" marT="8467" marB="0" anchor="b"/>
                </a:tc>
                <a:tc>
                  <a:txBody>
                    <a:bodyPr/>
                    <a:lstStyle/>
                    <a:p>
                      <a:pPr algn="r" fontAlgn="b"/>
                      <a:r>
                        <a:rPr lang="en-US" sz="2000" b="0" u="none" strike="noStrike" dirty="0">
                          <a:solidFill>
                            <a:srgbClr val="000000"/>
                          </a:solidFill>
                          <a:effectLst/>
                          <a:highlight>
                            <a:srgbClr val="FFFF00"/>
                          </a:highlight>
                          <a:latin typeface="Arial" panose="020B0604020202020204" pitchFamily="34" charset="0"/>
                          <a:cs typeface="Arial" panose="020B0604020202020204" pitchFamily="34" charset="0"/>
                        </a:rPr>
                        <a:t>7.1</a:t>
                      </a:r>
                      <a:endParaRPr lang="en-US" sz="2000" b="0" i="0" u="none" strike="noStrike" dirty="0">
                        <a:solidFill>
                          <a:srgbClr val="000000"/>
                        </a:solidFill>
                        <a:effectLst/>
                        <a:highlight>
                          <a:srgbClr val="FFFF00"/>
                        </a:highlight>
                        <a:latin typeface="Arial" panose="020B0604020202020204" pitchFamily="34" charset="0"/>
                        <a:cs typeface="Arial" panose="020B0604020202020204" pitchFamily="34" charset="0"/>
                      </a:endParaRPr>
                    </a:p>
                  </a:txBody>
                  <a:tcPr marL="8467" marR="8467" marT="8467" marB="0" anchor="b"/>
                </a:tc>
                <a:tc>
                  <a:txBody>
                    <a:bodyPr/>
                    <a:lstStyle/>
                    <a:p>
                      <a:pPr algn="r" fontAlgn="b"/>
                      <a:r>
                        <a:rPr lang="en-US" sz="2000" b="0" u="none" strike="noStrike" dirty="0">
                          <a:solidFill>
                            <a:srgbClr val="000000"/>
                          </a:solidFill>
                          <a:effectLst/>
                          <a:latin typeface="Arial" panose="020B0604020202020204" pitchFamily="34" charset="0"/>
                          <a:cs typeface="Arial" panose="020B0604020202020204" pitchFamily="34" charset="0"/>
                        </a:rPr>
                        <a:t>6.3</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8467" marR="8467" marT="8467" marB="0" anchor="b"/>
                </a:tc>
                <a:extLst>
                  <a:ext uri="{0D108BD9-81ED-4DB2-BD59-A6C34878D82A}">
                    <a16:rowId xmlns:a16="http://schemas.microsoft.com/office/drawing/2014/main" val="2887136876"/>
                  </a:ext>
                </a:extLst>
              </a:tr>
            </a:tbl>
          </a:graphicData>
        </a:graphic>
      </p:graphicFrame>
      <p:sp>
        <p:nvSpPr>
          <p:cNvPr id="3" name="TextBox 2">
            <a:extLst>
              <a:ext uri="{FF2B5EF4-FFF2-40B4-BE49-F238E27FC236}">
                <a16:creationId xmlns:a16="http://schemas.microsoft.com/office/drawing/2014/main" id="{A5917383-3576-2B1D-4C09-E1CC26041CEA}"/>
              </a:ext>
            </a:extLst>
          </p:cNvPr>
          <p:cNvSpPr txBox="1"/>
          <p:nvPr/>
        </p:nvSpPr>
        <p:spPr>
          <a:xfrm>
            <a:off x="514835" y="5965808"/>
            <a:ext cx="3009157" cy="323165"/>
          </a:xfrm>
          <a:prstGeom prst="rect">
            <a:avLst/>
          </a:prstGeom>
          <a:noFill/>
          <a:ln>
            <a:solidFill>
              <a:schemeClr val="tx1"/>
            </a:solidFill>
          </a:ln>
        </p:spPr>
        <p:txBody>
          <a:bodyPr wrap="none" rtlCol="0">
            <a:spAutoFit/>
          </a:bodyPr>
          <a:lstStyle/>
          <a:p>
            <a:pPr marL="0" marR="0" lvl="0" indent="0" algn="l" defTabSz="406405"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Source: NCI State Cancer Profile</a:t>
            </a:r>
          </a:p>
        </p:txBody>
      </p:sp>
      <p:sp>
        <p:nvSpPr>
          <p:cNvPr id="8" name="TextBox 7">
            <a:extLst>
              <a:ext uri="{FF2B5EF4-FFF2-40B4-BE49-F238E27FC236}">
                <a16:creationId xmlns:a16="http://schemas.microsoft.com/office/drawing/2014/main" id="{D4DD7152-017E-CEA8-050E-64C2A2071590}"/>
              </a:ext>
            </a:extLst>
          </p:cNvPr>
          <p:cNvSpPr txBox="1"/>
          <p:nvPr/>
        </p:nvSpPr>
        <p:spPr>
          <a:xfrm>
            <a:off x="514835" y="5641090"/>
            <a:ext cx="2133918" cy="323165"/>
          </a:xfrm>
          <a:prstGeom prst="rect">
            <a:avLst/>
          </a:prstGeom>
          <a:noFill/>
        </p:spPr>
        <p:txBody>
          <a:bodyPr wrap="none" rtlCol="0">
            <a:spAutoFit/>
          </a:bodyPr>
          <a:lstStyle/>
          <a:p>
            <a:pPr marL="0" marR="0" lvl="0" indent="0" algn="l" defTabSz="406405"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*Significant at .05 level</a:t>
            </a:r>
          </a:p>
        </p:txBody>
      </p:sp>
      <p:sp>
        <p:nvSpPr>
          <p:cNvPr id="9" name="TextBox 8">
            <a:extLst>
              <a:ext uri="{FF2B5EF4-FFF2-40B4-BE49-F238E27FC236}">
                <a16:creationId xmlns:a16="http://schemas.microsoft.com/office/drawing/2014/main" id="{68E33163-69F1-2508-2623-CB4BF2B0C9C6}"/>
              </a:ext>
            </a:extLst>
          </p:cNvPr>
          <p:cNvSpPr txBox="1"/>
          <p:nvPr/>
        </p:nvSpPr>
        <p:spPr>
          <a:xfrm>
            <a:off x="248025" y="1942485"/>
            <a:ext cx="4359349" cy="646331"/>
          </a:xfrm>
          <a:prstGeom prst="rect">
            <a:avLst/>
          </a:prstGeom>
          <a:noFill/>
        </p:spPr>
        <p:txBody>
          <a:bodyPr wrap="square" rtlCol="0">
            <a:spAutoFit/>
          </a:bodyPr>
          <a:lstStyle/>
          <a:p>
            <a:pPr marL="0" marR="0" lvl="0" indent="0" algn="ctr" defTabSz="40640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Sites for which NE has significantly* higher rate (per 100,000) than the US</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BAB03525-2DFD-6113-AEAA-441D3971C9BF}"/>
              </a:ext>
            </a:extLst>
          </p:cNvPr>
          <p:cNvSpPr txBox="1"/>
          <p:nvPr/>
        </p:nvSpPr>
        <p:spPr>
          <a:xfrm>
            <a:off x="1818167" y="1153446"/>
            <a:ext cx="820036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Age-Adjusted Incidence Rates Per 100,000 (2017-2021): NE vs. US</a:t>
            </a:r>
            <a:endParaRPr kumimoji="0" lang="en-US" sz="2000" b="0" i="0" u="none" strike="noStrike" kern="1200" cap="none" spc="0" normalizeH="0" baseline="0" noProof="0">
              <a:ln>
                <a:noFill/>
              </a:ln>
              <a:solidFill>
                <a:srgbClr val="0070C0"/>
              </a:solidFill>
              <a:effectLst/>
              <a:uLnTx/>
              <a:uFillTx/>
              <a:latin typeface="Calibri"/>
              <a:ea typeface="+mn-ea"/>
              <a:cs typeface="+mn-cs"/>
            </a:endParaRPr>
          </a:p>
        </p:txBody>
      </p:sp>
      <p:graphicFrame>
        <p:nvGraphicFramePr>
          <p:cNvPr id="16" name="Chart 15">
            <a:extLst>
              <a:ext uri="{FF2B5EF4-FFF2-40B4-BE49-F238E27FC236}">
                <a16:creationId xmlns:a16="http://schemas.microsoft.com/office/drawing/2014/main" id="{513349C4-9403-C8E9-93B5-CCBC61106D05}"/>
              </a:ext>
            </a:extLst>
          </p:cNvPr>
          <p:cNvGraphicFramePr>
            <a:graphicFrameLocks/>
          </p:cNvGraphicFramePr>
          <p:nvPr/>
        </p:nvGraphicFramePr>
        <p:xfrm>
          <a:off x="4452257" y="1553556"/>
          <a:ext cx="7491717" cy="5217358"/>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762979ED-3A5A-5E10-961B-4ED7C27EF868}"/>
              </a:ext>
            </a:extLst>
          </p:cNvPr>
          <p:cNvSpPr txBox="1">
            <a:spLocks/>
          </p:cNvSpPr>
          <p:nvPr/>
        </p:nvSpPr>
        <p:spPr>
          <a:xfrm>
            <a:off x="0" y="0"/>
            <a:ext cx="12192000" cy="723438"/>
          </a:xfrm>
          <a:prstGeom prst="rect">
            <a:avLst/>
          </a:prstGeom>
          <a:solidFill>
            <a:srgbClr val="AD122A"/>
          </a:solidFill>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Cancer Incidence in Nebraska</a:t>
            </a:r>
          </a:p>
        </p:txBody>
      </p:sp>
    </p:spTree>
    <p:extLst>
      <p:ext uri="{BB962C8B-B14F-4D97-AF65-F5344CB8AC3E}">
        <p14:creationId xmlns:p14="http://schemas.microsoft.com/office/powerpoint/2010/main" val="1935961570"/>
      </p:ext>
    </p:extLst>
  </p:cSld>
  <p:clrMapOvr>
    <a:masterClrMapping/>
  </p:clrMapOvr>
  <mc:AlternateContent xmlns:mc="http://schemas.openxmlformats.org/markup-compatibility/2006" xmlns:p14="http://schemas.microsoft.com/office/powerpoint/2010/main">
    <mc:Choice Requires="p14">
      <p:transition spd="slow" p14:dur="2000" advTm="36437"/>
    </mc:Choice>
    <mc:Fallback xmlns="">
      <p:transition spd="slow" advTm="3643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602AC-9DE5-E97C-387E-64740AB13B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2C1AB1-249F-3E6F-26B6-65B08C45B9E5}"/>
              </a:ext>
            </a:extLst>
          </p:cNvPr>
          <p:cNvSpPr>
            <a:spLocks noGrp="1"/>
          </p:cNvSpPr>
          <p:nvPr>
            <p:ph type="title"/>
          </p:nvPr>
        </p:nvSpPr>
        <p:spPr>
          <a:xfrm>
            <a:off x="184727" y="1121428"/>
            <a:ext cx="11822545" cy="338554"/>
          </a:xfrm>
        </p:spPr>
        <p:txBody>
          <a:bodyPr>
            <a:normAutofit/>
          </a:bodyPr>
          <a:lstStyle/>
          <a:p>
            <a:pPr algn="ctr"/>
            <a:r>
              <a:rPr lang="en-US" sz="2000" b="1">
                <a:solidFill>
                  <a:schemeClr val="accent6">
                    <a:lumMod val="75000"/>
                  </a:schemeClr>
                </a:solidFill>
                <a:latin typeface="Arial" panose="020B0604020202020204" pitchFamily="34" charset="0"/>
                <a:cs typeface="Arial" panose="020B0604020202020204" pitchFamily="34" charset="0"/>
              </a:rPr>
              <a:t>Age-Adjusted Mortality Rates Per 100,000 (2018-2022): NE vs. US</a:t>
            </a:r>
          </a:p>
        </p:txBody>
      </p:sp>
      <p:sp>
        <p:nvSpPr>
          <p:cNvPr id="4" name="TextBox 3">
            <a:extLst>
              <a:ext uri="{FF2B5EF4-FFF2-40B4-BE49-F238E27FC236}">
                <a16:creationId xmlns:a16="http://schemas.microsoft.com/office/drawing/2014/main" id="{DBCCB7BB-D0BA-64C8-0F64-A61CCC04C998}"/>
              </a:ext>
            </a:extLst>
          </p:cNvPr>
          <p:cNvSpPr txBox="1"/>
          <p:nvPr/>
        </p:nvSpPr>
        <p:spPr>
          <a:xfrm>
            <a:off x="9850582" y="5627254"/>
            <a:ext cx="1565564" cy="338554"/>
          </a:xfrm>
          <a:prstGeom prst="rect">
            <a:avLst/>
          </a:prstGeom>
          <a:solidFill>
            <a:schemeClr val="bg1"/>
          </a:solidFill>
        </p:spPr>
        <p:txBody>
          <a:bodyPr wrap="square" rtlCol="0">
            <a:spAutoFit/>
          </a:bodyPr>
          <a:lstStyle/>
          <a:p>
            <a:pPr marL="0" marR="0" lvl="0" indent="0" algn="l" defTabSz="40640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6" name="Table 5">
            <a:extLst>
              <a:ext uri="{FF2B5EF4-FFF2-40B4-BE49-F238E27FC236}">
                <a16:creationId xmlns:a16="http://schemas.microsoft.com/office/drawing/2014/main" id="{6249005B-6D1A-1582-B98E-17ECDA7E2BBD}"/>
              </a:ext>
            </a:extLst>
          </p:cNvPr>
          <p:cNvGraphicFramePr>
            <a:graphicFrameLocks noGrp="1"/>
          </p:cNvGraphicFramePr>
          <p:nvPr/>
        </p:nvGraphicFramePr>
        <p:xfrm>
          <a:off x="678128" y="2593640"/>
          <a:ext cx="3323104" cy="2192869"/>
        </p:xfrm>
        <a:graphic>
          <a:graphicData uri="http://schemas.openxmlformats.org/drawingml/2006/table">
            <a:tbl>
              <a:tblPr>
                <a:tableStyleId>{616DA210-FB5B-4158-B5E0-FEB733F419BA}</a:tableStyleId>
              </a:tblPr>
              <a:tblGrid>
                <a:gridCol w="1537556">
                  <a:extLst>
                    <a:ext uri="{9D8B030D-6E8A-4147-A177-3AD203B41FA5}">
                      <a16:colId xmlns:a16="http://schemas.microsoft.com/office/drawing/2014/main" val="2102330201"/>
                    </a:ext>
                  </a:extLst>
                </a:gridCol>
                <a:gridCol w="892774">
                  <a:extLst>
                    <a:ext uri="{9D8B030D-6E8A-4147-A177-3AD203B41FA5}">
                      <a16:colId xmlns:a16="http://schemas.microsoft.com/office/drawing/2014/main" val="1592995437"/>
                    </a:ext>
                  </a:extLst>
                </a:gridCol>
                <a:gridCol w="892774">
                  <a:extLst>
                    <a:ext uri="{9D8B030D-6E8A-4147-A177-3AD203B41FA5}">
                      <a16:colId xmlns:a16="http://schemas.microsoft.com/office/drawing/2014/main" val="258981460"/>
                    </a:ext>
                  </a:extLst>
                </a:gridCol>
              </a:tblGrid>
              <a:tr h="252307">
                <a:tc>
                  <a:txBody>
                    <a:bodyPr/>
                    <a:lstStyle/>
                    <a:p>
                      <a:pPr algn="ctr" fontAlgn="b"/>
                      <a:r>
                        <a:rPr lang="en-US" sz="2000" b="1" u="none" strike="noStrike">
                          <a:solidFill>
                            <a:schemeClr val="bg1"/>
                          </a:solidFill>
                          <a:effectLst/>
                          <a:latin typeface="Arial" panose="020B0604020202020204" pitchFamily="34" charset="0"/>
                          <a:cs typeface="Arial" panose="020B0604020202020204" pitchFamily="34" charset="0"/>
                        </a:rPr>
                        <a:t>Cancer</a:t>
                      </a:r>
                      <a:endParaRPr lang="en-US" sz="2000" b="1" i="0" u="none" strike="noStrike">
                        <a:solidFill>
                          <a:schemeClr val="bg1"/>
                        </a:solidFill>
                        <a:effectLst/>
                        <a:latin typeface="Arial" panose="020B0604020202020204" pitchFamily="34" charset="0"/>
                        <a:cs typeface="Arial" panose="020B0604020202020204" pitchFamily="34" charset="0"/>
                      </a:endParaRPr>
                    </a:p>
                  </a:txBody>
                  <a:tcPr marL="8467" marR="8467" marT="8467" marB="0" anchor="b">
                    <a:solidFill>
                      <a:srgbClr val="92D050"/>
                    </a:solidFill>
                  </a:tcPr>
                </a:tc>
                <a:tc>
                  <a:txBody>
                    <a:bodyPr/>
                    <a:lstStyle/>
                    <a:p>
                      <a:pPr algn="ctr" fontAlgn="b"/>
                      <a:r>
                        <a:rPr lang="en-US" sz="2000" b="1" u="none" strike="noStrike">
                          <a:solidFill>
                            <a:schemeClr val="bg1"/>
                          </a:solidFill>
                          <a:effectLst/>
                          <a:latin typeface="Arial" panose="020B0604020202020204" pitchFamily="34" charset="0"/>
                          <a:cs typeface="Arial" panose="020B0604020202020204" pitchFamily="34" charset="0"/>
                        </a:rPr>
                        <a:t>NE</a:t>
                      </a:r>
                      <a:endParaRPr lang="en-US" sz="2000" b="1" i="0" u="none" strike="noStrike">
                        <a:solidFill>
                          <a:schemeClr val="bg1"/>
                        </a:solidFill>
                        <a:effectLst/>
                        <a:latin typeface="Arial" panose="020B0604020202020204" pitchFamily="34" charset="0"/>
                        <a:cs typeface="Arial" panose="020B0604020202020204" pitchFamily="34" charset="0"/>
                      </a:endParaRPr>
                    </a:p>
                  </a:txBody>
                  <a:tcPr marL="8467" marR="8467" marT="8467" marB="0" anchor="b">
                    <a:solidFill>
                      <a:srgbClr val="92D050"/>
                    </a:solidFill>
                  </a:tcPr>
                </a:tc>
                <a:tc>
                  <a:txBody>
                    <a:bodyPr/>
                    <a:lstStyle/>
                    <a:p>
                      <a:pPr algn="ctr" fontAlgn="b"/>
                      <a:r>
                        <a:rPr lang="en-US" sz="2000" b="1" u="none" strike="noStrike">
                          <a:solidFill>
                            <a:schemeClr val="bg1"/>
                          </a:solidFill>
                          <a:effectLst/>
                          <a:latin typeface="Arial" panose="020B0604020202020204" pitchFamily="34" charset="0"/>
                          <a:cs typeface="Arial" panose="020B0604020202020204" pitchFamily="34" charset="0"/>
                        </a:rPr>
                        <a:t>US</a:t>
                      </a:r>
                      <a:endParaRPr lang="en-US" sz="2000" b="1" i="0" u="none" strike="noStrike">
                        <a:solidFill>
                          <a:schemeClr val="bg1"/>
                        </a:solidFill>
                        <a:effectLst/>
                        <a:latin typeface="Arial" panose="020B0604020202020204" pitchFamily="34" charset="0"/>
                        <a:cs typeface="Arial" panose="020B0604020202020204" pitchFamily="34" charset="0"/>
                      </a:endParaRPr>
                    </a:p>
                  </a:txBody>
                  <a:tcPr marL="8467" marR="8467" marT="8467" marB="0" anchor="b">
                    <a:solidFill>
                      <a:srgbClr val="92D050"/>
                    </a:solidFill>
                  </a:tcPr>
                </a:tc>
                <a:extLst>
                  <a:ext uri="{0D108BD9-81ED-4DB2-BD59-A6C34878D82A}">
                    <a16:rowId xmlns:a16="http://schemas.microsoft.com/office/drawing/2014/main" val="2501932766"/>
                  </a:ext>
                </a:extLst>
              </a:tr>
              <a:tr h="252307">
                <a:tc>
                  <a:txBody>
                    <a:bodyPr/>
                    <a:lstStyle/>
                    <a:p>
                      <a:pPr algn="l" fontAlgn="b"/>
                      <a:r>
                        <a:rPr lang="en-US" sz="2000" b="0" u="none" strike="noStrike">
                          <a:solidFill>
                            <a:srgbClr val="000000"/>
                          </a:solidFill>
                          <a:effectLst/>
                          <a:latin typeface="Arial" panose="020B0604020202020204" pitchFamily="34" charset="0"/>
                          <a:cs typeface="Arial" panose="020B0604020202020204" pitchFamily="34" charset="0"/>
                        </a:rPr>
                        <a:t>Colorectal</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8467" marR="8467" marT="8467" marB="0" anchor="b"/>
                </a:tc>
                <a:tc>
                  <a:txBody>
                    <a:bodyPr/>
                    <a:lstStyle/>
                    <a:p>
                      <a:pPr algn="r" fontAlgn="b"/>
                      <a:r>
                        <a:rPr lang="en-US" sz="2000" b="0" u="none" strike="noStrike" dirty="0">
                          <a:solidFill>
                            <a:srgbClr val="000000"/>
                          </a:solidFill>
                          <a:effectLst/>
                          <a:highlight>
                            <a:srgbClr val="FFFF00"/>
                          </a:highlight>
                          <a:latin typeface="Arial" panose="020B0604020202020204" pitchFamily="34" charset="0"/>
                          <a:cs typeface="Arial" panose="020B0604020202020204" pitchFamily="34" charset="0"/>
                        </a:rPr>
                        <a:t>14.7</a:t>
                      </a:r>
                      <a:endParaRPr lang="en-US" sz="2000" b="0" i="0" u="none" strike="noStrike" dirty="0">
                        <a:solidFill>
                          <a:srgbClr val="000000"/>
                        </a:solidFill>
                        <a:effectLst/>
                        <a:highlight>
                          <a:srgbClr val="FFFF00"/>
                        </a:highlight>
                        <a:latin typeface="Arial" panose="020B0604020202020204" pitchFamily="34" charset="0"/>
                        <a:cs typeface="Arial" panose="020B0604020202020204" pitchFamily="34" charset="0"/>
                      </a:endParaRPr>
                    </a:p>
                  </a:txBody>
                  <a:tcPr marL="8467" marR="8467" marT="8467" marB="0" anchor="b"/>
                </a:tc>
                <a:tc>
                  <a:txBody>
                    <a:bodyPr/>
                    <a:lstStyle/>
                    <a:p>
                      <a:pPr algn="r" fontAlgn="b"/>
                      <a:r>
                        <a:rPr lang="en-US" sz="2000" b="0" u="none" strike="noStrike">
                          <a:solidFill>
                            <a:srgbClr val="000000"/>
                          </a:solidFill>
                          <a:effectLst/>
                          <a:latin typeface="Arial" panose="020B0604020202020204" pitchFamily="34" charset="0"/>
                          <a:cs typeface="Arial" panose="020B0604020202020204" pitchFamily="34" charset="0"/>
                        </a:rPr>
                        <a:t>12.9</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8467" marR="8467" marT="8467" marB="0" anchor="b"/>
                </a:tc>
                <a:extLst>
                  <a:ext uri="{0D108BD9-81ED-4DB2-BD59-A6C34878D82A}">
                    <a16:rowId xmlns:a16="http://schemas.microsoft.com/office/drawing/2014/main" val="3878731314"/>
                  </a:ext>
                </a:extLst>
              </a:tr>
              <a:tr h="252307">
                <a:tc>
                  <a:txBody>
                    <a:bodyPr/>
                    <a:lstStyle/>
                    <a:p>
                      <a:pPr algn="l" fontAlgn="b"/>
                      <a:r>
                        <a:rPr lang="en-US" sz="2000" b="0" u="none" strike="noStrike">
                          <a:solidFill>
                            <a:srgbClr val="000000"/>
                          </a:solidFill>
                          <a:effectLst/>
                          <a:latin typeface="Arial" panose="020B0604020202020204" pitchFamily="34" charset="0"/>
                          <a:cs typeface="Arial" panose="020B0604020202020204" pitchFamily="34" charset="0"/>
                        </a:rPr>
                        <a:t>Pancreas</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8467" marR="8467" marT="8467" marB="0" anchor="b"/>
                </a:tc>
                <a:tc>
                  <a:txBody>
                    <a:bodyPr/>
                    <a:lstStyle/>
                    <a:p>
                      <a:pPr algn="r" fontAlgn="b"/>
                      <a:r>
                        <a:rPr lang="en-US" sz="2000" b="0" u="none" strike="noStrike" dirty="0">
                          <a:solidFill>
                            <a:srgbClr val="000000"/>
                          </a:solidFill>
                          <a:effectLst/>
                          <a:highlight>
                            <a:srgbClr val="FFFF00"/>
                          </a:highlight>
                          <a:latin typeface="Arial" panose="020B0604020202020204" pitchFamily="34" charset="0"/>
                          <a:cs typeface="Arial" panose="020B0604020202020204" pitchFamily="34" charset="0"/>
                        </a:rPr>
                        <a:t>11.9</a:t>
                      </a:r>
                      <a:endParaRPr lang="en-US" sz="2000" b="0" i="0" u="none" strike="noStrike" dirty="0">
                        <a:solidFill>
                          <a:srgbClr val="000000"/>
                        </a:solidFill>
                        <a:effectLst/>
                        <a:highlight>
                          <a:srgbClr val="FFFF00"/>
                        </a:highlight>
                        <a:latin typeface="Arial" panose="020B0604020202020204" pitchFamily="34" charset="0"/>
                        <a:cs typeface="Arial" panose="020B0604020202020204" pitchFamily="34" charset="0"/>
                      </a:endParaRPr>
                    </a:p>
                  </a:txBody>
                  <a:tcPr marL="8467" marR="8467" marT="8467" marB="0" anchor="b"/>
                </a:tc>
                <a:tc>
                  <a:txBody>
                    <a:bodyPr/>
                    <a:lstStyle/>
                    <a:p>
                      <a:pPr algn="r" fontAlgn="b"/>
                      <a:r>
                        <a:rPr lang="en-US" sz="2000" b="0" u="none" strike="noStrike">
                          <a:solidFill>
                            <a:srgbClr val="000000"/>
                          </a:solidFill>
                          <a:effectLst/>
                          <a:latin typeface="Arial" panose="020B0604020202020204" pitchFamily="34" charset="0"/>
                          <a:cs typeface="Arial" panose="020B0604020202020204" pitchFamily="34" charset="0"/>
                        </a:rPr>
                        <a:t>11.2</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8467" marR="8467" marT="8467" marB="0" anchor="b"/>
                </a:tc>
                <a:extLst>
                  <a:ext uri="{0D108BD9-81ED-4DB2-BD59-A6C34878D82A}">
                    <a16:rowId xmlns:a16="http://schemas.microsoft.com/office/drawing/2014/main" val="1555465251"/>
                  </a:ext>
                </a:extLst>
              </a:tr>
              <a:tr h="252307">
                <a:tc>
                  <a:txBody>
                    <a:bodyPr/>
                    <a:lstStyle/>
                    <a:p>
                      <a:pPr algn="l" fontAlgn="b"/>
                      <a:r>
                        <a:rPr lang="en-US" sz="2000" b="0" u="none" strike="noStrike">
                          <a:solidFill>
                            <a:srgbClr val="000000"/>
                          </a:solidFill>
                          <a:effectLst/>
                          <a:latin typeface="Arial" panose="020B0604020202020204" pitchFamily="34" charset="0"/>
                          <a:cs typeface="Arial" panose="020B0604020202020204" pitchFamily="34" charset="0"/>
                        </a:rPr>
                        <a:t>Leukemia</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8467" marR="8467" marT="8467" marB="0" anchor="b"/>
                </a:tc>
                <a:tc>
                  <a:txBody>
                    <a:bodyPr/>
                    <a:lstStyle/>
                    <a:p>
                      <a:pPr algn="r" fontAlgn="b"/>
                      <a:r>
                        <a:rPr lang="en-US" sz="2000" b="0" u="none" strike="noStrike" dirty="0">
                          <a:solidFill>
                            <a:srgbClr val="000000"/>
                          </a:solidFill>
                          <a:effectLst/>
                          <a:highlight>
                            <a:srgbClr val="FFFF00"/>
                          </a:highlight>
                          <a:latin typeface="Arial" panose="020B0604020202020204" pitchFamily="34" charset="0"/>
                          <a:cs typeface="Arial" panose="020B0604020202020204" pitchFamily="34" charset="0"/>
                        </a:rPr>
                        <a:t>6.2</a:t>
                      </a:r>
                      <a:endParaRPr lang="en-US" sz="2000" b="0" i="0" u="none" strike="noStrike" dirty="0">
                        <a:solidFill>
                          <a:srgbClr val="000000"/>
                        </a:solidFill>
                        <a:effectLst/>
                        <a:highlight>
                          <a:srgbClr val="FFFF00"/>
                        </a:highlight>
                        <a:latin typeface="Arial" panose="020B0604020202020204" pitchFamily="34" charset="0"/>
                        <a:cs typeface="Arial" panose="020B0604020202020204" pitchFamily="34" charset="0"/>
                      </a:endParaRPr>
                    </a:p>
                  </a:txBody>
                  <a:tcPr marL="8467" marR="8467" marT="8467" marB="0" anchor="b"/>
                </a:tc>
                <a:tc>
                  <a:txBody>
                    <a:bodyPr/>
                    <a:lstStyle/>
                    <a:p>
                      <a:pPr algn="r" fontAlgn="b"/>
                      <a:r>
                        <a:rPr lang="en-US" sz="2000" b="0" u="none" strike="noStrike">
                          <a:solidFill>
                            <a:srgbClr val="000000"/>
                          </a:solidFill>
                          <a:effectLst/>
                          <a:latin typeface="Arial" panose="020B0604020202020204" pitchFamily="34" charset="0"/>
                          <a:cs typeface="Arial" panose="020B0604020202020204" pitchFamily="34" charset="0"/>
                        </a:rPr>
                        <a:t>5.9</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8467" marR="8467" marT="8467" marB="0" anchor="b"/>
                </a:tc>
                <a:extLst>
                  <a:ext uri="{0D108BD9-81ED-4DB2-BD59-A6C34878D82A}">
                    <a16:rowId xmlns:a16="http://schemas.microsoft.com/office/drawing/2014/main" val="789621307"/>
                  </a:ext>
                </a:extLst>
              </a:tr>
              <a:tr h="252307">
                <a:tc>
                  <a:txBody>
                    <a:bodyPr/>
                    <a:lstStyle/>
                    <a:p>
                      <a:pPr algn="l" fontAlgn="b"/>
                      <a:r>
                        <a:rPr lang="en-US" sz="2000" b="0" u="none" strike="noStrike">
                          <a:solidFill>
                            <a:srgbClr val="000000"/>
                          </a:solidFill>
                          <a:effectLst/>
                          <a:latin typeface="Arial" panose="020B0604020202020204" pitchFamily="34" charset="0"/>
                          <a:cs typeface="Arial" panose="020B0604020202020204" pitchFamily="34" charset="0"/>
                        </a:rPr>
                        <a:t>Brain &amp; CNS</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8467" marR="8467" marT="8467" marB="0" anchor="b"/>
                </a:tc>
                <a:tc>
                  <a:txBody>
                    <a:bodyPr/>
                    <a:lstStyle/>
                    <a:p>
                      <a:pPr algn="r" fontAlgn="b"/>
                      <a:r>
                        <a:rPr lang="en-US" sz="2000" b="0" u="none" strike="noStrike" dirty="0">
                          <a:solidFill>
                            <a:srgbClr val="000000"/>
                          </a:solidFill>
                          <a:effectLst/>
                          <a:highlight>
                            <a:srgbClr val="FFFF00"/>
                          </a:highlight>
                          <a:latin typeface="Arial" panose="020B0604020202020204" pitchFamily="34" charset="0"/>
                          <a:cs typeface="Arial" panose="020B0604020202020204" pitchFamily="34" charset="0"/>
                        </a:rPr>
                        <a:t>5.1</a:t>
                      </a:r>
                      <a:endParaRPr lang="en-US" sz="2000" b="0" i="0" u="none" strike="noStrike" dirty="0">
                        <a:solidFill>
                          <a:srgbClr val="000000"/>
                        </a:solidFill>
                        <a:effectLst/>
                        <a:highlight>
                          <a:srgbClr val="FFFF00"/>
                        </a:highlight>
                        <a:latin typeface="Arial" panose="020B0604020202020204" pitchFamily="34" charset="0"/>
                        <a:cs typeface="Arial" panose="020B0604020202020204" pitchFamily="34" charset="0"/>
                      </a:endParaRPr>
                    </a:p>
                  </a:txBody>
                  <a:tcPr marL="8467" marR="8467" marT="8467" marB="0" anchor="b"/>
                </a:tc>
                <a:tc>
                  <a:txBody>
                    <a:bodyPr/>
                    <a:lstStyle/>
                    <a:p>
                      <a:pPr algn="r" fontAlgn="b"/>
                      <a:r>
                        <a:rPr lang="en-US" sz="2000" b="0" u="none" strike="noStrike">
                          <a:solidFill>
                            <a:srgbClr val="000000"/>
                          </a:solidFill>
                          <a:effectLst/>
                          <a:latin typeface="Arial" panose="020B0604020202020204" pitchFamily="34" charset="0"/>
                          <a:cs typeface="Arial" panose="020B0604020202020204" pitchFamily="34" charset="0"/>
                        </a:rPr>
                        <a:t>4.4</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8467" marR="8467" marT="8467" marB="0" anchor="b"/>
                </a:tc>
                <a:extLst>
                  <a:ext uri="{0D108BD9-81ED-4DB2-BD59-A6C34878D82A}">
                    <a16:rowId xmlns:a16="http://schemas.microsoft.com/office/drawing/2014/main" val="3578559717"/>
                  </a:ext>
                </a:extLst>
              </a:tr>
              <a:tr h="252307">
                <a:tc>
                  <a:txBody>
                    <a:bodyPr/>
                    <a:lstStyle/>
                    <a:p>
                      <a:pPr algn="l" fontAlgn="b"/>
                      <a:r>
                        <a:rPr lang="en-US" sz="2000" b="0" u="none" strike="noStrike">
                          <a:solidFill>
                            <a:srgbClr val="000000"/>
                          </a:solidFill>
                          <a:effectLst/>
                          <a:latin typeface="Arial" panose="020B0604020202020204" pitchFamily="34" charset="0"/>
                          <a:cs typeface="Arial" panose="020B0604020202020204" pitchFamily="34" charset="0"/>
                        </a:rPr>
                        <a:t>Esophagus</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8467" marR="8467" marT="8467" marB="0" anchor="b"/>
                </a:tc>
                <a:tc>
                  <a:txBody>
                    <a:bodyPr/>
                    <a:lstStyle/>
                    <a:p>
                      <a:pPr algn="r" fontAlgn="b"/>
                      <a:r>
                        <a:rPr lang="en-US" sz="2000" b="0" u="none" strike="noStrike" dirty="0">
                          <a:solidFill>
                            <a:srgbClr val="000000"/>
                          </a:solidFill>
                          <a:effectLst/>
                          <a:highlight>
                            <a:srgbClr val="FFFF00"/>
                          </a:highlight>
                          <a:latin typeface="Arial" panose="020B0604020202020204" pitchFamily="34" charset="0"/>
                          <a:cs typeface="Arial" panose="020B0604020202020204" pitchFamily="34" charset="0"/>
                        </a:rPr>
                        <a:t>4.5</a:t>
                      </a:r>
                      <a:endParaRPr lang="en-US" sz="2000" b="0" i="0" u="none" strike="noStrike" dirty="0">
                        <a:solidFill>
                          <a:srgbClr val="000000"/>
                        </a:solidFill>
                        <a:effectLst/>
                        <a:highlight>
                          <a:srgbClr val="FFFF00"/>
                        </a:highlight>
                        <a:latin typeface="Arial" panose="020B0604020202020204" pitchFamily="34" charset="0"/>
                        <a:cs typeface="Arial" panose="020B0604020202020204" pitchFamily="34" charset="0"/>
                      </a:endParaRPr>
                    </a:p>
                  </a:txBody>
                  <a:tcPr marL="8467" marR="8467" marT="8467" marB="0" anchor="b"/>
                </a:tc>
                <a:tc>
                  <a:txBody>
                    <a:bodyPr/>
                    <a:lstStyle/>
                    <a:p>
                      <a:pPr algn="r" fontAlgn="b"/>
                      <a:r>
                        <a:rPr lang="en-US" sz="2000" b="0" u="none" strike="noStrike">
                          <a:solidFill>
                            <a:srgbClr val="000000"/>
                          </a:solidFill>
                          <a:effectLst/>
                          <a:latin typeface="Arial" panose="020B0604020202020204" pitchFamily="34" charset="0"/>
                          <a:cs typeface="Arial" panose="020B0604020202020204" pitchFamily="34" charset="0"/>
                        </a:rPr>
                        <a:t>3.7</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8467" marR="8467" marT="8467" marB="0" anchor="b"/>
                </a:tc>
                <a:extLst>
                  <a:ext uri="{0D108BD9-81ED-4DB2-BD59-A6C34878D82A}">
                    <a16:rowId xmlns:a16="http://schemas.microsoft.com/office/drawing/2014/main" val="3758951282"/>
                  </a:ext>
                </a:extLst>
              </a:tr>
              <a:tr h="252307">
                <a:tc>
                  <a:txBody>
                    <a:bodyPr/>
                    <a:lstStyle/>
                    <a:p>
                      <a:pPr algn="l" fontAlgn="b"/>
                      <a:r>
                        <a:rPr lang="en-US" sz="2000" b="0" u="none" strike="noStrike">
                          <a:solidFill>
                            <a:srgbClr val="000000"/>
                          </a:solidFill>
                          <a:effectLst/>
                          <a:latin typeface="Arial" panose="020B0604020202020204" pitchFamily="34" charset="0"/>
                          <a:cs typeface="Arial" panose="020B0604020202020204" pitchFamily="34" charset="0"/>
                        </a:rPr>
                        <a:t>Kidney</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8467" marR="8467" marT="8467" marB="0" anchor="b"/>
                </a:tc>
                <a:tc>
                  <a:txBody>
                    <a:bodyPr/>
                    <a:lstStyle/>
                    <a:p>
                      <a:pPr algn="r" fontAlgn="b"/>
                      <a:r>
                        <a:rPr lang="en-US" sz="2000" b="0" u="none" strike="noStrike" dirty="0">
                          <a:solidFill>
                            <a:srgbClr val="000000"/>
                          </a:solidFill>
                          <a:effectLst/>
                          <a:highlight>
                            <a:srgbClr val="FFFF00"/>
                          </a:highlight>
                          <a:latin typeface="Arial" panose="020B0604020202020204" pitchFamily="34" charset="0"/>
                          <a:cs typeface="Arial" panose="020B0604020202020204" pitchFamily="34" charset="0"/>
                        </a:rPr>
                        <a:t>3.9</a:t>
                      </a:r>
                      <a:endParaRPr lang="en-US" sz="2000" b="0" i="0" u="none" strike="noStrike" dirty="0">
                        <a:solidFill>
                          <a:srgbClr val="000000"/>
                        </a:solidFill>
                        <a:effectLst/>
                        <a:highlight>
                          <a:srgbClr val="FFFF00"/>
                        </a:highlight>
                        <a:latin typeface="Arial" panose="020B0604020202020204" pitchFamily="34" charset="0"/>
                        <a:cs typeface="Arial" panose="020B0604020202020204" pitchFamily="34" charset="0"/>
                      </a:endParaRPr>
                    </a:p>
                  </a:txBody>
                  <a:tcPr marL="8467" marR="8467" marT="8467" marB="0" anchor="b"/>
                </a:tc>
                <a:tc>
                  <a:txBody>
                    <a:bodyPr/>
                    <a:lstStyle/>
                    <a:p>
                      <a:pPr algn="r" fontAlgn="b"/>
                      <a:r>
                        <a:rPr lang="en-US" sz="2000" b="0" u="none" strike="noStrike" dirty="0">
                          <a:solidFill>
                            <a:srgbClr val="000000"/>
                          </a:solidFill>
                          <a:effectLst/>
                          <a:latin typeface="Arial" panose="020B0604020202020204" pitchFamily="34" charset="0"/>
                          <a:cs typeface="Arial" panose="020B0604020202020204" pitchFamily="34" charset="0"/>
                        </a:rPr>
                        <a:t>3.4</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8467" marR="8467" marT="8467" marB="0" anchor="b"/>
                </a:tc>
                <a:extLst>
                  <a:ext uri="{0D108BD9-81ED-4DB2-BD59-A6C34878D82A}">
                    <a16:rowId xmlns:a16="http://schemas.microsoft.com/office/drawing/2014/main" val="4041106897"/>
                  </a:ext>
                </a:extLst>
              </a:tr>
            </a:tbl>
          </a:graphicData>
        </a:graphic>
      </p:graphicFrame>
      <p:sp>
        <p:nvSpPr>
          <p:cNvPr id="8" name="TextBox 7">
            <a:extLst>
              <a:ext uri="{FF2B5EF4-FFF2-40B4-BE49-F238E27FC236}">
                <a16:creationId xmlns:a16="http://schemas.microsoft.com/office/drawing/2014/main" id="{9FF97AC8-FAAE-6686-F0E0-6A1E0A4B9C51}"/>
              </a:ext>
            </a:extLst>
          </p:cNvPr>
          <p:cNvSpPr txBox="1"/>
          <p:nvPr/>
        </p:nvSpPr>
        <p:spPr>
          <a:xfrm>
            <a:off x="678128" y="5965808"/>
            <a:ext cx="3009157" cy="323165"/>
          </a:xfrm>
          <a:prstGeom prst="rect">
            <a:avLst/>
          </a:prstGeom>
          <a:noFill/>
          <a:ln>
            <a:solidFill>
              <a:schemeClr val="tx1"/>
            </a:solidFill>
          </a:ln>
        </p:spPr>
        <p:txBody>
          <a:bodyPr wrap="none" rtlCol="0">
            <a:spAutoFit/>
          </a:bodyPr>
          <a:lstStyle/>
          <a:p>
            <a:pPr marL="0" marR="0" lvl="0" indent="0" algn="l" defTabSz="406405"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Source: NCI State Cancer Profile</a:t>
            </a:r>
          </a:p>
        </p:txBody>
      </p:sp>
      <p:sp>
        <p:nvSpPr>
          <p:cNvPr id="11" name="TextBox 10">
            <a:extLst>
              <a:ext uri="{FF2B5EF4-FFF2-40B4-BE49-F238E27FC236}">
                <a16:creationId xmlns:a16="http://schemas.microsoft.com/office/drawing/2014/main" id="{D7AB74FC-592E-87D7-06D3-8EA34F27EDDC}"/>
              </a:ext>
            </a:extLst>
          </p:cNvPr>
          <p:cNvSpPr txBox="1"/>
          <p:nvPr/>
        </p:nvSpPr>
        <p:spPr>
          <a:xfrm>
            <a:off x="597962" y="4891411"/>
            <a:ext cx="2133918" cy="323165"/>
          </a:xfrm>
          <a:prstGeom prst="rect">
            <a:avLst/>
          </a:prstGeom>
          <a:noFill/>
        </p:spPr>
        <p:txBody>
          <a:bodyPr wrap="none" rtlCol="0">
            <a:spAutoFit/>
          </a:bodyPr>
          <a:lstStyle/>
          <a:p>
            <a:pPr marL="0" marR="0" lvl="0" indent="0" algn="l" defTabSz="406405"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*Significant at .05 level</a:t>
            </a:r>
          </a:p>
        </p:txBody>
      </p:sp>
      <p:sp>
        <p:nvSpPr>
          <p:cNvPr id="12" name="TextBox 11">
            <a:extLst>
              <a:ext uri="{FF2B5EF4-FFF2-40B4-BE49-F238E27FC236}">
                <a16:creationId xmlns:a16="http://schemas.microsoft.com/office/drawing/2014/main" id="{2A21750E-3975-5299-F078-3C58C49DE357}"/>
              </a:ext>
            </a:extLst>
          </p:cNvPr>
          <p:cNvSpPr txBox="1"/>
          <p:nvPr/>
        </p:nvSpPr>
        <p:spPr>
          <a:xfrm>
            <a:off x="248025" y="1942485"/>
            <a:ext cx="4359349" cy="646331"/>
          </a:xfrm>
          <a:prstGeom prst="rect">
            <a:avLst/>
          </a:prstGeom>
          <a:noFill/>
        </p:spPr>
        <p:txBody>
          <a:bodyPr wrap="square" rtlCol="0">
            <a:spAutoFit/>
          </a:bodyPr>
          <a:lstStyle/>
          <a:p>
            <a:pPr marL="0" marR="0" lvl="0" indent="0" algn="ctr" defTabSz="40640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Sites for which NE has significantly* higher rate (per 100,000) than the US</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8" name="Chart 17">
            <a:extLst>
              <a:ext uri="{FF2B5EF4-FFF2-40B4-BE49-F238E27FC236}">
                <a16:creationId xmlns:a16="http://schemas.microsoft.com/office/drawing/2014/main" id="{FF380596-848E-F9E6-EA05-4D45D2A48979}"/>
              </a:ext>
            </a:extLst>
          </p:cNvPr>
          <p:cNvGraphicFramePr>
            <a:graphicFrameLocks/>
          </p:cNvGraphicFramePr>
          <p:nvPr/>
        </p:nvGraphicFramePr>
        <p:xfrm>
          <a:off x="4607374" y="1728244"/>
          <a:ext cx="7509180" cy="5081882"/>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6F70FF66-E18D-BED7-1EE4-1DEF9127577A}"/>
              </a:ext>
            </a:extLst>
          </p:cNvPr>
          <p:cNvSpPr txBox="1">
            <a:spLocks/>
          </p:cNvSpPr>
          <p:nvPr/>
        </p:nvSpPr>
        <p:spPr>
          <a:xfrm>
            <a:off x="0" y="0"/>
            <a:ext cx="12192000" cy="723438"/>
          </a:xfrm>
          <a:prstGeom prst="rect">
            <a:avLst/>
          </a:prstGeom>
          <a:solidFill>
            <a:srgbClr val="AD122A"/>
          </a:solidFill>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Cancer Mortality in Nebraska</a:t>
            </a:r>
          </a:p>
        </p:txBody>
      </p:sp>
    </p:spTree>
    <p:extLst>
      <p:ext uri="{BB962C8B-B14F-4D97-AF65-F5344CB8AC3E}">
        <p14:creationId xmlns:p14="http://schemas.microsoft.com/office/powerpoint/2010/main" val="2800492562"/>
      </p:ext>
    </p:extLst>
  </p:cSld>
  <p:clrMapOvr>
    <a:masterClrMapping/>
  </p:clrMapOvr>
  <mc:AlternateContent xmlns:mc="http://schemas.openxmlformats.org/markup-compatibility/2006" xmlns:p14="http://schemas.microsoft.com/office/powerpoint/2010/main">
    <mc:Choice Requires="p14">
      <p:transition spd="slow" p14:dur="2000" advTm="14235"/>
    </mc:Choice>
    <mc:Fallback xmlns="">
      <p:transition spd="slow" advTm="1423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A15C513-3F4E-4FA5-26F4-F007EAAD88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nvCxnSpPr>
        <p:spPr>
          <a:xfrm>
            <a:off x="6254083" y="2739711"/>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 name="Picture 2" descr="area chart of an estimated and projected number of cancer survivors in the US from 1975-2040">
            <a:extLst>
              <a:ext uri="{FF2B5EF4-FFF2-40B4-BE49-F238E27FC236}">
                <a16:creationId xmlns:a16="http://schemas.microsoft.com/office/drawing/2014/main" id="{D3B9CA84-D70E-48F9-94EB-27F782E3A1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0831" y="904352"/>
            <a:ext cx="7636747" cy="556176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1324C63A-5BD8-B387-6A25-B592A6A6A99F}"/>
              </a:ext>
            </a:extLst>
          </p:cNvPr>
          <p:cNvSpPr txBox="1">
            <a:spLocks/>
          </p:cNvSpPr>
          <p:nvPr/>
        </p:nvSpPr>
        <p:spPr>
          <a:xfrm>
            <a:off x="0" y="0"/>
            <a:ext cx="12192000" cy="723438"/>
          </a:xfrm>
          <a:prstGeom prst="rect">
            <a:avLst/>
          </a:prstGeom>
          <a:solidFill>
            <a:srgbClr val="AD122A"/>
          </a:solidFill>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b="1" dirty="0">
                <a:solidFill>
                  <a:prstClr val="white"/>
                </a:solidFill>
                <a:latin typeface="Arial" panose="020B0604020202020204" pitchFamily="34" charset="0"/>
                <a:cs typeface="Arial" panose="020B0604020202020204" pitchFamily="34" charset="0"/>
              </a:rPr>
              <a:t>Impact of Cancer Screenings</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545045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4A50D-EE66-D6DD-0353-1E1C7D731BC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61A6C1-314F-5AAB-B080-72B73480ED72}"/>
              </a:ext>
            </a:extLst>
          </p:cNvPr>
          <p:cNvSpPr>
            <a:spLocks noGrp="1"/>
          </p:cNvSpPr>
          <p:nvPr>
            <p:ph idx="1"/>
          </p:nvPr>
        </p:nvSpPr>
        <p:spPr>
          <a:xfrm>
            <a:off x="197428" y="1039090"/>
            <a:ext cx="6020492" cy="5424055"/>
          </a:xfrm>
        </p:spPr>
        <p:txBody>
          <a:bodyPr>
            <a:normAutofit fontScale="85000" lnSpcReduction="10000"/>
          </a:bodyPr>
          <a:lstStyle/>
          <a:p>
            <a:pPr marL="457200" indent="-457200">
              <a:lnSpc>
                <a:spcPct val="115000"/>
              </a:lnSpc>
              <a:spcAft>
                <a:spcPts val="1000"/>
              </a:spcAft>
              <a:buFont typeface="Arial" panose="020B0604020202020204" pitchFamily="34" charset="0"/>
              <a:buChar char="•"/>
            </a:pPr>
            <a:r>
              <a:rPr lang="en-US" dirty="0">
                <a:effectLst/>
                <a:ea typeface="MS Mincho" panose="02020609040205080304" pitchFamily="49" charset="-128"/>
                <a:cs typeface="Times New Roman" panose="02020603050405020304" pitchFamily="18" charset="0"/>
              </a:rPr>
              <a:t>I feel fine, so I don’t need a screening</a:t>
            </a:r>
          </a:p>
          <a:p>
            <a:pPr marL="457200" indent="-457200">
              <a:lnSpc>
                <a:spcPct val="115000"/>
              </a:lnSpc>
              <a:spcAft>
                <a:spcPts val="1000"/>
              </a:spcAft>
              <a:buFont typeface="Arial" panose="020B0604020202020204" pitchFamily="34" charset="0"/>
              <a:buChar char="•"/>
            </a:pPr>
            <a:r>
              <a:rPr lang="en-US" dirty="0">
                <a:ea typeface="MS Mincho" panose="02020609040205080304" pitchFamily="49" charset="-128"/>
                <a:cs typeface="Times New Roman" panose="02020603050405020304" pitchFamily="18" charset="0"/>
              </a:rPr>
              <a:t>I don’t have cancer in my family so I’m not at risk</a:t>
            </a:r>
          </a:p>
          <a:p>
            <a:pPr marL="457200" indent="-457200">
              <a:lnSpc>
                <a:spcPct val="115000"/>
              </a:lnSpc>
              <a:spcAft>
                <a:spcPts val="1000"/>
              </a:spcAft>
              <a:buFont typeface="Arial" panose="020B0604020202020204" pitchFamily="34" charset="0"/>
              <a:buChar char="•"/>
            </a:pPr>
            <a:r>
              <a:rPr lang="en-US" dirty="0">
                <a:effectLst/>
                <a:ea typeface="MS Mincho" panose="02020609040205080304" pitchFamily="49" charset="-128"/>
                <a:cs typeface="Times New Roman" panose="02020603050405020304" pitchFamily="18" charset="0"/>
              </a:rPr>
              <a:t>Screenings are painful or dangerous (radiation exposure)</a:t>
            </a:r>
            <a:endParaRPr lang="en-US" dirty="0">
              <a:ea typeface="MS Mincho" panose="02020609040205080304" pitchFamily="49" charset="-128"/>
              <a:cs typeface="Times New Roman" panose="02020603050405020304" pitchFamily="18" charset="0"/>
            </a:endParaRPr>
          </a:p>
          <a:p>
            <a:pPr marL="457200" indent="-457200">
              <a:lnSpc>
                <a:spcPct val="115000"/>
              </a:lnSpc>
              <a:spcAft>
                <a:spcPts val="1000"/>
              </a:spcAft>
              <a:buFont typeface="Arial" panose="020B0604020202020204" pitchFamily="34" charset="0"/>
              <a:buChar char="•"/>
            </a:pPr>
            <a:r>
              <a:rPr lang="en-US" dirty="0">
                <a:effectLst/>
                <a:ea typeface="MS Mincho" panose="02020609040205080304" pitchFamily="49" charset="-128"/>
                <a:cs typeface="Times New Roman" panose="02020603050405020304" pitchFamily="18" charset="0"/>
              </a:rPr>
              <a:t>I do not want to know if I have cancer</a:t>
            </a:r>
            <a:endParaRPr lang="en-US" dirty="0">
              <a:ea typeface="MS Mincho" panose="02020609040205080304" pitchFamily="49" charset="-128"/>
              <a:cs typeface="Times New Roman" panose="02020603050405020304" pitchFamily="18" charset="0"/>
            </a:endParaRPr>
          </a:p>
          <a:p>
            <a:pPr marL="457200" indent="-457200">
              <a:lnSpc>
                <a:spcPct val="115000"/>
              </a:lnSpc>
              <a:spcAft>
                <a:spcPts val="1000"/>
              </a:spcAft>
              <a:buFont typeface="Arial" panose="020B0604020202020204" pitchFamily="34" charset="0"/>
              <a:buChar char="•"/>
            </a:pPr>
            <a:r>
              <a:rPr lang="en-US" dirty="0">
                <a:effectLst/>
                <a:ea typeface="MS Mincho" panose="02020609040205080304" pitchFamily="49" charset="-128"/>
                <a:cs typeface="Times New Roman" panose="02020603050405020304" pitchFamily="18" charset="0"/>
              </a:rPr>
              <a:t>Only older people need to worry</a:t>
            </a:r>
          </a:p>
          <a:p>
            <a:pPr marL="0" indent="0">
              <a:buNone/>
            </a:pPr>
            <a:endParaRPr lang="en-US" sz="3200" dirty="0"/>
          </a:p>
        </p:txBody>
      </p:sp>
      <p:sp>
        <p:nvSpPr>
          <p:cNvPr id="4" name="Title 1">
            <a:extLst>
              <a:ext uri="{FF2B5EF4-FFF2-40B4-BE49-F238E27FC236}">
                <a16:creationId xmlns:a16="http://schemas.microsoft.com/office/drawing/2014/main" id="{FB0C3832-D27D-ACB2-A13B-20B93CF70947}"/>
              </a:ext>
            </a:extLst>
          </p:cNvPr>
          <p:cNvSpPr txBox="1">
            <a:spLocks/>
          </p:cNvSpPr>
          <p:nvPr/>
        </p:nvSpPr>
        <p:spPr>
          <a:xfrm>
            <a:off x="0" y="0"/>
            <a:ext cx="12192000" cy="723438"/>
          </a:xfrm>
          <a:prstGeom prst="rect">
            <a:avLst/>
          </a:prstGeom>
          <a:solidFill>
            <a:srgbClr val="AD122A"/>
          </a:solidFill>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Misconceptions About Cancer Screenings</a:t>
            </a:r>
          </a:p>
        </p:txBody>
      </p:sp>
      <p:pic>
        <p:nvPicPr>
          <p:cNvPr id="1026" name="Picture 2" descr="Cancer Facts &amp; Figures 2024 | American Cancer Society">
            <a:extLst>
              <a:ext uri="{FF2B5EF4-FFF2-40B4-BE49-F238E27FC236}">
                <a16:creationId xmlns:a16="http://schemas.microsoft.com/office/drawing/2014/main" id="{39566369-BDCC-DEDC-B6AC-3D32C7357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4108" y="1039090"/>
            <a:ext cx="5242560" cy="5242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650061"/>
      </p:ext>
    </p:extLst>
  </p:cSld>
  <p:clrMapOvr>
    <a:masterClrMapping/>
  </p:clrMapOvr>
</p:sld>
</file>

<file path=ppt/theme/theme1.xml><?xml version="1.0" encoding="utf-8"?>
<a:theme xmlns:a="http://schemas.openxmlformats.org/drawingml/2006/main" name="UNMC Theme">
  <a:themeElements>
    <a:clrScheme name="UNMC">
      <a:dk1>
        <a:srgbClr val="000000"/>
      </a:dk1>
      <a:lt1>
        <a:srgbClr val="FFFFFF"/>
      </a:lt1>
      <a:dk2>
        <a:srgbClr val="2F3A41"/>
      </a:dk2>
      <a:lt2>
        <a:srgbClr val="DCDDDF"/>
      </a:lt2>
      <a:accent1>
        <a:srgbClr val="AD122A"/>
      </a:accent1>
      <a:accent2>
        <a:srgbClr val="005E63"/>
      </a:accent2>
      <a:accent3>
        <a:srgbClr val="00B2B9"/>
      </a:accent3>
      <a:accent4>
        <a:srgbClr val="129DBF"/>
      </a:accent4>
      <a:accent5>
        <a:srgbClr val="F26721"/>
      </a:accent5>
      <a:accent6>
        <a:srgbClr val="FCB614"/>
      </a:accent6>
      <a:hlink>
        <a:srgbClr val="A1B426"/>
      </a:hlink>
      <a:folHlink>
        <a:srgbClr val="129D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11de594-a3b1-4008-a780-ca9741a96185">
      <Terms xmlns="http://schemas.microsoft.com/office/infopath/2007/PartnerControls"/>
    </lcf76f155ced4ddcb4097134ff3c332f>
    <TaxCatchAll xmlns="93b2944e-2a71-41f0-bb35-6ef2c31de7b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F641BDD092BE548A795209E0B295E78" ma:contentTypeVersion="16" ma:contentTypeDescription="Create a new document." ma:contentTypeScope="" ma:versionID="8a82b61538a0c2f395b98b9486b55658">
  <xsd:schema xmlns:xsd="http://www.w3.org/2001/XMLSchema" xmlns:xs="http://www.w3.org/2001/XMLSchema" xmlns:p="http://schemas.microsoft.com/office/2006/metadata/properties" xmlns:ns2="e11de594-a3b1-4008-a780-ca9741a96185" xmlns:ns3="93b2944e-2a71-41f0-bb35-6ef2c31de7bf" targetNamespace="http://schemas.microsoft.com/office/2006/metadata/properties" ma:root="true" ma:fieldsID="4a69866977b451e422dcc2be3a5c9bb1" ns2:_="" ns3:_="">
    <xsd:import namespace="e11de594-a3b1-4008-a780-ca9741a96185"/>
    <xsd:import namespace="93b2944e-2a71-41f0-bb35-6ef2c31de7b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ServiceSearchProperties"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1de594-a3b1-4008-a780-ca9741a961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00352fb-e6ad-431e-8ba3-84ffe306676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3b2944e-2a71-41f0-bb35-6ef2c31de7b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dfac811-9490-418a-b842-581e77bdd39f}" ma:internalName="TaxCatchAll" ma:showField="CatchAllData" ma:web="93b2944e-2a71-41f0-bb35-6ef2c31de7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692C6B-3B5E-4C37-9578-C95CD9C5092A}">
  <ds:schemaRefs>
    <ds:schemaRef ds:uri="http://schemas.microsoft.com/sharepoint/v3/contenttype/forms"/>
  </ds:schemaRefs>
</ds:datastoreItem>
</file>

<file path=customXml/itemProps2.xml><?xml version="1.0" encoding="utf-8"?>
<ds:datastoreItem xmlns:ds="http://schemas.openxmlformats.org/officeDocument/2006/customXml" ds:itemID="{5DBF3EA2-F9DD-4BEC-9637-59CF685870C9}">
  <ds:schemaRefs>
    <ds:schemaRef ds:uri="167c0e0a-6642-42df-b852-a5ab9e584b54"/>
    <ds:schemaRef ds:uri="8dd77185-4457-4372-bbcc-9626f5d3e90d"/>
    <ds:schemaRef ds:uri="d27232ee-fa9a-4e90-a754-eced276d0270"/>
    <ds:schemaRef ds:uri="d86c2014-1e02-41cb-b16d-db9d6f4b188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04C4B5E-B46F-4658-8404-8DD37D94ADB5}"/>
</file>

<file path=docMetadata/LabelInfo.xml><?xml version="1.0" encoding="utf-8"?>
<clbl:labelList xmlns:clbl="http://schemas.microsoft.com/office/2020/mipLabelMetadata">
  <clbl:label id="{84a28940-b464-41c3-ba3b-b4fa6665bc05}" enabled="0" method="" siteId="{84a28940-b464-41c3-ba3b-b4fa6665bc05}" removed="1"/>
</clbl:labelList>
</file>

<file path=docProps/app.xml><?xml version="1.0" encoding="utf-8"?>
<Properties xmlns="http://schemas.openxmlformats.org/officeDocument/2006/extended-properties" xmlns:vt="http://schemas.openxmlformats.org/officeDocument/2006/docPropsVTypes">
  <TotalTime>2389</TotalTime>
  <Words>5024</Words>
  <Application>Microsoft Office PowerPoint</Application>
  <PresentationFormat>Widescreen</PresentationFormat>
  <Paragraphs>638</Paragraphs>
  <Slides>53</Slides>
  <Notes>34</Notes>
  <HiddenSlides>0</HiddenSlides>
  <MMClips>1</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53</vt:i4>
      </vt:variant>
    </vt:vector>
  </HeadingPairs>
  <TitlesOfParts>
    <vt:vector size="74" baseType="lpstr">
      <vt:lpstr>MS Mincho</vt:lpstr>
      <vt:lpstr>Aeonik</vt:lpstr>
      <vt:lpstr>Aptos</vt:lpstr>
      <vt:lpstr>Aptos Display</vt:lpstr>
      <vt:lpstr>Arial</vt:lpstr>
      <vt:lpstr>Arial-BoldMT</vt:lpstr>
      <vt:lpstr>Arian narrow</vt:lpstr>
      <vt:lpstr>Calibri</vt:lpstr>
      <vt:lpstr>Cambria</vt:lpstr>
      <vt:lpstr>EB Garamond</vt:lpstr>
      <vt:lpstr>Georgia</vt:lpstr>
      <vt:lpstr>Helvetica</vt:lpstr>
      <vt:lpstr>Merriweather Sans</vt:lpstr>
      <vt:lpstr>Open Sans</vt:lpstr>
      <vt:lpstr>Open Sans Light</vt:lpstr>
      <vt:lpstr>Open Sans Semibold</vt:lpstr>
      <vt:lpstr>Raleway</vt:lpstr>
      <vt:lpstr>Symbol</vt:lpstr>
      <vt:lpstr>Times</vt:lpstr>
      <vt:lpstr>Wingdings</vt:lpstr>
      <vt:lpstr>UNMC Theme</vt:lpstr>
      <vt:lpstr>From Data to Detection: Personalizing Cancer Screening in Nebraska with Risk Tools and EHR Workflows  </vt:lpstr>
      <vt:lpstr>Objectives</vt:lpstr>
      <vt:lpstr>PowerPoint Presentation</vt:lpstr>
      <vt:lpstr>PowerPoint Presentation</vt:lpstr>
      <vt:lpstr>PowerPoint Presentation</vt:lpstr>
      <vt:lpstr>PowerPoint Presentation</vt:lpstr>
      <vt:lpstr>Age-Adjusted Mortality Rates Per 100,000 (2018-2022): NE vs. 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Winfrey, Matt D</dc:creator>
  <cp:lastModifiedBy>Amber Kavan</cp:lastModifiedBy>
  <cp:revision>6</cp:revision>
  <dcterms:created xsi:type="dcterms:W3CDTF">2024-07-06T16:27:39Z</dcterms:created>
  <dcterms:modified xsi:type="dcterms:W3CDTF">2025-11-17T18:31:07Z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0x0101002F641BDD092BE548A795209E0B295E78</vt:lpwstr>
  </property>
  <property fmtid="{D5CDD505-2E9C-101B-9397-08002B2CF9AE}" pid="3" name="MediaServiceImageTags">
    <vt:lpwstr/>
  </property>
</Properties>
</file>