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278" r:id="rId5"/>
    <p:sldId id="269" r:id="rId6"/>
    <p:sldId id="299" r:id="rId7"/>
    <p:sldId id="364" r:id="rId8"/>
    <p:sldId id="363" r:id="rId9"/>
    <p:sldId id="325" r:id="rId10"/>
    <p:sldId id="332" r:id="rId11"/>
    <p:sldId id="381" r:id="rId12"/>
    <p:sldId id="333" r:id="rId13"/>
    <p:sldId id="388" r:id="rId14"/>
    <p:sldId id="389" r:id="rId15"/>
    <p:sldId id="365" r:id="rId16"/>
    <p:sldId id="334" r:id="rId17"/>
    <p:sldId id="335" r:id="rId18"/>
    <p:sldId id="387" r:id="rId19"/>
    <p:sldId id="367" r:id="rId20"/>
    <p:sldId id="337" r:id="rId21"/>
    <p:sldId id="379" r:id="rId22"/>
    <p:sldId id="395" r:id="rId23"/>
    <p:sldId id="396" r:id="rId24"/>
    <p:sldId id="368" r:id="rId25"/>
    <p:sldId id="390" r:id="rId26"/>
    <p:sldId id="384" r:id="rId27"/>
    <p:sldId id="382" r:id="rId28"/>
    <p:sldId id="375" r:id="rId29"/>
    <p:sldId id="369" r:id="rId30"/>
    <p:sldId id="370" r:id="rId31"/>
    <p:sldId id="393" r:id="rId32"/>
    <p:sldId id="378" r:id="rId33"/>
    <p:sldId id="391" r:id="rId34"/>
    <p:sldId id="392" r:id="rId35"/>
    <p:sldId id="394" r:id="rId36"/>
    <p:sldId id="371" r:id="rId37"/>
    <p:sldId id="372" r:id="rId38"/>
    <p:sldId id="36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E24"/>
    <a:srgbClr val="1F2121"/>
    <a:srgbClr val="FE8602"/>
    <a:srgbClr val="FC8604"/>
    <a:srgbClr val="CC0066"/>
    <a:srgbClr val="CFF200"/>
    <a:srgbClr val="FF9900"/>
    <a:srgbClr val="DDF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8A0508-688F-45A3-B64C-FAE7D0BF0207}" v="1" dt="2025-10-10T19:33:45.147"/>
    <p1510:client id="{F1D2A47E-BA1D-FCDA-7BDE-0C1D7B90A625}" v="2" dt="2025-10-09T20:16:57.3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43" autoAdjust="0"/>
  </p:normalViewPr>
  <p:slideViewPr>
    <p:cSldViewPr snapToGrid="0">
      <p:cViewPr varScale="1">
        <p:scale>
          <a:sx n="119" d="100"/>
          <a:sy n="119" d="100"/>
        </p:scale>
        <p:origin x="58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15266 13309 16383 0 0,'519'1998'0'0'0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29452 15319 16383 0 0,'-586'2084'0'0'0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28219 17621 16383 0 0,'-3700'-1061'0'0'0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24486 16563 16383 0 0,'-383'1187'0'0'0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23710 17881 16383 0 0,'-2248'-632'0'0'0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21414 17251 16383 0 0,'-100'425'0'0'0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21173 17744 16383 0 0,'-718'-203'0'0'0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20479 17434 16383 0 0,'0'-313'0'0'0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20365 17119 16383 0 0,'-651'0'0'0'0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19685 17119 16383 0 0,'0'335'0'0'0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19583 17542 16383 0 0,'-583'157'0'0'0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15769 15129 16383 0 0,'1005'-214'0'0'0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18948 17648 16383 0 0,'-130'-453'0'0'0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18364 17198 16383 0 0,'-4'0'0'0'0,"-2252"596"0"0"0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16173 18268 16383 0 0,'-112'-386'0'0'0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14949 12674 16383 0 0,'73'298'0'0'0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15028 12960 16383 0 0,'608'-177'0'0'0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15702 12731 16383 0 0,'-84'-274'0'0'0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16695 14923 16383 0 0,'738'2624'0'0'0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15452 18598 16383 0 0,'636'-162'0'0'0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12726 13244 16383 0 0,'1880'-518'0'0'0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15663 12353 16383 0 0,'3771'-923'0'0'0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20082 11404 16383 0 0,'6384'1663'0'0'0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27574 13361 16383 0 0,'-275'1077'0'0'0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6T13:49:16.2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27331 14631 16383 0 0,'1934'566'0'0'0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174A9-23FF-4B99-8FC3-9AC1FB64C271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D2AAC-A33F-4FD4-8AB9-A47F3DE04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08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30-45 min presentation, then Q&amp;A, but can engage audience while presenting. Keep open-ended, audience engaging. </a:t>
            </a:r>
          </a:p>
          <a:p>
            <a:r>
              <a:rPr lang="en-US"/>
              <a:t>JP facilitate questions to panel.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27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643C4-1EEF-609D-242C-E9B282E55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E0F76D-87C1-78AD-42D7-9E16EBDFCD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470F6A-8D7C-CD67-5F0B-C0C415DA0A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CmaR vs Hard Bid (C&amp;E) - Brief description of both. Compare/contrast.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63F744-1AF0-FBE2-BD22-DF61DD7D76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D2AAC-A33F-4FD4-8AB9-A47F3DE047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780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CmaR - Brief description. How if differs from other delivery methods.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60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CmaR - Brief description. How if differs from other delivery methods.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2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2E084-5515-6360-489D-7ACB6A60D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9965EB-3962-474D-9A6B-B3AC9E09B6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94DA16-410B-F99A-ADB9-66D4FE40DC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CmaR - Brief description. How if differs from other delivery methods.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04150A-4E24-0405-F34A-51A04D2B15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08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(Pete) Phasing opportunities and diagrams with examples - How did phasing affect the other departments/operations.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86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(Pete) Phasing opportunities and diagrams with examples - How did phasing affect the other departments/operations.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P1B – underutilized space (abandoned offices)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P1A – upgraded ceilings to accommodate new mechanical systems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22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04429-D066-59DE-1A8C-6D2291206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300CF7-2557-957C-4A0A-59300D7CA5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AD6B9D-0579-ADBD-B4E2-E39993A41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(Pete) Phasing opportunities and diagrams with examples - How did phasing affect the other departments/operations.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2E6F8-6692-B31B-2295-334B495E7A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95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62E8D-FA55-189A-3F27-52048866E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809D2-BBFD-0A4F-ACFA-7619F3638A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018C27-EDDB-B0A0-5FFB-A83C6BA39D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(Pete) Phasing opportunities and diagrams with examples - How did phasing affect the other departments/operations.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CD33B-1887-9B8E-F64B-1521CD45E6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41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7D1B0-394C-D4C5-7AE1-A05F7C22D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691915-E816-B776-ACD4-C249C296C8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7252F2-6A91-6F43-AE81-47F193BAF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(Pete) Phasing opportunities and diagrams with examples - How did phasing affect the other departments/operations.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E6727-5564-E55F-476F-F918311C3D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56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(Stuart) Budgeting Process</a:t>
            </a: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Conceptual plans lead to estimates leads to budgets</a:t>
            </a: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(Dani) “Soft Costs” need to be reflected in the budget. Sometimes forgotten</a:t>
            </a: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(Dani) how is the project funded — what are ways to get things paid for (Medicaid vs grants vs fundraising)</a:t>
            </a: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Once the budget is approved, it is important to MEET the budget!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28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GPH info.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0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82C16-A164-D864-ADC2-3D656440A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C2F6C9-6BC4-5C96-3F94-1BA91D069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D0B08D-9ADC-EBDA-9DC9-3719B12F6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r>
              <a:rPr lang="en-US"/>
              <a:t>Project funding- Fundraising- currently working on a Cancer Center Remodel.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EA2C2-646D-8B93-8027-03270FE3A9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8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F851D-399E-E7D7-8BA3-1A067B524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99455F-6D70-666F-8E49-B19D2D2721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274721-EC17-539A-B3B9-ADC17C8C29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r>
              <a:rPr lang="en-US"/>
              <a:t>Project funding- Fundraising- currently working on a Cancer Center Remodel.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B9A97-441B-F8B6-4C52-7598B1588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13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7ABD2-15E3-102D-1F38-84F238A35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434425-0D6C-C8E7-B743-E1A429C05E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30081A-35BD-4298-6591-5E6350C10F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Establishing the budget before…engaging whole team early. Concept drawing and narrative before budget was established. Sampson estimate budget, Dani add GPH cost, then we have a budget to meet. (TJ) Images from budgeting </a:t>
            </a:r>
          </a:p>
          <a:p>
            <a:pPr marL="0" lvl="1"/>
            <a:r>
              <a:rPr lang="en-US"/>
              <a:t>GPH Soft Costs- Engage your teams early as budget. GPH establishes a dedicated </a:t>
            </a:r>
            <a:r>
              <a:rPr lang="en-US" b="1"/>
              <a:t>New Service Implementation (NSI) Team</a:t>
            </a:r>
            <a:r>
              <a:rPr lang="en-US"/>
              <a:t> for each construction project. </a:t>
            </a:r>
          </a:p>
          <a:p>
            <a:pPr marL="0" lvl="1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23915-122B-B858-D7F2-7C10B0F72C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420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37E90-7ACB-2B5C-A2ED-DC1AD29C7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471AD2-D6A1-E35A-098E-0275AF8DE3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6CD1A3-89E0-DDEB-A2C1-2192062FBA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(Stuart) Once the budget is approved, it is important to MEET the budget!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80C6F-933D-2A5E-7D42-A6E7272914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709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(Stuart) Construction </a:t>
            </a: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Stories</a:t>
            </a: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Challenges</a:t>
            </a: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Memorable moments</a:t>
            </a: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Example: Existing drawings were from 1970 and not to scale. A wall was not in place. Had to be dealt with</a:t>
            </a:r>
          </a:p>
          <a:p>
            <a:pPr lvl="2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moments are where the relationship matters MOST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721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(Stuart) Construction </a:t>
            </a: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Stories</a:t>
            </a: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Challenges</a:t>
            </a: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Memorable moments</a:t>
            </a:r>
          </a:p>
          <a:p>
            <a:pPr lvl="1"/>
            <a:r>
              <a:rPr lang="en-US"/>
              <a:t>DHHS at Primary Care Building- VERY IMPORTANT TO ALLOW FULL 30 DAYS- tell Internal Med story</a:t>
            </a:r>
          </a:p>
          <a:p>
            <a:pPr lvl="1"/>
            <a:r>
              <a:rPr lang="en-US"/>
              <a:t>Glass at Primary Care Building- submitting change order and glass availability </a:t>
            </a:r>
          </a:p>
          <a:p>
            <a:pPr lvl="1"/>
            <a:r>
              <a:rPr lang="en-US"/>
              <a:t>Trashcans at Rehab- EVS not engaged early and assumptions on responsibility we made.</a:t>
            </a:r>
          </a:p>
          <a:p>
            <a:pPr lvl="1"/>
            <a:r>
              <a:rPr lang="en-US"/>
              <a:t>IV Clean room in Pharmacy</a:t>
            </a: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Example: Existing drawings were from 1970 and not to scale. A wall was not in place. Had to be dealt with</a:t>
            </a:r>
            <a:endParaRPr lang="en-US" sz="1200" kern="1200">
              <a:solidFill>
                <a:schemeClr val="tx1"/>
              </a:solidFill>
              <a:effectLst/>
              <a:latin typeface="+mn-lt"/>
            </a:endParaRPr>
          </a:p>
          <a:p>
            <a:pPr lvl="1"/>
            <a:r>
              <a:rPr lang="en-US"/>
              <a:t>Laboratory space, heating and ventilation with staff and instrumentation</a:t>
            </a:r>
          </a:p>
          <a:p>
            <a:pPr lvl="1"/>
            <a:r>
              <a:rPr lang="en-US"/>
              <a:t>Wound care phasing- sewer/drain pipe with crack, had to replace and phasing in another department. </a:t>
            </a:r>
          </a:p>
          <a:p>
            <a:pPr lvl="2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moments are where the relationship matters MOST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797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D3335-13C1-6EBB-10AF-E0C76A9F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39219E-122F-DF77-9A63-E67737F78C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F03C85-2942-4243-8D30-F53B8D61E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(Stuart) Construction </a:t>
            </a: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Stories</a:t>
            </a: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Challenges</a:t>
            </a:r>
          </a:p>
          <a:p>
            <a:pPr lvl="1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Memorable moments</a:t>
            </a:r>
          </a:p>
          <a:p>
            <a:pPr lvl="1"/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Existing drawings were from 1970 and not to scale. A wall was not in place. Had to be dealt with</a:t>
            </a:r>
          </a:p>
          <a:p>
            <a:pPr lvl="2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moments are where the relationship matters MOST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125A3-ED24-D532-5F55-49B9FBD153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832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1A18A-FCD7-B816-5A16-3F2B953F1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3407AE-4C82-D1EB-5894-6676E4E661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062138-3391-5F16-34C9-7BA9F09D17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(Stuart) Construction </a:t>
            </a: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Stories</a:t>
            </a: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Challenges</a:t>
            </a:r>
          </a:p>
          <a:p>
            <a:pPr lvl="1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Memorable moments</a:t>
            </a:r>
          </a:p>
          <a:p>
            <a:pPr lvl="1"/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Existing drawings were from 1970 and not to scale. A wall was not in place. Had to be dealt with</a:t>
            </a:r>
          </a:p>
          <a:p>
            <a:pPr lvl="2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moments are where the relationship matters MOST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7C093-F334-7A1D-84AC-4C64EF7186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694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9E8B9-8FE4-2DF2-AA2E-3CB5F3ECE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8152B3-5CAE-B334-3B75-87B9DF8A3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50E6B6-FE2F-3F44-F0B7-AA635E139C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(Stuart) Construction </a:t>
            </a: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Stories</a:t>
            </a: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Challenges</a:t>
            </a:r>
          </a:p>
          <a:p>
            <a:pPr lvl="1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Memorable moments</a:t>
            </a:r>
          </a:p>
          <a:p>
            <a:pPr lvl="1"/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Existing drawings were from 1970 and not to scale. A wall was not in place. Had to be dealt with</a:t>
            </a:r>
          </a:p>
          <a:p>
            <a:pPr lvl="2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moments are where the relationship matters MOST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1DBBC-EF58-A9D5-AB15-7BE8417055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906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5444F-08B2-4FCA-DC60-26219B896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BF043E-009D-3C63-1665-ABF3C6BB94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07EEA5-F1D3-452E-0EA6-6CA200DA9E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(Stuart) Construction </a:t>
            </a: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Stories</a:t>
            </a: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Challenges</a:t>
            </a:r>
          </a:p>
          <a:p>
            <a:pPr lvl="1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Memorable moments</a:t>
            </a:r>
          </a:p>
          <a:p>
            <a:pPr lvl="1"/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Existing drawings were from 1970 and not to scale. A wall was not in place. Had to be dealt with</a:t>
            </a:r>
          </a:p>
          <a:p>
            <a:pPr lvl="2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moments are where the relationship matters MOST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770D7-BC38-EB0F-330A-58EE4E82D7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6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Sampson info.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312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Summarize-wrap up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951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Summarize-wrap up: Key takeaways when doing a construction project. Don’t miss this _____.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Relationships Matter, doing what you say matters = Build Trust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Engage everyone early (CM, A/E, Client-end users)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Budget, include all soft costs (don’t forget the artwork) ;)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Parties you know and trust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 for opportunities (include buffer time)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 DHHS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806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Q&amp;A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16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History of Great Plains/Sampson/C&amp;E relationship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6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1996 to present. (practically 30 years, especially if we’re working on projects that we know are running into future years after 2025, then we can easily say 30 years.)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33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F67F7-8ABA-E304-CA1B-1E7C64BF2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BA13F1-6F31-7A37-AAC8-286D38D60D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372445-539C-F738-FAD5-FD33651661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70C63-CA15-24AA-0651-6550B8B151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7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CAP survey last 6 years, deficiency stated for space issues</a:t>
            </a:r>
          </a:p>
          <a:p>
            <a:pPr>
              <a:defRPr/>
            </a:pPr>
            <a:r>
              <a:rPr lang="en-US"/>
              <a:t>Heating and ventilation have been issues in the lab as increased instrumentation for increased testing.</a:t>
            </a:r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5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9CAB6-4AFC-D1FE-C202-D31F17E41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A098EC-0038-FC10-B329-3023D3F467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8DB461-B846-82F9-5A9A-1D8237B52D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 the time of budget</a:t>
            </a:r>
          </a:p>
          <a:p>
            <a:pPr>
              <a:defRPr/>
            </a:pPr>
            <a:r>
              <a:rPr lang="en-US"/>
              <a:t>Estimated shortage of 8,000 laboratorians per year</a:t>
            </a:r>
          </a:p>
          <a:p>
            <a:pPr>
              <a:defRPr/>
            </a:pPr>
            <a:r>
              <a:rPr lang="en-US"/>
              <a:t>Lab workloads growing at a 66% increase in healthcare consumption per capita since 2000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C0466-26C7-46C1-5792-82F0C2E14D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83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F4107-8020-791A-920A-BA1D05AD7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CFE7C0-0D9B-3F7D-36B0-1A076D0C08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9DFE58-4E3C-8ABF-684A-0425E5D7F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 the time of budget</a:t>
            </a:r>
          </a:p>
          <a:p>
            <a:pPr>
              <a:defRPr/>
            </a:pPr>
            <a:r>
              <a:rPr lang="en-US"/>
              <a:t>Estimated shortage of 8,000 laboratorians per year</a:t>
            </a:r>
          </a:p>
          <a:p>
            <a:pPr>
              <a:defRPr/>
            </a:pPr>
            <a:r>
              <a:rPr lang="en-US"/>
              <a:t>Lab workloads growing at a 66% increase in healthcare consumption per capita since 2000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87FA9-1160-28F9-9C3C-605286571C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D2AAC-A33F-4FD4-8AB9-A47F3DE047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4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anual Input 11">
            <a:extLst>
              <a:ext uri="{FF2B5EF4-FFF2-40B4-BE49-F238E27FC236}">
                <a16:creationId xmlns:a16="http://schemas.microsoft.com/office/drawing/2014/main" id="{C0D60B49-2B8F-4339-995C-3330B1F838E3}"/>
              </a:ext>
            </a:extLst>
          </p:cNvPr>
          <p:cNvSpPr/>
          <p:nvPr userDrawn="1"/>
        </p:nvSpPr>
        <p:spPr>
          <a:xfrm rot="5400000">
            <a:off x="316258" y="-318333"/>
            <a:ext cx="6860075" cy="749259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2 w 10000"/>
              <a:gd name="connsiteY0" fmla="*/ 609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2 w 10000"/>
              <a:gd name="connsiteY4" fmla="*/ 6094 h 10000"/>
              <a:gd name="connsiteX0" fmla="*/ 6 w 10000"/>
              <a:gd name="connsiteY0" fmla="*/ 609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6094 h 10000"/>
              <a:gd name="connsiteX0" fmla="*/ 3 w 10000"/>
              <a:gd name="connsiteY0" fmla="*/ 609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3 w 10000"/>
              <a:gd name="connsiteY4" fmla="*/ 6091 h 10000"/>
              <a:gd name="connsiteX0" fmla="*/ 0 w 10003"/>
              <a:gd name="connsiteY0" fmla="*/ 609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0 w 10003"/>
              <a:gd name="connsiteY4" fmla="*/ 60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0" y="609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lnTo>
                  <a:pt x="0" y="609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41EA3B9-15EB-4334-BAA9-3F06EED29F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4665518"/>
            <a:ext cx="5486400" cy="1735282"/>
          </a:xfrm>
        </p:spPr>
        <p:txBody>
          <a:bodyPr bIns="0" anchor="b" anchorCtr="0"/>
          <a:lstStyle>
            <a:lvl1pPr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CLIENT NAME</a:t>
            </a:r>
          </a:p>
          <a:p>
            <a:pPr lvl="0"/>
            <a:r>
              <a:rPr lang="en-US"/>
              <a:t>PROJECT NAME</a:t>
            </a:r>
          </a:p>
          <a:p>
            <a:pPr lvl="0"/>
            <a:endParaRPr lang="en-US"/>
          </a:p>
          <a:p>
            <a:pPr lvl="0"/>
            <a:r>
              <a:rPr lang="en-US"/>
              <a:t>Month XX, 20XX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E40522-ADD1-4E4B-8441-84B4F2AB49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7981"/>
            <a:ext cx="1828800" cy="68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49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_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7DE9E7B-22E9-4DA2-9555-0B282EB44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277600" cy="4572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A3315D5-C72A-47D2-A368-65721B878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00100"/>
            <a:ext cx="5486400" cy="5600700"/>
          </a:xfrm>
          <a:prstGeom prst="rect">
            <a:avLst/>
          </a:prstGeom>
        </p:spPr>
        <p:txBody>
          <a:bodyPr vert="horz" lIns="0" tIns="45720" rIns="45720" bIns="45720" rtlCol="0" anchor="ctr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3636BA01-F71B-4DDD-A27C-AEF61C11C6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800100"/>
            <a:ext cx="6096000" cy="5600700"/>
          </a:xfrm>
        </p:spPr>
        <p:txBody>
          <a:bodyPr/>
          <a:lstStyle>
            <a:lvl1pPr algn="ctr">
              <a:buNone/>
              <a:defRPr sz="1600" b="1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2000597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_Content2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7DE9E7B-22E9-4DA2-9555-0B282EB44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277600" cy="4572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A3315D5-C72A-47D2-A368-65721B878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00100"/>
            <a:ext cx="4572000" cy="5600700"/>
          </a:xfrm>
          <a:prstGeom prst="rect">
            <a:avLst/>
          </a:prstGeom>
        </p:spPr>
        <p:txBody>
          <a:bodyPr vert="horz" lIns="0" tIns="45720" rIns="45720" bIns="45720" rtlCol="0" anchor="ctr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11AB056-D565-4F80-8CD4-2E9B956A2F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8552" y="800100"/>
            <a:ext cx="7013448" cy="5600700"/>
          </a:xfrm>
        </p:spPr>
        <p:txBody>
          <a:bodyPr/>
          <a:lstStyle>
            <a:lvl1pPr algn="ctr">
              <a:buNone/>
              <a:defRPr sz="1600" b="1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34109484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_Wide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7DE9E7B-22E9-4DA2-9555-0B282EB44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277600" cy="4572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11AB056-D565-4F80-8CD4-2E9B956A2F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800100"/>
            <a:ext cx="12192000" cy="6057900"/>
          </a:xfrm>
        </p:spPr>
        <p:txBody>
          <a:bodyPr/>
          <a:lstStyle>
            <a:lvl1pPr algn="ctr">
              <a:buNone/>
              <a:defRPr sz="1600" b="1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38005132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_Full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11AB056-D565-4F80-8CD4-2E9B956A2F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buNone/>
              <a:defRPr sz="1600" b="1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DE9E7B-22E9-4DA2-9555-0B282EB44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277600" cy="4572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24265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_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7DE9E7B-22E9-4DA2-9555-0B282EB44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277600" cy="4572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75049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_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20E889-43EF-4650-89AD-5BBFC442F19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267200" y="2286000"/>
            <a:ext cx="3657600" cy="22860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Insert logo</a:t>
            </a:r>
          </a:p>
        </p:txBody>
      </p:sp>
    </p:spTree>
    <p:extLst>
      <p:ext uri="{BB962C8B-B14F-4D97-AF65-F5344CB8AC3E}">
        <p14:creationId xmlns:p14="http://schemas.microsoft.com/office/powerpoint/2010/main" val="257862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_Firm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DC7AA-0E9A-4B98-91C8-09F784AE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20E889-43EF-4650-89AD-5BBFC442F19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978650" y="2286000"/>
            <a:ext cx="3657600" cy="22860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Insert logo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6EA8488-0C2C-4232-BB14-0DAE13634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00100"/>
            <a:ext cx="5638800" cy="5600700"/>
          </a:xfrm>
          <a:prstGeom prst="rect">
            <a:avLst/>
          </a:prstGeom>
        </p:spPr>
        <p:txBody>
          <a:bodyPr vert="horz" lIns="0" tIns="45720" rIns="45720" bIns="45720" rtlCol="0" anchor="ctr" anchorCtr="0">
            <a:no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8577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DC7AA-0E9A-4B98-91C8-09F784AE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62FE7C-9F65-4473-97C0-BD0D48F0F7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971800"/>
            <a:ext cx="2057400" cy="457200"/>
          </a:xfrm>
        </p:spPr>
        <p:txBody>
          <a:bodyPr tIns="0" rIns="0" bIns="0" anchor="t">
            <a:noAutofit/>
          </a:bodyPr>
          <a:lstStyle>
            <a:lvl1pPr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857DD29-F754-4785-93AB-64099CC251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67300" y="2971800"/>
            <a:ext cx="2057400" cy="457200"/>
          </a:xfrm>
        </p:spPr>
        <p:txBody>
          <a:bodyPr tIns="0" rIns="0" bIns="0" anchor="t">
            <a:noAutofit/>
          </a:bodyPr>
          <a:lstStyle>
            <a:lvl1pPr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E39BEF4-69A4-41CC-BE17-E6569B5E12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62250" y="2971800"/>
            <a:ext cx="2057400" cy="457200"/>
          </a:xfrm>
        </p:spPr>
        <p:txBody>
          <a:bodyPr tIns="0" rIns="0" bIns="0" anchor="t">
            <a:noAutofit/>
          </a:bodyPr>
          <a:lstStyle>
            <a:lvl1pPr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5ADB79F8-D79D-4871-9DD5-6B1EF1408F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65277" y="2971800"/>
            <a:ext cx="2057400" cy="457200"/>
          </a:xfrm>
        </p:spPr>
        <p:txBody>
          <a:bodyPr tIns="0" rIns="0" bIns="0" anchor="t">
            <a:noAutofit/>
          </a:bodyPr>
          <a:lstStyle>
            <a:lvl1pPr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BF1B30B9-DDC6-492D-9EB5-2128B205C7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65423" y="2971800"/>
            <a:ext cx="2057400" cy="457200"/>
          </a:xfrm>
        </p:spPr>
        <p:txBody>
          <a:bodyPr tIns="0" rIns="0" bIns="0" anchor="t">
            <a:noAutofit/>
          </a:bodyPr>
          <a:lstStyle>
            <a:lvl1pPr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77C739D-955D-480C-8CDA-F1D8D2CB6A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5943600"/>
            <a:ext cx="2057400" cy="457200"/>
          </a:xfrm>
        </p:spPr>
        <p:txBody>
          <a:bodyPr tIns="0" rIns="0" bIns="0" anchor="t">
            <a:noAutofit/>
          </a:bodyPr>
          <a:lstStyle>
            <a:lvl1pPr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E171A252-78A9-4A6A-A9F4-E0D2BDB7AD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7300" y="5943600"/>
            <a:ext cx="2057400" cy="457200"/>
          </a:xfrm>
        </p:spPr>
        <p:txBody>
          <a:bodyPr tIns="0" rIns="0" bIns="0" anchor="t">
            <a:noAutofit/>
          </a:bodyPr>
          <a:lstStyle>
            <a:lvl1pPr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269230A5-A800-437C-B0C2-B4219D933C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62250" y="5943600"/>
            <a:ext cx="2057400" cy="457200"/>
          </a:xfrm>
        </p:spPr>
        <p:txBody>
          <a:bodyPr tIns="0" rIns="0" bIns="0" anchor="t">
            <a:noAutofit/>
          </a:bodyPr>
          <a:lstStyle>
            <a:lvl1pPr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FF51D64-C337-403D-87FD-B39F8536E56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65277" y="5943600"/>
            <a:ext cx="2057400" cy="457200"/>
          </a:xfrm>
        </p:spPr>
        <p:txBody>
          <a:bodyPr tIns="0" rIns="0" bIns="0" anchor="t">
            <a:noAutofit/>
          </a:bodyPr>
          <a:lstStyle>
            <a:lvl1pPr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DF43DCEB-DF51-4432-83AD-8A448F464C6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65423" y="5943600"/>
            <a:ext cx="2057400" cy="457200"/>
          </a:xfrm>
        </p:spPr>
        <p:txBody>
          <a:bodyPr tIns="0" rIns="0" bIns="0" anchor="t">
            <a:noAutofit/>
          </a:bodyPr>
          <a:lstStyle>
            <a:lvl1pPr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A73A9FA-A8D5-4803-B52A-FB2BE09C0C8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7200" y="800099"/>
            <a:ext cx="2057400" cy="20574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2" name="Picture Placeholder 29">
            <a:extLst>
              <a:ext uri="{FF2B5EF4-FFF2-40B4-BE49-F238E27FC236}">
                <a16:creationId xmlns:a16="http://schemas.microsoft.com/office/drawing/2014/main" id="{807EC1B4-6060-48E0-9C0C-AB044A160F2C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2762250" y="800099"/>
            <a:ext cx="2057400" cy="20574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3" name="Picture Placeholder 29">
            <a:extLst>
              <a:ext uri="{FF2B5EF4-FFF2-40B4-BE49-F238E27FC236}">
                <a16:creationId xmlns:a16="http://schemas.microsoft.com/office/drawing/2014/main" id="{522889C3-DCEE-4A9B-BE6E-033A8D8A088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067300" y="800099"/>
            <a:ext cx="2057400" cy="20574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4" name="Picture Placeholder 29">
            <a:extLst>
              <a:ext uri="{FF2B5EF4-FFF2-40B4-BE49-F238E27FC236}">
                <a16:creationId xmlns:a16="http://schemas.microsoft.com/office/drawing/2014/main" id="{58611C7D-C369-4983-8285-173034C757E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365423" y="800099"/>
            <a:ext cx="2057400" cy="20574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5" name="Picture Placeholder 29">
            <a:extLst>
              <a:ext uri="{FF2B5EF4-FFF2-40B4-BE49-F238E27FC236}">
                <a16:creationId xmlns:a16="http://schemas.microsoft.com/office/drawing/2014/main" id="{97219BD9-C7EC-4739-8EC0-365E63EF9B9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663546" y="800099"/>
            <a:ext cx="2057400" cy="20574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6" name="Picture Placeholder 29">
            <a:extLst>
              <a:ext uri="{FF2B5EF4-FFF2-40B4-BE49-F238E27FC236}">
                <a16:creationId xmlns:a16="http://schemas.microsoft.com/office/drawing/2014/main" id="{66FECA31-E4E2-4EBF-BB09-EF9C1255D93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57200" y="3771899"/>
            <a:ext cx="2057400" cy="20574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7" name="Picture Placeholder 29">
            <a:extLst>
              <a:ext uri="{FF2B5EF4-FFF2-40B4-BE49-F238E27FC236}">
                <a16:creationId xmlns:a16="http://schemas.microsoft.com/office/drawing/2014/main" id="{ADC7D987-BC58-4C02-B287-2630D83D26D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2762250" y="3771899"/>
            <a:ext cx="2057400" cy="20574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8" name="Picture Placeholder 29">
            <a:extLst>
              <a:ext uri="{FF2B5EF4-FFF2-40B4-BE49-F238E27FC236}">
                <a16:creationId xmlns:a16="http://schemas.microsoft.com/office/drawing/2014/main" id="{99C52C23-9C5C-4007-BBE5-92334538E9B1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067300" y="3771899"/>
            <a:ext cx="2057400" cy="20574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9" name="Picture Placeholder 29">
            <a:extLst>
              <a:ext uri="{FF2B5EF4-FFF2-40B4-BE49-F238E27FC236}">
                <a16:creationId xmlns:a16="http://schemas.microsoft.com/office/drawing/2014/main" id="{5007C190-6A72-403A-930C-299CDC1C777F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7365423" y="3771899"/>
            <a:ext cx="2057400" cy="20574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0" name="Picture Placeholder 29">
            <a:extLst>
              <a:ext uri="{FF2B5EF4-FFF2-40B4-BE49-F238E27FC236}">
                <a16:creationId xmlns:a16="http://schemas.microsoft.com/office/drawing/2014/main" id="{3C5251E9-6DCF-4490-8B12-11A3AD60704B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663546" y="3771899"/>
            <a:ext cx="2057400" cy="20574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3859613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_3x2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DC7AA-0E9A-4B98-91C8-09F784AE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62FE7C-9F65-4473-97C0-BD0D48F0F7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200398"/>
            <a:ext cx="3886200" cy="228602"/>
          </a:xfrm>
        </p:spPr>
        <p:txBody>
          <a:bodyPr tIns="0" rIns="45720" bIns="0" anchor="t">
            <a:noAutofit/>
          </a:bodyPr>
          <a:lstStyle>
            <a:lvl1pPr algn="r">
              <a:spcAft>
                <a:spcPts val="0"/>
              </a:spcAft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A73A9FA-A8D5-4803-B52A-FB2BE09C0C8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0" y="800099"/>
            <a:ext cx="3886200" cy="22860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A830BE5D-34A5-4B37-A261-CBF2A0D9889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5799" y="3200398"/>
            <a:ext cx="3886200" cy="228602"/>
          </a:xfrm>
        </p:spPr>
        <p:txBody>
          <a:bodyPr tIns="0" rIns="45720" bIns="0" anchor="t">
            <a:noAutofit/>
          </a:bodyPr>
          <a:lstStyle>
            <a:lvl1pPr algn="r">
              <a:spcAft>
                <a:spcPts val="0"/>
              </a:spcAft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41" name="Picture Placeholder 29">
            <a:extLst>
              <a:ext uri="{FF2B5EF4-FFF2-40B4-BE49-F238E27FC236}">
                <a16:creationId xmlns:a16="http://schemas.microsoft.com/office/drawing/2014/main" id="{898EC784-BC9B-4D59-AB4E-087F28E5BB0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305798" y="800099"/>
            <a:ext cx="3886200" cy="22860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E1251EFD-370C-4373-9532-A39C35FB0FE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52901" y="3200398"/>
            <a:ext cx="3886200" cy="228602"/>
          </a:xfrm>
        </p:spPr>
        <p:txBody>
          <a:bodyPr tIns="0" rIns="45720" bIns="0" anchor="t">
            <a:noAutofit/>
          </a:bodyPr>
          <a:lstStyle>
            <a:lvl1pPr algn="r">
              <a:spcAft>
                <a:spcPts val="0"/>
              </a:spcAft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43" name="Picture Placeholder 29">
            <a:extLst>
              <a:ext uri="{FF2B5EF4-FFF2-40B4-BE49-F238E27FC236}">
                <a16:creationId xmlns:a16="http://schemas.microsoft.com/office/drawing/2014/main" id="{2E438F78-80D7-4F30-A939-5F1F668E85F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152900" y="800099"/>
            <a:ext cx="3886200" cy="22860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71660C0A-81B6-4932-BD70-28E3B1D1EAB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" y="6172201"/>
            <a:ext cx="3886200" cy="228602"/>
          </a:xfrm>
        </p:spPr>
        <p:txBody>
          <a:bodyPr tIns="0" rIns="45720" bIns="0" anchor="t">
            <a:noAutofit/>
          </a:bodyPr>
          <a:lstStyle>
            <a:lvl1pPr algn="r">
              <a:spcAft>
                <a:spcPts val="0"/>
              </a:spcAft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45" name="Picture Placeholder 29">
            <a:extLst>
              <a:ext uri="{FF2B5EF4-FFF2-40B4-BE49-F238E27FC236}">
                <a16:creationId xmlns:a16="http://schemas.microsoft.com/office/drawing/2014/main" id="{6A605E7C-6950-4880-B683-7C8EED87B1B2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0" y="3771902"/>
            <a:ext cx="3886200" cy="22860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6" name="Text Placeholder 9">
            <a:extLst>
              <a:ext uri="{FF2B5EF4-FFF2-40B4-BE49-F238E27FC236}">
                <a16:creationId xmlns:a16="http://schemas.microsoft.com/office/drawing/2014/main" id="{9C26F228-0437-4F08-AEEE-4E02A666762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05799" y="6172201"/>
            <a:ext cx="3886200" cy="228602"/>
          </a:xfrm>
        </p:spPr>
        <p:txBody>
          <a:bodyPr tIns="0" rIns="45720" bIns="0" anchor="t">
            <a:noAutofit/>
          </a:bodyPr>
          <a:lstStyle>
            <a:lvl1pPr algn="r">
              <a:spcAft>
                <a:spcPts val="0"/>
              </a:spcAft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47" name="Picture Placeholder 29">
            <a:extLst>
              <a:ext uri="{FF2B5EF4-FFF2-40B4-BE49-F238E27FC236}">
                <a16:creationId xmlns:a16="http://schemas.microsoft.com/office/drawing/2014/main" id="{864770C6-A847-486E-8F06-057A95F77E38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305798" y="3771902"/>
            <a:ext cx="3886200" cy="22860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2212EA7-D7E3-4542-9887-89B5BEF8DEA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152901" y="6172201"/>
            <a:ext cx="3886200" cy="228602"/>
          </a:xfrm>
        </p:spPr>
        <p:txBody>
          <a:bodyPr tIns="0" rIns="45720" bIns="0" anchor="t">
            <a:noAutofit/>
          </a:bodyPr>
          <a:lstStyle>
            <a:lvl1pPr algn="r">
              <a:spcAft>
                <a:spcPts val="0"/>
              </a:spcAft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49" name="Picture Placeholder 29">
            <a:extLst>
              <a:ext uri="{FF2B5EF4-FFF2-40B4-BE49-F238E27FC236}">
                <a16:creationId xmlns:a16="http://schemas.microsoft.com/office/drawing/2014/main" id="{1E0A2B8E-F0D5-40A1-9B30-9544E5109639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152900" y="3771902"/>
            <a:ext cx="3886200" cy="22860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1280640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_4x2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DC7AA-0E9A-4B98-91C8-09F784AE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62FE7C-9F65-4473-97C0-BD0D48F0F7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200398"/>
            <a:ext cx="2971799" cy="228602"/>
          </a:xfrm>
        </p:spPr>
        <p:txBody>
          <a:bodyPr tIns="0" rIns="45720" bIns="0" anchor="t">
            <a:noAutofit/>
          </a:bodyPr>
          <a:lstStyle>
            <a:lvl1pPr algn="r">
              <a:spcAft>
                <a:spcPts val="0"/>
              </a:spcAft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A73A9FA-A8D5-4803-B52A-FB2BE09C0C8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0" y="800099"/>
            <a:ext cx="2971800" cy="22860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DC33D05-2196-4930-99FC-E97DC42151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20200" y="3200398"/>
            <a:ext cx="2971799" cy="228602"/>
          </a:xfrm>
        </p:spPr>
        <p:txBody>
          <a:bodyPr tIns="0" rIns="45720" bIns="0" anchor="t">
            <a:noAutofit/>
          </a:bodyPr>
          <a:lstStyle>
            <a:lvl1pPr algn="r">
              <a:spcAft>
                <a:spcPts val="0"/>
              </a:spcAft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8" name="Picture Placeholder 29">
            <a:extLst>
              <a:ext uri="{FF2B5EF4-FFF2-40B4-BE49-F238E27FC236}">
                <a16:creationId xmlns:a16="http://schemas.microsoft.com/office/drawing/2014/main" id="{BBBBB28E-B3BB-4C47-AA48-A8267ABD6D56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220199" y="800099"/>
            <a:ext cx="2971800" cy="22860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8AE044AA-9A1D-46F7-921D-4A3C900BE0A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46800" y="3200398"/>
            <a:ext cx="2971799" cy="228602"/>
          </a:xfrm>
        </p:spPr>
        <p:txBody>
          <a:bodyPr tIns="0" rIns="45720" bIns="0" anchor="t">
            <a:noAutofit/>
          </a:bodyPr>
          <a:lstStyle>
            <a:lvl1pPr algn="r">
              <a:spcAft>
                <a:spcPts val="0"/>
              </a:spcAft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0" name="Picture Placeholder 29">
            <a:extLst>
              <a:ext uri="{FF2B5EF4-FFF2-40B4-BE49-F238E27FC236}">
                <a16:creationId xmlns:a16="http://schemas.microsoft.com/office/drawing/2014/main" id="{21850E6E-AFE8-4CB5-87C2-1F6EA1FC92A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146800" y="800099"/>
            <a:ext cx="2971800" cy="22860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378DAC4C-0C9F-4E26-A45E-47C30A2182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073401" y="3200398"/>
            <a:ext cx="2971799" cy="228602"/>
          </a:xfrm>
        </p:spPr>
        <p:txBody>
          <a:bodyPr tIns="0" rIns="45720" bIns="0" anchor="t">
            <a:noAutofit/>
          </a:bodyPr>
          <a:lstStyle>
            <a:lvl1pPr algn="r">
              <a:spcAft>
                <a:spcPts val="0"/>
              </a:spcAft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2" name="Picture Placeholder 29">
            <a:extLst>
              <a:ext uri="{FF2B5EF4-FFF2-40B4-BE49-F238E27FC236}">
                <a16:creationId xmlns:a16="http://schemas.microsoft.com/office/drawing/2014/main" id="{1912B508-C0AA-47DF-8932-B44EC5C68EA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3073400" y="800099"/>
            <a:ext cx="2971800" cy="22860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FA9F503F-768C-4283-86CD-9419823A8F2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" y="6172201"/>
            <a:ext cx="2971799" cy="228602"/>
          </a:xfrm>
        </p:spPr>
        <p:txBody>
          <a:bodyPr tIns="0" rIns="45720" bIns="0" anchor="t">
            <a:noAutofit/>
          </a:bodyPr>
          <a:lstStyle>
            <a:lvl1pPr algn="r">
              <a:spcAft>
                <a:spcPts val="0"/>
              </a:spcAft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4" name="Picture Placeholder 29">
            <a:extLst>
              <a:ext uri="{FF2B5EF4-FFF2-40B4-BE49-F238E27FC236}">
                <a16:creationId xmlns:a16="http://schemas.microsoft.com/office/drawing/2014/main" id="{233D62F6-BCA5-49A7-B785-6E4E3B22ADBB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0" y="3771902"/>
            <a:ext cx="2971800" cy="22860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2F791035-205A-4A20-A80F-843CD51B647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220200" y="6172201"/>
            <a:ext cx="2971799" cy="228602"/>
          </a:xfrm>
        </p:spPr>
        <p:txBody>
          <a:bodyPr tIns="0" rIns="45720" bIns="0" anchor="t"/>
          <a:lstStyle>
            <a:lvl1pPr algn="r">
              <a:spcAft>
                <a:spcPts val="0"/>
              </a:spcAft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6" name="Picture Placeholder 29">
            <a:extLst>
              <a:ext uri="{FF2B5EF4-FFF2-40B4-BE49-F238E27FC236}">
                <a16:creationId xmlns:a16="http://schemas.microsoft.com/office/drawing/2014/main" id="{AE386434-1513-44C7-8419-58042ACA3A8E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9220199" y="3771902"/>
            <a:ext cx="2971800" cy="2286000"/>
          </a:xfrm>
        </p:spPr>
        <p:txBody>
          <a:bodyPr>
            <a:noAutofit/>
          </a:bodyPr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A0C0F700-9527-46A2-91C1-294BC7C03AD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46800" y="6172201"/>
            <a:ext cx="2971799" cy="228602"/>
          </a:xfrm>
        </p:spPr>
        <p:txBody>
          <a:bodyPr tIns="0" rIns="45720" bIns="0" anchor="t">
            <a:noAutofit/>
          </a:bodyPr>
          <a:lstStyle>
            <a:lvl1pPr algn="r">
              <a:spcAft>
                <a:spcPts val="0"/>
              </a:spcAft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8" name="Picture Placeholder 29">
            <a:extLst>
              <a:ext uri="{FF2B5EF4-FFF2-40B4-BE49-F238E27FC236}">
                <a16:creationId xmlns:a16="http://schemas.microsoft.com/office/drawing/2014/main" id="{F5120F5F-5D81-46F9-81FE-A556E93CC98C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146800" y="3771902"/>
            <a:ext cx="2971800" cy="22860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020BC3E3-AB92-4048-A679-C08EDEBC421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073401" y="6172201"/>
            <a:ext cx="2971799" cy="228602"/>
          </a:xfrm>
        </p:spPr>
        <p:txBody>
          <a:bodyPr tIns="0" rIns="45720" bIns="0" anchor="t">
            <a:noAutofit/>
          </a:bodyPr>
          <a:lstStyle>
            <a:lvl1pPr algn="r">
              <a:spcAft>
                <a:spcPts val="0"/>
              </a:spcAft>
              <a:buNone/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32" name="Picture Placeholder 29">
            <a:extLst>
              <a:ext uri="{FF2B5EF4-FFF2-40B4-BE49-F238E27FC236}">
                <a16:creationId xmlns:a16="http://schemas.microsoft.com/office/drawing/2014/main" id="{E4B9F316-4CF9-4117-AD1C-782F2DD0D226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073400" y="3771902"/>
            <a:ext cx="2971800" cy="2286000"/>
          </a:xfrm>
        </p:spPr>
        <p:txBody>
          <a:bodyPr/>
          <a:lstStyle>
            <a:lvl1pPr algn="ctr">
              <a:buNone/>
              <a:defRPr sz="1400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2921325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_SectionSeparat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F4EB18-F4BB-4812-908C-FCAB506795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094037"/>
            <a:ext cx="11277600" cy="669925"/>
          </a:xfrm>
        </p:spPr>
        <p:txBody>
          <a:bodyPr>
            <a:no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1307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_SectionSeparator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2E41F81C-C565-4A68-8B78-FC2D9AD6832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anchor="t"/>
          <a:lstStyle>
            <a:lvl1pPr algn="ctr">
              <a:buNone/>
              <a:defRPr sz="1600" b="1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F4EB18-F4BB-4812-908C-FCAB506795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094037"/>
            <a:ext cx="11277600" cy="669925"/>
          </a:xfrm>
        </p:spPr>
        <p:txBody>
          <a:bodyPr>
            <a:no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8893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_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7DE9E7B-22E9-4DA2-9555-0B282EB44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5486400" cy="4572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A3315D5-C72A-47D2-A368-65721B878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00100"/>
            <a:ext cx="5486400" cy="5600700"/>
          </a:xfrm>
          <a:prstGeom prst="rect">
            <a:avLst/>
          </a:prstGeom>
        </p:spPr>
        <p:txBody>
          <a:bodyPr vert="horz" lIns="0" tIns="45720" rIns="45720" bIns="45720" rtlCol="0" anchor="ctr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2352D4D-D0F1-4783-9F4A-91C1DC2F7B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algn="ctr">
              <a:buNone/>
              <a:defRPr sz="1600" b="1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38456846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_Content1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7DE9E7B-22E9-4DA2-9555-0B282EB44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4572000" cy="4572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A3315D5-C72A-47D2-A368-65721B878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00100"/>
            <a:ext cx="4572000" cy="5600700"/>
          </a:xfrm>
          <a:prstGeom prst="rect">
            <a:avLst/>
          </a:prstGeom>
        </p:spPr>
        <p:txBody>
          <a:bodyPr vert="horz" lIns="0" tIns="45720" rIns="45720" bIns="45720" rtlCol="0" anchor="ctr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94755491-0C30-4D80-AF73-BD1FE45CB3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8552" y="0"/>
            <a:ext cx="7013448" cy="6858000"/>
          </a:xfrm>
        </p:spPr>
        <p:txBody>
          <a:bodyPr/>
          <a:lstStyle>
            <a:lvl1pPr algn="ctr">
              <a:buNone/>
              <a:defRPr sz="1600" b="1" i="1">
                <a:solidFill>
                  <a:schemeClr val="bg2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18157514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FD61C663-FEE4-4DCE-91D8-3934E76F5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277600" cy="457200"/>
          </a:xfrm>
          <a:prstGeom prst="rect">
            <a:avLst/>
          </a:prstGeom>
        </p:spPr>
        <p:txBody>
          <a:bodyPr vert="horz" lIns="0" tIns="45720" rIns="45720" bIns="45720" rtlCol="0" anchor="ctr">
            <a:noAutofit/>
          </a:bodyPr>
          <a:lstStyle/>
          <a:p>
            <a:r>
              <a:rPr lang="en-US"/>
              <a:t>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602737-DEBA-469F-ACA8-3CC4EB354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800100"/>
            <a:ext cx="5638800" cy="5600700"/>
          </a:xfrm>
          <a:prstGeom prst="rect">
            <a:avLst/>
          </a:prstGeom>
        </p:spPr>
        <p:txBody>
          <a:bodyPr vert="horz" lIns="0" tIns="45720" rIns="45720" bIns="45720" rtlCol="0" anchor="ctr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7A78405-0096-4477-B7F9-9632A4BFB3B3}"/>
              </a:ext>
            </a:extLst>
          </p:cNvPr>
          <p:cNvSpPr/>
          <p:nvPr userDrawn="1"/>
        </p:nvSpPr>
        <p:spPr>
          <a:xfrm>
            <a:off x="190815" y="342683"/>
            <a:ext cx="176180" cy="229034"/>
          </a:xfrm>
          <a:custGeom>
            <a:avLst/>
            <a:gdLst>
              <a:gd name="connsiteX0" fmla="*/ 0 w 603250"/>
              <a:gd name="connsiteY0" fmla="*/ 0 h 784225"/>
              <a:gd name="connsiteX1" fmla="*/ 98425 w 603250"/>
              <a:gd name="connsiteY1" fmla="*/ 0 h 784225"/>
              <a:gd name="connsiteX2" fmla="*/ 603250 w 603250"/>
              <a:gd name="connsiteY2" fmla="*/ 784225 h 784225"/>
              <a:gd name="connsiteX3" fmla="*/ 498475 w 603250"/>
              <a:gd name="connsiteY3" fmla="*/ 784225 h 784225"/>
              <a:gd name="connsiteX4" fmla="*/ 0 w 603250"/>
              <a:gd name="connsiteY4" fmla="*/ 0 h 78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250" h="784225">
                <a:moveTo>
                  <a:pt x="0" y="0"/>
                </a:moveTo>
                <a:lnTo>
                  <a:pt x="98425" y="0"/>
                </a:lnTo>
                <a:lnTo>
                  <a:pt x="603250" y="784225"/>
                </a:lnTo>
                <a:lnTo>
                  <a:pt x="498475" y="7842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4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1" r:id="rId6"/>
    <p:sldLayoutId id="2147483669" r:id="rId7"/>
    <p:sldLayoutId id="2147483650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70" r:id="rId14"/>
    <p:sldLayoutId id="21474836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7432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7432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7432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288" userDrawn="1">
          <p15:clr>
            <a:srgbClr val="F26B43"/>
          </p15:clr>
        </p15:guide>
        <p15:guide id="3" pos="7392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  <p15:guide id="6" orient="horz" pos="504" userDrawn="1">
          <p15:clr>
            <a:srgbClr val="F26B43"/>
          </p15:clr>
        </p15:guide>
        <p15:guide id="8" orient="horz" pos="4032" userDrawn="1">
          <p15:clr>
            <a:srgbClr val="F26B43"/>
          </p15:clr>
        </p15:guide>
        <p15:guide id="9" orient="horz" pos="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9" Type="http://schemas.openxmlformats.org/officeDocument/2006/relationships/image" Target="../media/image45.png"/><Relationship Id="rId21" Type="http://schemas.openxmlformats.org/officeDocument/2006/relationships/image" Target="../media/image36.png"/><Relationship Id="rId34" Type="http://schemas.openxmlformats.org/officeDocument/2006/relationships/customXml" Target="../ink/ink16.xml"/><Relationship Id="rId42" Type="http://schemas.openxmlformats.org/officeDocument/2006/relationships/customXml" Target="../ink/ink20.xml"/><Relationship Id="rId47" Type="http://schemas.openxmlformats.org/officeDocument/2006/relationships/image" Target="../media/image49.png"/><Relationship Id="rId50" Type="http://schemas.openxmlformats.org/officeDocument/2006/relationships/customXml" Target="../ink/ink24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6" Type="http://schemas.openxmlformats.org/officeDocument/2006/relationships/customXml" Target="../ink/ink7.xml"/><Relationship Id="rId29" Type="http://schemas.openxmlformats.org/officeDocument/2006/relationships/image" Target="../media/image40.png"/><Relationship Id="rId11" Type="http://schemas.openxmlformats.org/officeDocument/2006/relationships/image" Target="../media/image31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44.png"/><Relationship Id="rId40" Type="http://schemas.openxmlformats.org/officeDocument/2006/relationships/customXml" Target="../ink/ink19.xml"/><Relationship Id="rId45" Type="http://schemas.openxmlformats.org/officeDocument/2006/relationships/image" Target="../media/image48.png"/><Relationship Id="rId53" Type="http://schemas.openxmlformats.org/officeDocument/2006/relationships/image" Target="../media/image52.png"/><Relationship Id="rId5" Type="http://schemas.openxmlformats.org/officeDocument/2006/relationships/image" Target="../media/image28.png"/><Relationship Id="rId10" Type="http://schemas.openxmlformats.org/officeDocument/2006/relationships/customXml" Target="../ink/ink4.xml"/><Relationship Id="rId19" Type="http://schemas.openxmlformats.org/officeDocument/2006/relationships/image" Target="../media/image35.png"/><Relationship Id="rId31" Type="http://schemas.openxmlformats.org/officeDocument/2006/relationships/image" Target="../media/image41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4" Type="http://schemas.openxmlformats.org/officeDocument/2006/relationships/customXml" Target="../ink/ink1.xml"/><Relationship Id="rId9" Type="http://schemas.openxmlformats.org/officeDocument/2006/relationships/image" Target="../media/image30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39.png"/><Relationship Id="rId30" Type="http://schemas.openxmlformats.org/officeDocument/2006/relationships/customXml" Target="../ink/ink14.xml"/><Relationship Id="rId35" Type="http://schemas.openxmlformats.org/officeDocument/2006/relationships/image" Target="../media/image43.png"/><Relationship Id="rId43" Type="http://schemas.openxmlformats.org/officeDocument/2006/relationships/image" Target="../media/image47.png"/><Relationship Id="rId48" Type="http://schemas.openxmlformats.org/officeDocument/2006/relationships/customXml" Target="../ink/ink23.xml"/><Relationship Id="rId8" Type="http://schemas.openxmlformats.org/officeDocument/2006/relationships/customXml" Target="../ink/ink3.xml"/><Relationship Id="rId51" Type="http://schemas.openxmlformats.org/officeDocument/2006/relationships/image" Target="../media/image51.png"/><Relationship Id="rId3" Type="http://schemas.openxmlformats.org/officeDocument/2006/relationships/image" Target="../media/image27.png"/><Relationship Id="rId12" Type="http://schemas.openxmlformats.org/officeDocument/2006/relationships/customXml" Target="../ink/ink5.xml"/><Relationship Id="rId17" Type="http://schemas.openxmlformats.org/officeDocument/2006/relationships/image" Target="../media/image34.png"/><Relationship Id="rId25" Type="http://schemas.openxmlformats.org/officeDocument/2006/relationships/image" Target="../media/image38.png"/><Relationship Id="rId33" Type="http://schemas.openxmlformats.org/officeDocument/2006/relationships/image" Target="../media/image42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20" Type="http://schemas.openxmlformats.org/officeDocument/2006/relationships/customXml" Target="../ink/ink9.xml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.xml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08C2868D-82A1-448B-92FF-5ACADEC37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885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lowchart: Manual Input 11">
            <a:extLst>
              <a:ext uri="{FF2B5EF4-FFF2-40B4-BE49-F238E27FC236}">
                <a16:creationId xmlns:a16="http://schemas.microsoft.com/office/drawing/2014/main" id="{ECA951E0-8AF7-48D5-9F14-9CEB8FB0D77B}"/>
              </a:ext>
            </a:extLst>
          </p:cNvPr>
          <p:cNvSpPr/>
          <p:nvPr/>
        </p:nvSpPr>
        <p:spPr>
          <a:xfrm rot="5400000">
            <a:off x="316258" y="-318333"/>
            <a:ext cx="6860075" cy="749259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2 w 10000"/>
              <a:gd name="connsiteY0" fmla="*/ 609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2 w 10000"/>
              <a:gd name="connsiteY4" fmla="*/ 6094 h 10000"/>
              <a:gd name="connsiteX0" fmla="*/ 6 w 10000"/>
              <a:gd name="connsiteY0" fmla="*/ 609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6094 h 10000"/>
              <a:gd name="connsiteX0" fmla="*/ 3 w 10000"/>
              <a:gd name="connsiteY0" fmla="*/ 609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3 w 10000"/>
              <a:gd name="connsiteY4" fmla="*/ 6091 h 10000"/>
              <a:gd name="connsiteX0" fmla="*/ 0 w 10003"/>
              <a:gd name="connsiteY0" fmla="*/ 609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0 w 10003"/>
              <a:gd name="connsiteY4" fmla="*/ 60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0" y="609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lnTo>
                  <a:pt x="0" y="609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BFBF9-4F17-4874-97DD-1089CD816B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2025 NHA Convention</a:t>
            </a:r>
          </a:p>
          <a:p>
            <a:r>
              <a:rPr lang="en-US" b="0"/>
              <a:t>Panel Discussion</a:t>
            </a:r>
            <a:endParaRPr lang="en-US" b="0">
              <a:cs typeface="Segoe UI"/>
            </a:endParaRPr>
          </a:p>
          <a:p>
            <a:endParaRPr lang="en-US" b="0"/>
          </a:p>
          <a:p>
            <a:r>
              <a:rPr lang="en-US" b="0"/>
              <a:t>October 22, 2025</a:t>
            </a:r>
            <a:endParaRPr lang="en-US" b="0">
              <a:cs typeface="Segoe U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B6866A-7C26-4D18-8C66-6ECB7729D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" y="409307"/>
            <a:ext cx="2188723" cy="6712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B4929D-EE01-E025-CCF5-714B514F38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453510"/>
            <a:ext cx="2453638" cy="583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4D12D4-AF72-F3E4-3BCE-17DF73B0C31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409571"/>
            <a:ext cx="1828800" cy="68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21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167B0-9058-4A0F-355A-2D9A7FF77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99B68-02B7-7B9B-0B39-7CB4F4831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102338" cy="457200"/>
          </a:xfrm>
        </p:spPr>
        <p:txBody>
          <a:bodyPr/>
          <a:lstStyle/>
          <a:p>
            <a:r>
              <a:rPr lang="en-US"/>
              <a:t>WHY THE PROJECT WAS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865B1-5192-425C-9D94-0DC5BF382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00100"/>
            <a:ext cx="5346493" cy="4913651"/>
          </a:xfrm>
        </p:spPr>
        <p:txBody>
          <a:bodyPr/>
          <a:lstStyle/>
          <a:p>
            <a:r>
              <a:rPr lang="en-US">
                <a:cs typeface="Segoe UI"/>
              </a:rPr>
              <a:t>Lab Remodel was necessary to meet our strategic objectives</a:t>
            </a:r>
          </a:p>
          <a:p>
            <a:pPr lvl="1">
              <a:buFont typeface="Courier New" panose="05040102010807070707" pitchFamily="18" charset="2"/>
              <a:buChar char="o"/>
            </a:pPr>
            <a:r>
              <a:rPr lang="en-US">
                <a:cs typeface="Segoe UI"/>
              </a:rPr>
              <a:t>Grow Services to Meet our regions needs</a:t>
            </a:r>
            <a:endParaRPr lang="en-US"/>
          </a:p>
          <a:p>
            <a:pPr lvl="2">
              <a:buFont typeface="Wingdings" panose="05040102010807070707" pitchFamily="18" charset="2"/>
              <a:buChar char="§"/>
            </a:pPr>
            <a:r>
              <a:rPr lang="en-US">
                <a:cs typeface="Segoe UI"/>
              </a:rPr>
              <a:t>Become our regions premier outreach laboratory with an extensive testing menu</a:t>
            </a:r>
            <a:endParaRPr lang="en-US"/>
          </a:p>
          <a:p>
            <a:pPr lvl="2">
              <a:buFont typeface="Wingdings" panose="05040102010807070707" pitchFamily="18" charset="2"/>
              <a:buChar char="§"/>
            </a:pPr>
            <a:r>
              <a:rPr lang="en-US">
                <a:cs typeface="Segoe UI"/>
              </a:rPr>
              <a:t>With additional space GPH brought in </a:t>
            </a:r>
            <a:br>
              <a:rPr lang="en-US">
                <a:cs typeface="Segoe UI"/>
              </a:rPr>
            </a:br>
            <a:r>
              <a:rPr lang="en-US">
                <a:cs typeface="Segoe UI"/>
              </a:rPr>
              <a:t>30 additional inhouse testing. </a:t>
            </a:r>
          </a:p>
        </p:txBody>
      </p:sp>
      <p:pic>
        <p:nvPicPr>
          <p:cNvPr id="9" name="Picture Placeholder 4" descr="A white table with a computer and a microscope&#10;&#10;AI-generated content may be incorrect.">
            <a:extLst>
              <a:ext uri="{FF2B5EF4-FFF2-40B4-BE49-F238E27FC236}">
                <a16:creationId xmlns:a16="http://schemas.microsoft.com/office/drawing/2014/main" id="{6D5C7977-381C-F356-5929-74130B3BBE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2912" y="2893"/>
            <a:ext cx="5199088" cy="685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55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9E8C0-9517-07AC-7CE9-6EAD06B4C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60FE8-F9B2-CF51-2FEB-9C0C6A4FF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102338" cy="457200"/>
          </a:xfrm>
        </p:spPr>
        <p:txBody>
          <a:bodyPr/>
          <a:lstStyle/>
          <a:p>
            <a:r>
              <a:rPr lang="en-US"/>
              <a:t>WHY THE PROJECT WAS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CD858-9C08-0E03-53AE-AF250C08C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00100"/>
            <a:ext cx="3909936" cy="5600700"/>
          </a:xfrm>
        </p:spPr>
        <p:txBody>
          <a:bodyPr/>
          <a:lstStyle/>
          <a:p>
            <a:r>
              <a:rPr lang="en-US">
                <a:cs typeface="Segoe UI"/>
              </a:rPr>
              <a:t>Lab Remodel was necessary to meet our strategic objectives</a:t>
            </a:r>
          </a:p>
          <a:p>
            <a:pPr lvl="1">
              <a:buFont typeface="Courier New" panose="05040102010807070707" pitchFamily="18" charset="2"/>
              <a:buChar char="o"/>
            </a:pPr>
            <a:r>
              <a:rPr lang="en-US">
                <a:cs typeface="Segoe UI"/>
              </a:rPr>
              <a:t>Deploy Innovation to Improve Organizational Outcomes</a:t>
            </a:r>
          </a:p>
          <a:p>
            <a:pPr lvl="2">
              <a:buFont typeface="Wingdings" panose="05040102010807070707" pitchFamily="18" charset="2"/>
              <a:buChar char="§"/>
            </a:pPr>
            <a:r>
              <a:rPr lang="en-US">
                <a:cs typeface="Segoe UI"/>
              </a:rPr>
              <a:t>Reduction of at least 2 entry level FTE's by using an automation line for specimen processing </a:t>
            </a:r>
          </a:p>
        </p:txBody>
      </p:sp>
      <p:pic>
        <p:nvPicPr>
          <p:cNvPr id="13" name="Picture Placeholder 12" descr="A computer screen shot of several machines&#10;&#10;AI-generated content may be incorrect.">
            <a:extLst>
              <a:ext uri="{FF2B5EF4-FFF2-40B4-BE49-F238E27FC236}">
                <a16:creationId xmlns:a16="http://schemas.microsoft.com/office/drawing/2014/main" id="{9C727370-03B4-065C-2EF2-59C1DBDFC8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58893" y="1548617"/>
            <a:ext cx="7533107" cy="410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90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4690F-A7C5-084D-5685-1E197F0D4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2AD886-5AE0-7BB3-716F-83C53EBA73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F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498FC1-9EEF-068D-54D4-0E3C7A721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Construction Manager at Risk</a:t>
            </a:r>
          </a:p>
        </p:txBody>
      </p:sp>
    </p:spTree>
    <p:extLst>
      <p:ext uri="{BB962C8B-B14F-4D97-AF65-F5344CB8AC3E}">
        <p14:creationId xmlns:p14="http://schemas.microsoft.com/office/powerpoint/2010/main" val="2156091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A7E2E-A9E8-4C18-A025-0D1FF1E63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CMAR: </a:t>
            </a:r>
            <a:r>
              <a:rPr lang="en-US" b="0"/>
              <a:t>Basic Understanding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E35E60-E14E-4A6A-AB93-C151CD5BA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00100"/>
            <a:ext cx="8737600" cy="5600700"/>
          </a:xfrm>
        </p:spPr>
        <p:txBody>
          <a:bodyPr/>
          <a:lstStyle/>
          <a:p>
            <a:r>
              <a:rPr lang="en-US">
                <a:cs typeface="Segoe UI"/>
              </a:rPr>
              <a:t>Definition</a:t>
            </a:r>
          </a:p>
          <a:p>
            <a:pPr lvl="1">
              <a:buFont typeface="Courier New" panose="05040102010807070707" pitchFamily="18" charset="2"/>
              <a:buChar char="o"/>
            </a:pPr>
            <a:r>
              <a:rPr lang="en-US">
                <a:cs typeface="Segoe UI"/>
              </a:rPr>
              <a:t>CMAR is a project delivery method where the owner hires a construction manager (CM) early in the design phase to provide input and then manage the construction, guaranteeing the project will not exceed a Guaranteed Maximum Price (GMP).</a:t>
            </a:r>
          </a:p>
        </p:txBody>
      </p:sp>
    </p:spTree>
    <p:extLst>
      <p:ext uri="{BB962C8B-B14F-4D97-AF65-F5344CB8AC3E}">
        <p14:creationId xmlns:p14="http://schemas.microsoft.com/office/powerpoint/2010/main" val="1004912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A7E2E-A9E8-4C18-A025-0D1FF1E63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CMAR: </a:t>
            </a:r>
            <a:r>
              <a:rPr lang="en-US" b="0"/>
              <a:t>Basic Understanding</a:t>
            </a:r>
            <a:endParaRPr lang="en-US" b="0">
              <a:solidFill>
                <a:srgbClr val="000000"/>
              </a:solidFill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79125442-F5EE-207B-29A2-73352BD3FF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7608446"/>
              </p:ext>
            </p:extLst>
          </p:nvPr>
        </p:nvGraphicFramePr>
        <p:xfrm>
          <a:off x="1458686" y="1714499"/>
          <a:ext cx="9269231" cy="4028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13359">
                  <a:extLst>
                    <a:ext uri="{9D8B030D-6E8A-4147-A177-3AD203B41FA5}">
                      <a16:colId xmlns:a16="http://schemas.microsoft.com/office/drawing/2014/main" val="2056012953"/>
                    </a:ext>
                  </a:extLst>
                </a:gridCol>
                <a:gridCol w="3577936">
                  <a:extLst>
                    <a:ext uri="{9D8B030D-6E8A-4147-A177-3AD203B41FA5}">
                      <a16:colId xmlns:a16="http://schemas.microsoft.com/office/drawing/2014/main" val="1812168130"/>
                    </a:ext>
                  </a:extLst>
                </a:gridCol>
                <a:gridCol w="3577936">
                  <a:extLst>
                    <a:ext uri="{9D8B030D-6E8A-4147-A177-3AD203B41FA5}">
                      <a16:colId xmlns:a16="http://schemas.microsoft.com/office/drawing/2014/main" val="3703697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CMAR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Design-Bid-Build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680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Contractor</a:t>
                      </a:r>
                    </a:p>
                    <a:p>
                      <a:pPr lvl="0">
                        <a:buNone/>
                      </a:pPr>
                      <a:r>
                        <a:rPr lang="en-US" b="1"/>
                        <a:t>Involvement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The CM is hired early, during the design phase.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The contractor is hired after the design is 100% complete.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685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Project 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Collaborative and often overlapping (phased construction).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Linear and sequential. Design, then bid, then build.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360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The CM takes on the risk of cost overruns with the Guaranteed Maximum Price (GMP).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The owner typically bears the risk of cost overruns caused by design errors or unforeseen conditions.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143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Cost is determined collaboratively with a GMP based on the design.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Cost is determined by the lowest competitive bid, which can be subject to change orders later 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935323"/>
                  </a:ext>
                </a:extLst>
              </a:tr>
            </a:tbl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423C61-25C2-4EA7-994D-3CF7E5817A92}"/>
              </a:ext>
            </a:extLst>
          </p:cNvPr>
          <p:cNvSpPr txBox="1">
            <a:spLocks/>
          </p:cNvSpPr>
          <p:nvPr/>
        </p:nvSpPr>
        <p:spPr>
          <a:xfrm>
            <a:off x="457200" y="1133929"/>
            <a:ext cx="8737600" cy="578757"/>
          </a:xfrm>
          <a:prstGeom prst="rect">
            <a:avLst/>
          </a:prstGeom>
        </p:spPr>
        <p:txBody>
          <a:bodyPr vert="horz" lIns="0" tIns="45720" rIns="45720" bIns="45720" rtlCol="0" anchor="ctr" anchorCtr="0">
            <a:no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Segoe UI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784982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B7FD8-DE69-EAB4-42F7-EF1F11B37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C1C1D-1FFA-38C6-426F-0A5C1555D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CMAR: </a:t>
            </a:r>
            <a:r>
              <a:rPr lang="en-US" b="0"/>
              <a:t>Basic Understanding</a:t>
            </a: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72DB2A-2425-C112-6028-2F9F04C89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00100"/>
            <a:ext cx="5304971" cy="5600700"/>
          </a:xfrm>
        </p:spPr>
        <p:txBody>
          <a:bodyPr/>
          <a:lstStyle/>
          <a:p>
            <a:r>
              <a:rPr lang="en-US">
                <a:cs typeface="Segoe UI"/>
              </a:rPr>
              <a:t>Advantages</a:t>
            </a:r>
          </a:p>
          <a:p>
            <a:pPr lvl="1">
              <a:buFont typeface="Courier New" panose="05040102010807070707" pitchFamily="18" charset="2"/>
              <a:buChar char="o"/>
            </a:pPr>
            <a:r>
              <a:rPr lang="en-US">
                <a:cs typeface="Segoe UI"/>
              </a:rPr>
              <a:t>Early Collaboration and Expertise</a:t>
            </a:r>
          </a:p>
          <a:p>
            <a:pPr lvl="1">
              <a:buFont typeface="Courier New" panose="05040102010807070707" pitchFamily="18" charset="2"/>
              <a:buChar char="o"/>
            </a:pPr>
            <a:r>
              <a:rPr lang="en-US">
                <a:cs typeface="Segoe UI"/>
              </a:rPr>
              <a:t>Cost Certainty with GMP</a:t>
            </a:r>
          </a:p>
          <a:p>
            <a:pPr lvl="1">
              <a:buFont typeface="Courier New" panose="05040102010807070707" pitchFamily="18" charset="2"/>
              <a:buChar char="o"/>
            </a:pPr>
            <a:r>
              <a:rPr lang="en-US">
                <a:cs typeface="Segoe UI"/>
              </a:rPr>
              <a:t>Accelerated Schedule</a:t>
            </a:r>
          </a:p>
          <a:p>
            <a:pPr lvl="1">
              <a:buFont typeface="Courier New" panose="05040102010807070707" pitchFamily="18" charset="2"/>
              <a:buChar char="o"/>
            </a:pPr>
            <a:r>
              <a:rPr lang="en-US">
                <a:cs typeface="Segoe UI"/>
              </a:rPr>
              <a:t>Reduced Disputes and Change Orders</a:t>
            </a:r>
          </a:p>
        </p:txBody>
      </p:sp>
      <p:pic>
        <p:nvPicPr>
          <p:cNvPr id="3" name="Picture 2" descr="A puzzle pieces in a circle&#10;&#10;AI-generated content may be incorrect.">
            <a:extLst>
              <a:ext uri="{FF2B5EF4-FFF2-40B4-BE49-F238E27FC236}">
                <a16:creationId xmlns:a16="http://schemas.microsoft.com/office/drawing/2014/main" id="{323B38A1-FDA7-255F-7981-E02F7A44B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179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62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52DAA5-464C-79E4-7B71-7E84900A09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PHASING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642528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building&#10;&#10;AI-generated content may be incorrect.">
            <a:extLst>
              <a:ext uri="{FF2B5EF4-FFF2-40B4-BE49-F238E27FC236}">
                <a16:creationId xmlns:a16="http://schemas.microsoft.com/office/drawing/2014/main" id="{4B58E5AB-BFBE-3B71-25A7-4CADF0D9E1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0"/>
            <a:ext cx="9601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0A7E2E-A9E8-4C18-A025-0D1FF1E63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PHASING OPPORTUNITIES</a:t>
            </a:r>
            <a:endParaRPr lang="en-US" b="0">
              <a:cs typeface="Segoe U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C0A20DD-8238-DC57-3980-1AA9A66AF723}"/>
              </a:ext>
            </a:extLst>
          </p:cNvPr>
          <p:cNvSpPr txBox="1">
            <a:spLocks/>
          </p:cNvSpPr>
          <p:nvPr/>
        </p:nvSpPr>
        <p:spPr>
          <a:xfrm>
            <a:off x="6902450" y="4855308"/>
            <a:ext cx="541216" cy="37904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45720" rIns="4572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FFFF"/>
                </a:solidFill>
              </a:rPr>
              <a:t>P1B</a:t>
            </a:r>
            <a:endParaRPr lang="en-US">
              <a:solidFill>
                <a:srgbClr val="FFFFFF"/>
              </a:solidFill>
              <a:cs typeface="Segoe U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3E3DE0-E9D9-A278-732D-974727F5DD01}"/>
              </a:ext>
            </a:extLst>
          </p:cNvPr>
          <p:cNvSpPr txBox="1">
            <a:spLocks/>
          </p:cNvSpPr>
          <p:nvPr/>
        </p:nvSpPr>
        <p:spPr>
          <a:xfrm>
            <a:off x="6492142" y="2657231"/>
            <a:ext cx="541216" cy="37904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45720" rIns="4572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FFFF"/>
                </a:solidFill>
              </a:rPr>
              <a:t>P1A</a:t>
            </a:r>
            <a:endParaRPr lang="en-US">
              <a:solidFill>
                <a:srgbClr val="FFFFFF"/>
              </a:solidFill>
              <a:cs typeface="Segoe U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7C1452-9FDE-90EF-43D6-AEF1CF76DE53}"/>
              </a:ext>
            </a:extLst>
          </p:cNvPr>
          <p:cNvSpPr txBox="1">
            <a:spLocks/>
          </p:cNvSpPr>
          <p:nvPr/>
        </p:nvSpPr>
        <p:spPr>
          <a:xfrm>
            <a:off x="5086478" y="4847455"/>
            <a:ext cx="404447" cy="37904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45720" rIns="4572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FFFF"/>
                </a:solidFill>
              </a:rPr>
              <a:t>P2</a:t>
            </a:r>
            <a:endParaRPr lang="en-US">
              <a:solidFill>
                <a:srgbClr val="FFFFFF"/>
              </a:solidFill>
              <a:cs typeface="Segoe U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F97790-3E91-22BE-CC3B-7C2569342000}"/>
              </a:ext>
            </a:extLst>
          </p:cNvPr>
          <p:cNvSpPr txBox="1">
            <a:spLocks/>
          </p:cNvSpPr>
          <p:nvPr/>
        </p:nvSpPr>
        <p:spPr>
          <a:xfrm>
            <a:off x="3773051" y="5230004"/>
            <a:ext cx="404447" cy="37904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45720" rIns="4572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FFFF"/>
                </a:solidFill>
              </a:rPr>
              <a:t>P3</a:t>
            </a:r>
            <a:endParaRPr lang="en-US">
              <a:solidFill>
                <a:srgbClr val="FFFFFF"/>
              </a:solidFill>
              <a:cs typeface="Segoe U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6654E0-9986-2957-74FA-A33214781766}"/>
              </a:ext>
            </a:extLst>
          </p:cNvPr>
          <p:cNvSpPr txBox="1"/>
          <p:nvPr/>
        </p:nvSpPr>
        <p:spPr>
          <a:xfrm>
            <a:off x="9249019" y="5298992"/>
            <a:ext cx="172833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cs typeface="Segoe UI"/>
              </a:rPr>
              <a:t>LAB BOUNDARY</a:t>
            </a:r>
            <a:endParaRPr lang="en-US" sz="1400" b="1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5E213A1-CFD8-FF88-7D48-B923873C00BC}"/>
              </a:ext>
            </a:extLst>
          </p:cNvPr>
          <p:cNvCxnSpPr/>
          <p:nvPr/>
        </p:nvCxnSpPr>
        <p:spPr>
          <a:xfrm flipH="1">
            <a:off x="8507372" y="5565204"/>
            <a:ext cx="2174468" cy="2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484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8D979-311B-B8C7-5AF2-5215422FD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491E64A6-A08F-3B33-E82E-D529B35E17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75" y="0"/>
            <a:ext cx="1000125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39C0D1-A25B-5489-74D3-07FF5ABBF5F3}"/>
              </a:ext>
            </a:extLst>
          </p:cNvPr>
          <p:cNvSpPr/>
          <p:nvPr/>
        </p:nvSpPr>
        <p:spPr>
          <a:xfrm>
            <a:off x="1" y="0"/>
            <a:ext cx="5587999" cy="687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D75C9D-486A-6086-8879-83EBAD47A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PHASING OPPORTUNITIES</a:t>
            </a:r>
            <a:endParaRPr lang="en-US" b="0">
              <a:cs typeface="Segoe U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42FA33-B881-B1AD-C75A-DCF607CC76D7}"/>
              </a:ext>
            </a:extLst>
          </p:cNvPr>
          <p:cNvSpPr txBox="1">
            <a:spLocks/>
          </p:cNvSpPr>
          <p:nvPr/>
        </p:nvSpPr>
        <p:spPr>
          <a:xfrm>
            <a:off x="6627283" y="5045808"/>
            <a:ext cx="541216" cy="37904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45720" rIns="4572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FFFF"/>
                </a:solidFill>
              </a:rPr>
              <a:t>P1B</a:t>
            </a:r>
            <a:endParaRPr lang="en-US">
              <a:solidFill>
                <a:srgbClr val="FFFFFF"/>
              </a:solidFill>
              <a:cs typeface="Segoe U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847E1B-1D1B-129D-F755-6DAF1EFE78C2}"/>
              </a:ext>
            </a:extLst>
          </p:cNvPr>
          <p:cNvSpPr txBox="1">
            <a:spLocks/>
          </p:cNvSpPr>
          <p:nvPr/>
        </p:nvSpPr>
        <p:spPr>
          <a:xfrm>
            <a:off x="4663145" y="5048538"/>
            <a:ext cx="404447" cy="37904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45720" rIns="4572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FFFF"/>
                </a:solidFill>
              </a:rPr>
              <a:t>P2</a:t>
            </a:r>
            <a:endParaRPr lang="en-US">
              <a:solidFill>
                <a:srgbClr val="FFFFFF"/>
              </a:solidFill>
              <a:cs typeface="Segoe U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AE6128F-3EA8-D9F7-9458-5415DA37E68E}"/>
              </a:ext>
            </a:extLst>
          </p:cNvPr>
          <p:cNvSpPr txBox="1">
            <a:spLocks/>
          </p:cNvSpPr>
          <p:nvPr/>
        </p:nvSpPr>
        <p:spPr>
          <a:xfrm>
            <a:off x="3423801" y="5949671"/>
            <a:ext cx="404447" cy="37904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45720" rIns="4572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FFFF"/>
                </a:solidFill>
              </a:rPr>
              <a:t>P3</a:t>
            </a:r>
            <a:endParaRPr lang="en-US">
              <a:solidFill>
                <a:srgbClr val="FFFFFF"/>
              </a:solidFill>
              <a:cs typeface="Segoe UI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24457FD-C13D-E18E-9467-34674DBEEF2C}"/>
              </a:ext>
            </a:extLst>
          </p:cNvPr>
          <p:cNvSpPr txBox="1">
            <a:spLocks/>
          </p:cNvSpPr>
          <p:nvPr/>
        </p:nvSpPr>
        <p:spPr>
          <a:xfrm>
            <a:off x="6492142" y="2657231"/>
            <a:ext cx="541216" cy="37904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45720" rIns="4572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FFFF"/>
                </a:solidFill>
              </a:rPr>
              <a:t>P1A</a:t>
            </a:r>
            <a:endParaRPr lang="en-US">
              <a:solidFill>
                <a:srgbClr val="FFFFFF"/>
              </a:solidFill>
              <a:cs typeface="Segoe U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7EEEC7-A10B-C933-523D-9449768D5CA7}"/>
              </a:ext>
            </a:extLst>
          </p:cNvPr>
          <p:cNvSpPr txBox="1"/>
          <p:nvPr/>
        </p:nvSpPr>
        <p:spPr>
          <a:xfrm>
            <a:off x="9249019" y="5298992"/>
            <a:ext cx="172833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cs typeface="Segoe UI"/>
              </a:rPr>
              <a:t>LAB BOUNDARY</a:t>
            </a:r>
            <a:endParaRPr lang="en-US" sz="1400" b="1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271681E-FA23-DC6E-C2D4-DEBA767F6970}"/>
              </a:ext>
            </a:extLst>
          </p:cNvPr>
          <p:cNvCxnSpPr/>
          <p:nvPr/>
        </p:nvCxnSpPr>
        <p:spPr>
          <a:xfrm flipH="1">
            <a:off x="8507372" y="5565204"/>
            <a:ext cx="2174468" cy="2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E22799A-94BF-226D-8D5B-0BCD7F2B94C7}"/>
                  </a:ext>
                </a:extLst>
              </p14:cNvPr>
              <p14:cNvContentPartPr/>
              <p14:nvPr/>
            </p14:nvContentPartPr>
            <p14:xfrm>
              <a:off x="3418416" y="4751916"/>
              <a:ext cx="186532" cy="719343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E22799A-94BF-226D-8D5B-0BCD7F2B94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00480" y="4733923"/>
                <a:ext cx="222045" cy="7549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7FAD08B-D2C3-D673-A51B-C5C3296EA8EF}"/>
                  </a:ext>
                </a:extLst>
              </p14:cNvPr>
              <p14:cNvContentPartPr/>
              <p14:nvPr/>
            </p14:nvContentPartPr>
            <p14:xfrm>
              <a:off x="3619499" y="5394505"/>
              <a:ext cx="361677" cy="77077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7FAD08B-D2C3-D673-A51B-C5C3296EA8E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01523" y="5376580"/>
                <a:ext cx="397269" cy="1125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222784A-8773-3FC7-4FB8-9333E7098D8E}"/>
                  </a:ext>
                </a:extLst>
              </p14:cNvPr>
              <p14:cNvContentPartPr/>
              <p14:nvPr/>
            </p14:nvContentPartPr>
            <p14:xfrm>
              <a:off x="3989916" y="5397500"/>
              <a:ext cx="265607" cy="944822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222784A-8773-3FC7-4FB8-9333E7098D8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71945" y="5379503"/>
                <a:ext cx="301189" cy="9804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6092BD2-017A-450D-FC32-920D4FC53385}"/>
                  </a:ext>
                </a:extLst>
              </p14:cNvPr>
              <p14:cNvContentPartPr/>
              <p14:nvPr/>
            </p14:nvContentPartPr>
            <p14:xfrm>
              <a:off x="4247744" y="6313245"/>
              <a:ext cx="229235" cy="58371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6092BD2-017A-450D-FC32-920D4FC5338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29751" y="6295340"/>
                <a:ext cx="264862" cy="938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3C0F45A-9711-0D96-F744-616A975F54A1}"/>
                  </a:ext>
                </a:extLst>
              </p14:cNvPr>
              <p14:cNvContentPartPr/>
              <p14:nvPr/>
            </p14:nvContentPartPr>
            <p14:xfrm>
              <a:off x="3412787" y="4563894"/>
              <a:ext cx="676552" cy="186446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3C0F45A-9711-0D96-F744-616A975F54A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94803" y="4545932"/>
                <a:ext cx="712160" cy="222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592705B-329A-8407-A3DD-93F38A4B842E}"/>
                  </a:ext>
                </a:extLst>
              </p14:cNvPr>
              <p14:cNvContentPartPr/>
              <p14:nvPr/>
            </p14:nvContentPartPr>
            <p14:xfrm>
              <a:off x="4312595" y="4166792"/>
              <a:ext cx="1357360" cy="33225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592705B-329A-8407-A3DD-93F38A4B842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294602" y="4148813"/>
                <a:ext cx="1392985" cy="3678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AE4F41C-1814-038C-E1BB-46196A7D3AE7}"/>
                  </a:ext>
                </a:extLst>
              </p14:cNvPr>
              <p14:cNvContentPartPr/>
              <p14:nvPr/>
            </p14:nvContentPartPr>
            <p14:xfrm>
              <a:off x="5666361" y="4158574"/>
              <a:ext cx="2298217" cy="598849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AE4F41C-1814-038C-E1BB-46196A7D3AE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48364" y="4140580"/>
                <a:ext cx="2333851" cy="6344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DF4418C-814F-E228-1A4A-802EE05F7DC6}"/>
                  </a:ext>
                </a:extLst>
              </p14:cNvPr>
              <p14:cNvContentPartPr/>
              <p14:nvPr/>
            </p14:nvContentPartPr>
            <p14:xfrm>
              <a:off x="7877446" y="4758446"/>
              <a:ext cx="99234" cy="387542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DF4418C-814F-E228-1A4A-802EE05F7DC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859469" y="4740471"/>
                <a:ext cx="134829" cy="4231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6227EA3-28DA-4263-FA90-661948E44030}"/>
                  </a:ext>
                </a:extLst>
              </p14:cNvPr>
              <p14:cNvContentPartPr/>
              <p14:nvPr/>
            </p14:nvContentPartPr>
            <p14:xfrm>
              <a:off x="7887510" y="5147552"/>
              <a:ext cx="695938" cy="203421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6227EA3-28DA-4263-FA90-661948E4403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869527" y="5129614"/>
                <a:ext cx="731544" cy="2389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10C75EB-ABA5-C199-97A5-5F46F39F29BF}"/>
                  </a:ext>
                </a:extLst>
              </p14:cNvPr>
              <p14:cNvContentPartPr/>
              <p14:nvPr/>
            </p14:nvContentPartPr>
            <p14:xfrm>
              <a:off x="8357684" y="5358319"/>
              <a:ext cx="210762" cy="75017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10C75EB-ABA5-C199-97A5-5F46F39F29B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339732" y="5340329"/>
                <a:ext cx="246308" cy="7857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1CC2812-9432-1F60-B816-DC4A168B45ED}"/>
                  </a:ext>
                </a:extLst>
              </p14:cNvPr>
              <p14:cNvContentPartPr/>
              <p14:nvPr/>
            </p14:nvContentPartPr>
            <p14:xfrm>
              <a:off x="7025855" y="5738534"/>
              <a:ext cx="1331825" cy="381784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1CC2812-9432-1F60-B816-DC4A168B45E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007862" y="5720559"/>
                <a:ext cx="1367451" cy="4173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4A1D8B2-E85C-C33C-74CE-F9863A292E74}"/>
                  </a:ext>
                </a:extLst>
              </p14:cNvPr>
              <p14:cNvContentPartPr/>
              <p14:nvPr/>
            </p14:nvContentPartPr>
            <p14:xfrm>
              <a:off x="6898430" y="5739319"/>
              <a:ext cx="137909" cy="427334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4A1D8B2-E85C-C33C-74CE-F9863A292E7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880473" y="5721334"/>
                <a:ext cx="173464" cy="4629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7AF5EC6-B3C7-D67C-3919-125AF7B90E8A}"/>
                  </a:ext>
                </a:extLst>
              </p14:cNvPr>
              <p14:cNvContentPartPr/>
              <p14:nvPr/>
            </p14:nvContentPartPr>
            <p14:xfrm>
              <a:off x="6089190" y="5949436"/>
              <a:ext cx="809341" cy="227627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7AF5EC6-B3C7-D67C-3919-125AF7B90E8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071197" y="5931456"/>
                <a:ext cx="844968" cy="263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D824781-4AE2-8FE6-1418-B49069C40FE9}"/>
                  </a:ext>
                </a:extLst>
              </p14:cNvPr>
              <p14:cNvContentPartPr/>
              <p14:nvPr/>
            </p14:nvContentPartPr>
            <p14:xfrm>
              <a:off x="6043907" y="5950085"/>
              <a:ext cx="35879" cy="153127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D824781-4AE2-8FE6-1418-B49069C40FE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026145" y="5932112"/>
                <a:ext cx="71048" cy="1887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834CF70-AAEB-7A5B-88A0-AEE52859D1DB}"/>
                  </a:ext>
                </a:extLst>
              </p14:cNvPr>
              <p14:cNvContentPartPr/>
              <p14:nvPr/>
            </p14:nvContentPartPr>
            <p14:xfrm>
              <a:off x="5790159" y="6020098"/>
              <a:ext cx="258502" cy="73299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834CF70-AAEB-7A5B-88A0-AEE52859D1D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772183" y="6002133"/>
                <a:ext cx="294095" cy="1088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50B4380-2429-AE01-711E-FF3203A104F1}"/>
                  </a:ext>
                </a:extLst>
              </p14:cNvPr>
              <p14:cNvContentPartPr/>
              <p14:nvPr/>
            </p14:nvContentPartPr>
            <p14:xfrm>
              <a:off x="5787957" y="5910392"/>
              <a:ext cx="8106" cy="112649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50B4380-2429-AE01-711E-FF3203A104F1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382657" y="5892454"/>
                <a:ext cx="810600" cy="1481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F3E8B29-67F1-2F95-23FC-9688FC0C6CD1}"/>
                  </a:ext>
                </a:extLst>
              </p14:cNvPr>
              <p14:cNvContentPartPr/>
              <p14:nvPr/>
            </p14:nvContentPartPr>
            <p14:xfrm>
              <a:off x="5553773" y="5909553"/>
              <a:ext cx="234183" cy="8106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F3E8B29-67F1-2F95-23FC-9688FC0C6CD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535814" y="5504253"/>
                <a:ext cx="269741" cy="8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34F29E8-9BF4-FBDF-8D74-030758971685}"/>
                  </a:ext>
                </a:extLst>
              </p14:cNvPr>
              <p14:cNvContentPartPr/>
              <p14:nvPr/>
            </p14:nvContentPartPr>
            <p14:xfrm>
              <a:off x="5544766" y="5909552"/>
              <a:ext cx="8106" cy="120741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34F29E8-9BF4-FBDF-8D74-03075897168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139466" y="5891585"/>
                <a:ext cx="810600" cy="1563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66868F5-3088-CF0A-8E14-37A9F1B70B11}"/>
                  </a:ext>
                </a:extLst>
              </p14:cNvPr>
              <p14:cNvContentPartPr/>
              <p14:nvPr/>
            </p14:nvContentPartPr>
            <p14:xfrm>
              <a:off x="5334901" y="6039255"/>
              <a:ext cx="209864" cy="56732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66868F5-3088-CF0A-8E14-37A9F1B70B1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316933" y="6021302"/>
                <a:ext cx="245440" cy="922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AE41E0C-F6D4-8C1D-1F38-075730ECBB36}"/>
                  </a:ext>
                </a:extLst>
              </p14:cNvPr>
              <p14:cNvContentPartPr/>
              <p14:nvPr/>
            </p14:nvContentPartPr>
            <p14:xfrm>
              <a:off x="5279123" y="5933026"/>
              <a:ext cx="46770" cy="162973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AE41E0C-F6D4-8C1D-1F38-075730ECBB36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261272" y="5915077"/>
                <a:ext cx="82115" cy="1985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4749B84-9AD1-B144-A9BB-2DB5ADFE4D85}"/>
                  </a:ext>
                </a:extLst>
              </p14:cNvPr>
              <p14:cNvContentPartPr/>
              <p14:nvPr/>
            </p14:nvContentPartPr>
            <p14:xfrm>
              <a:off x="4447540" y="5933872"/>
              <a:ext cx="813502" cy="214662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4749B84-9AD1-B144-A9BB-2DB5ADFE4D8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429550" y="5915894"/>
                <a:ext cx="849122" cy="250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54239B4-4DAC-D8AD-03FA-5DACCABE3957}"/>
                  </a:ext>
                </a:extLst>
              </p14:cNvPr>
              <p14:cNvContentPartPr/>
              <p14:nvPr/>
            </p14:nvContentPartPr>
            <p14:xfrm>
              <a:off x="4434581" y="6143366"/>
              <a:ext cx="40141" cy="1390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54239B4-4DAC-D8AD-03FA-5DACCABE395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416819" y="6125397"/>
                <a:ext cx="75309" cy="1746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71F8C4F-53B9-6D9D-EC96-C4C4C964CDE3}"/>
                  </a:ext>
                </a:extLst>
              </p14:cNvPr>
              <p14:cNvContentPartPr/>
              <p14:nvPr/>
            </p14:nvContentPartPr>
            <p14:xfrm>
              <a:off x="4093723" y="4555078"/>
              <a:ext cx="26164" cy="107347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71F8C4F-53B9-6D9D-EC96-C4C4C964CDE3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076045" y="4537127"/>
                <a:ext cx="61167" cy="1428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2B09400-B9D8-AC05-68A5-D2EC04B94E7C}"/>
                  </a:ext>
                </a:extLst>
              </p14:cNvPr>
              <p14:cNvContentPartPr/>
              <p14:nvPr/>
            </p14:nvContentPartPr>
            <p14:xfrm>
              <a:off x="4118042" y="4588711"/>
              <a:ext cx="218934" cy="63644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2B09400-B9D8-AC05-68A5-D2EC04B94E7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100067" y="4570833"/>
                <a:ext cx="254524" cy="990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598BADA-65A4-EBCC-B5B4-E1C6EEC71814}"/>
                  </a:ext>
                </a:extLst>
              </p14:cNvPr>
              <p14:cNvContentPartPr/>
              <p14:nvPr/>
            </p14:nvContentPartPr>
            <p14:xfrm>
              <a:off x="4298808" y="4488671"/>
              <a:ext cx="29999" cy="98832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598BADA-65A4-EBCC-B5B4-E1C6EEC7181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281162" y="4470702"/>
                <a:ext cx="64939" cy="13441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3614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DF650-BE1D-6231-7578-874948918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14356F-71BB-F6AF-4137-0E6650E10A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3650" y="-8367"/>
            <a:ext cx="8648700" cy="68663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C29986-0452-0E74-DC6B-522A2CF6AF0E}"/>
              </a:ext>
            </a:extLst>
          </p:cNvPr>
          <p:cNvSpPr/>
          <p:nvPr/>
        </p:nvSpPr>
        <p:spPr>
          <a:xfrm>
            <a:off x="2" y="-8367"/>
            <a:ext cx="4029074" cy="808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3C71A-7E8A-01F5-C321-86EBBD27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PHASING OPPORTUNITIES</a:t>
            </a:r>
            <a:endParaRPr lang="en-US" b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07189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C6DCE-D02D-45CE-8A8C-33A0CC4E1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INTRODUCTIONS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50742ED-65BA-9AC0-A615-D28DC8AC0B95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5088" y="800100"/>
            <a:ext cx="2050428" cy="2058630"/>
          </a:xfrm>
          <a:prstGeom prst="rect">
            <a:avLst/>
          </a:prstGeom>
        </p:spPr>
      </p:pic>
      <p:pic>
        <p:nvPicPr>
          <p:cNvPr id="4" name="Picture Placeholder 3" descr="A person in a suit&#10;&#10;AI-generated content may be incorrect.">
            <a:extLst>
              <a:ext uri="{FF2B5EF4-FFF2-40B4-BE49-F238E27FC236}">
                <a16:creationId xmlns:a16="http://schemas.microsoft.com/office/drawing/2014/main" id="{3B1F59C4-3B60-7474-6B94-BF62845326FA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40477" y="3771899"/>
            <a:ext cx="2057400" cy="2057400"/>
          </a:xfrm>
        </p:spPr>
      </p:pic>
      <p:pic>
        <p:nvPicPr>
          <p:cNvPr id="6" name="Picture Placeholder 5" descr="A person in a striped shirt&#10;&#10;AI-generated content may be incorrect.">
            <a:extLst>
              <a:ext uri="{FF2B5EF4-FFF2-40B4-BE49-F238E27FC236}">
                <a16:creationId xmlns:a16="http://schemas.microsoft.com/office/drawing/2014/main" id="{21CE44E9-74FD-47A3-DF4A-22D83278CD9C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5527" y="3771899"/>
            <a:ext cx="2057400" cy="2057400"/>
          </a:xfrm>
        </p:spPr>
      </p:pic>
      <p:pic>
        <p:nvPicPr>
          <p:cNvPr id="12" name="Picture Placeholder 11" descr="A person in a suit smiling&#10;&#10;AI-generated content may be incorrect.">
            <a:extLst>
              <a:ext uri="{FF2B5EF4-FFF2-40B4-BE49-F238E27FC236}">
                <a16:creationId xmlns:a16="http://schemas.microsoft.com/office/drawing/2014/main" id="{D69A215F-8F5B-86D7-DE6F-ABF83B00162B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50577" y="3771899"/>
            <a:ext cx="2057400" cy="2057400"/>
          </a:xfrm>
        </p:spPr>
      </p:pic>
      <p:sp>
        <p:nvSpPr>
          <p:cNvPr id="122" name="Text Placeholder 100">
            <a:extLst>
              <a:ext uri="{FF2B5EF4-FFF2-40B4-BE49-F238E27FC236}">
                <a16:creationId xmlns:a16="http://schemas.microsoft.com/office/drawing/2014/main" id="{3A4793D9-8CDA-44B6-A1AA-15F7DA89412C}"/>
              </a:ext>
            </a:extLst>
          </p:cNvPr>
          <p:cNvSpPr txBox="1">
            <a:spLocks/>
          </p:cNvSpPr>
          <p:nvPr/>
        </p:nvSpPr>
        <p:spPr>
          <a:xfrm>
            <a:off x="5145527" y="2971800"/>
            <a:ext cx="2057400" cy="45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STUART JOHNSON </a:t>
            </a:r>
          </a:p>
          <a:p>
            <a:r>
              <a:rPr lang="en-US" b="0">
                <a:solidFill>
                  <a:schemeClr val="tx2"/>
                </a:solidFill>
              </a:rPr>
              <a:t>Vice President</a:t>
            </a:r>
          </a:p>
          <a:p>
            <a:r>
              <a:rPr lang="en-US" sz="1200" b="0" i="1">
                <a:solidFill>
                  <a:schemeClr val="tx1"/>
                </a:solidFill>
                <a:latin typeface="Acumin Pro Light" panose="020B0404020202020204" pitchFamily="34" charset="0"/>
              </a:rPr>
              <a:t>Sampson Construction</a:t>
            </a:r>
          </a:p>
        </p:txBody>
      </p:sp>
      <p:sp>
        <p:nvSpPr>
          <p:cNvPr id="125" name="Text Placeholder 100">
            <a:extLst>
              <a:ext uri="{FF2B5EF4-FFF2-40B4-BE49-F238E27FC236}">
                <a16:creationId xmlns:a16="http://schemas.microsoft.com/office/drawing/2014/main" id="{6112381C-9CA0-4FDD-966C-A6E4DF09D56E}"/>
              </a:ext>
            </a:extLst>
          </p:cNvPr>
          <p:cNvSpPr txBox="1">
            <a:spLocks/>
          </p:cNvSpPr>
          <p:nvPr/>
        </p:nvSpPr>
        <p:spPr>
          <a:xfrm>
            <a:off x="2840477" y="5943598"/>
            <a:ext cx="2057400" cy="45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WILLIAM POKOJSKI</a:t>
            </a:r>
          </a:p>
          <a:p>
            <a:r>
              <a:rPr lang="en-US" b="0">
                <a:solidFill>
                  <a:schemeClr val="tx2"/>
                </a:solidFill>
              </a:rPr>
              <a:t>Architect</a:t>
            </a:r>
          </a:p>
          <a:p>
            <a:r>
              <a:rPr lang="en-US" sz="1200" b="0" i="1">
                <a:solidFill>
                  <a:schemeClr val="tx1"/>
                </a:solidFill>
                <a:latin typeface="Acumin Pro Light" panose="020B0404020202020204" pitchFamily="34" charset="0"/>
              </a:rPr>
              <a:t>Clark &amp; Enersen</a:t>
            </a:r>
          </a:p>
        </p:txBody>
      </p:sp>
      <p:sp>
        <p:nvSpPr>
          <p:cNvPr id="126" name="Text Placeholder 100">
            <a:extLst>
              <a:ext uri="{FF2B5EF4-FFF2-40B4-BE49-F238E27FC236}">
                <a16:creationId xmlns:a16="http://schemas.microsoft.com/office/drawing/2014/main" id="{1BA29951-AAC8-4DF6-9AA1-06B35F11021F}"/>
              </a:ext>
            </a:extLst>
          </p:cNvPr>
          <p:cNvSpPr txBox="1">
            <a:spLocks/>
          </p:cNvSpPr>
          <p:nvPr/>
        </p:nvSpPr>
        <p:spPr>
          <a:xfrm>
            <a:off x="5145527" y="5943598"/>
            <a:ext cx="2057400" cy="45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T.J. SCHIRMER</a:t>
            </a:r>
          </a:p>
          <a:p>
            <a:r>
              <a:rPr lang="en-US" b="0">
                <a:solidFill>
                  <a:schemeClr val="tx2"/>
                </a:solidFill>
              </a:rPr>
              <a:t>Electrical Engineer</a:t>
            </a:r>
          </a:p>
          <a:p>
            <a:r>
              <a:rPr lang="en-US" sz="1200" b="0" i="1">
                <a:solidFill>
                  <a:schemeClr val="tx1"/>
                </a:solidFill>
                <a:latin typeface="Acumin Pro Light" panose="020B0404020202020204" pitchFamily="34" charset="0"/>
              </a:rPr>
              <a:t>Clark &amp; Enersen</a:t>
            </a:r>
          </a:p>
        </p:txBody>
      </p:sp>
      <p:sp>
        <p:nvSpPr>
          <p:cNvPr id="127" name="Text Placeholder 100">
            <a:extLst>
              <a:ext uri="{FF2B5EF4-FFF2-40B4-BE49-F238E27FC236}">
                <a16:creationId xmlns:a16="http://schemas.microsoft.com/office/drawing/2014/main" id="{D8BF615C-BB05-428C-9392-FCC5FF4766A2}"/>
              </a:ext>
            </a:extLst>
          </p:cNvPr>
          <p:cNvSpPr txBox="1">
            <a:spLocks/>
          </p:cNvSpPr>
          <p:nvPr/>
        </p:nvSpPr>
        <p:spPr>
          <a:xfrm>
            <a:off x="7450577" y="5943598"/>
            <a:ext cx="2057400" cy="45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PETE UHING</a:t>
            </a:r>
          </a:p>
          <a:p>
            <a:r>
              <a:rPr lang="en-US" b="0">
                <a:solidFill>
                  <a:schemeClr val="tx2"/>
                </a:solidFill>
              </a:rPr>
              <a:t>Mechanical Engineer</a:t>
            </a:r>
          </a:p>
          <a:p>
            <a:r>
              <a:rPr lang="en-US" sz="1200" b="0" i="1">
                <a:solidFill>
                  <a:schemeClr val="tx1"/>
                </a:solidFill>
                <a:latin typeface="Acumin Pro Light" panose="020B0404020202020204" pitchFamily="34" charset="0"/>
              </a:rPr>
              <a:t>Clark &amp; Enersen</a:t>
            </a:r>
          </a:p>
        </p:txBody>
      </p:sp>
      <p:sp>
        <p:nvSpPr>
          <p:cNvPr id="17" name="Text Placeholder 100">
            <a:extLst>
              <a:ext uri="{FF2B5EF4-FFF2-40B4-BE49-F238E27FC236}">
                <a16:creationId xmlns:a16="http://schemas.microsoft.com/office/drawing/2014/main" id="{675D0D8A-EB98-E683-5C3D-E7011A8E9E0C}"/>
              </a:ext>
            </a:extLst>
          </p:cNvPr>
          <p:cNvSpPr txBox="1">
            <a:spLocks/>
          </p:cNvSpPr>
          <p:nvPr/>
        </p:nvSpPr>
        <p:spPr>
          <a:xfrm>
            <a:off x="2854331" y="2971800"/>
            <a:ext cx="2057400" cy="685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DANELLE FRANZEN </a:t>
            </a:r>
          </a:p>
          <a:p>
            <a:r>
              <a:rPr lang="en-US" b="0">
                <a:solidFill>
                  <a:schemeClr val="tx2"/>
                </a:solidFill>
              </a:rPr>
              <a:t>Chief Operating Officer</a:t>
            </a:r>
          </a:p>
          <a:p>
            <a:r>
              <a:rPr lang="en-US" sz="1200" b="0" i="1">
                <a:solidFill>
                  <a:schemeClr val="tx1"/>
                </a:solidFill>
                <a:latin typeface="Acumin Pro Light" panose="020B0404020202020204" pitchFamily="34" charset="0"/>
              </a:rPr>
              <a:t>Great Plains Health</a:t>
            </a:r>
          </a:p>
        </p:txBody>
      </p:sp>
      <p:pic>
        <p:nvPicPr>
          <p:cNvPr id="7" name="Picture Placeholder 6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5CD14346-0B03-06F2-EA33-66A0D87919AD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5850" y="800100"/>
            <a:ext cx="2057400" cy="2057400"/>
          </a:xfrm>
          <a:prstGeom prst="rect">
            <a:avLst/>
          </a:prstGeom>
        </p:spPr>
      </p:pic>
      <p:sp>
        <p:nvSpPr>
          <p:cNvPr id="19" name="Text Placeholder 100">
            <a:extLst>
              <a:ext uri="{FF2B5EF4-FFF2-40B4-BE49-F238E27FC236}">
                <a16:creationId xmlns:a16="http://schemas.microsoft.com/office/drawing/2014/main" id="{04A846D9-9F3F-4AC7-93EF-E17D32DB1732}"/>
              </a:ext>
            </a:extLst>
          </p:cNvPr>
          <p:cNvSpPr txBox="1">
            <a:spLocks/>
          </p:cNvSpPr>
          <p:nvPr/>
        </p:nvSpPr>
        <p:spPr>
          <a:xfrm>
            <a:off x="7435913" y="2971800"/>
            <a:ext cx="2057400" cy="685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JP LAUTERBACH</a:t>
            </a:r>
          </a:p>
          <a:p>
            <a:r>
              <a:rPr lang="en-US" b="0">
                <a:solidFill>
                  <a:schemeClr val="tx2"/>
                </a:solidFill>
              </a:rPr>
              <a:t>Business Development</a:t>
            </a:r>
            <a:endParaRPr lang="en-US" b="0">
              <a:solidFill>
                <a:schemeClr val="tx2"/>
              </a:solidFill>
              <a:cs typeface="Segoe UI"/>
            </a:endParaRPr>
          </a:p>
          <a:p>
            <a:r>
              <a:rPr lang="en-US" sz="1200" b="0" i="1">
                <a:solidFill>
                  <a:schemeClr val="tx1"/>
                </a:solidFill>
                <a:latin typeface="Acumin Pro Light"/>
              </a:rPr>
              <a:t>Sampson Construction</a:t>
            </a:r>
          </a:p>
        </p:txBody>
      </p:sp>
      <p:pic>
        <p:nvPicPr>
          <p:cNvPr id="9" name="Picture Placeholder 8" descr="A person with blonde hair smiling&#10;&#10;AI-generated content may be incorrect.">
            <a:extLst>
              <a:ext uri="{FF2B5EF4-FFF2-40B4-BE49-F238E27FC236}">
                <a16:creationId xmlns:a16="http://schemas.microsoft.com/office/drawing/2014/main" id="{4EC486D0-1E63-8580-529A-C11D7BA48A35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7" t="4256" r="2147" b="19146"/>
          <a:stretch>
            <a:fillRect/>
          </a:stretch>
        </p:blipFill>
        <p:spPr>
          <a:xfrm>
            <a:off x="2840038" y="800100"/>
            <a:ext cx="2057400" cy="2057400"/>
          </a:xfrm>
        </p:spPr>
      </p:pic>
    </p:spTree>
    <p:extLst>
      <p:ext uri="{BB962C8B-B14F-4D97-AF65-F5344CB8AC3E}">
        <p14:creationId xmlns:p14="http://schemas.microsoft.com/office/powerpoint/2010/main" val="2924915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40450-0781-66E5-47CC-AFA80542D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F032A7C-6D41-DCAD-8488-CAC20AE80B5B}"/>
              </a:ext>
            </a:extLst>
          </p:cNvPr>
          <p:cNvSpPr/>
          <p:nvPr/>
        </p:nvSpPr>
        <p:spPr>
          <a:xfrm>
            <a:off x="1" y="0"/>
            <a:ext cx="5587999" cy="687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7D395-8367-3C71-4A30-C051D13D7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PHASING OPPORTUNITIES</a:t>
            </a:r>
            <a:endParaRPr lang="en-US" b="0">
              <a:cs typeface="Segoe U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09D9A3-7B0D-0725-5E0A-86EFFDB66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62013" y="-19051"/>
            <a:ext cx="5172077" cy="6896102"/>
          </a:xfrm>
          <a:prstGeom prst="rect">
            <a:avLst/>
          </a:prstGeom>
        </p:spPr>
      </p:pic>
      <p:pic>
        <p:nvPicPr>
          <p:cNvPr id="36" name="Picture 35" descr="A room with a door and wires&#10;&#10;AI-generated content may be incorrect.">
            <a:extLst>
              <a:ext uri="{FF2B5EF4-FFF2-40B4-BE49-F238E27FC236}">
                <a16:creationId xmlns:a16="http://schemas.microsoft.com/office/drawing/2014/main" id="{043503F2-3F9F-3AAA-ABCD-A89DCA8CE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49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44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1B32A-FA99-2880-7893-68D5A7D3CB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BUDGETING PROCESS</a:t>
            </a:r>
          </a:p>
        </p:txBody>
      </p:sp>
    </p:spTree>
    <p:extLst>
      <p:ext uri="{BB962C8B-B14F-4D97-AF65-F5344CB8AC3E}">
        <p14:creationId xmlns:p14="http://schemas.microsoft.com/office/powerpoint/2010/main" val="1831626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1D3A5-57D5-D5F1-0D0B-0E2C5109C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69CAA-3306-19AC-2A36-DB8A467B9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277600" cy="457200"/>
          </a:xfrm>
        </p:spPr>
        <p:txBody>
          <a:bodyPr anchor="ctr">
            <a:normAutofit/>
          </a:bodyPr>
          <a:lstStyle/>
          <a:p>
            <a:r>
              <a:rPr lang="en-US"/>
              <a:t>BUDGETING PROCESS: </a:t>
            </a:r>
            <a:r>
              <a:rPr lang="en-US" b="0"/>
              <a:t>Lab Remodel</a:t>
            </a:r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00BE216-9C7D-FB4B-D83D-70E330665D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224" y="1057306"/>
            <a:ext cx="9534525" cy="5298115"/>
          </a:xfrm>
          <a:noFill/>
        </p:spPr>
      </p:pic>
    </p:spTree>
    <p:extLst>
      <p:ext uri="{BB962C8B-B14F-4D97-AF65-F5344CB8AC3E}">
        <p14:creationId xmlns:p14="http://schemas.microsoft.com/office/powerpoint/2010/main" val="3363059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A123C-F3D8-3E77-576D-25483B09A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99125-E9D8-61A9-A93B-C60A06C82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11277600" cy="457200"/>
          </a:xfrm>
        </p:spPr>
        <p:txBody>
          <a:bodyPr anchor="ctr">
            <a:normAutofit/>
          </a:bodyPr>
          <a:lstStyle/>
          <a:p>
            <a:r>
              <a:rPr lang="en-US"/>
              <a:t>BUDGETING PROCESS: </a:t>
            </a:r>
            <a:r>
              <a:rPr lang="en-US" b="0"/>
              <a:t>Primary Care Center</a:t>
            </a:r>
            <a:endParaRPr lang="en-US"/>
          </a:p>
        </p:txBody>
      </p:sp>
      <p:pic>
        <p:nvPicPr>
          <p:cNvPr id="4" name="Picture Placeholder 3" descr="A close-up of a form&#10;&#10;AI-generated content may be incorrect.">
            <a:extLst>
              <a:ext uri="{FF2B5EF4-FFF2-40B4-BE49-F238E27FC236}">
                <a16:creationId xmlns:a16="http://schemas.microsoft.com/office/drawing/2014/main" id="{C1F9D933-E632-4634-96B6-CC31F43652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1650" y="885681"/>
            <a:ext cx="9315450" cy="5743719"/>
          </a:xfrm>
          <a:noFill/>
        </p:spPr>
      </p:pic>
    </p:spTree>
    <p:extLst>
      <p:ext uri="{BB962C8B-B14F-4D97-AF65-F5344CB8AC3E}">
        <p14:creationId xmlns:p14="http://schemas.microsoft.com/office/powerpoint/2010/main" val="3052630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52716-285E-F187-9408-660D58A4B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99284-8677-B1F8-53CF-67357DA18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BUDGETING PROCESS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33DA4F-6D84-DA40-6341-0ACCEA0BE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00100"/>
            <a:ext cx="5780209" cy="5962161"/>
          </a:xfrm>
        </p:spPr>
        <p:txBody>
          <a:bodyPr/>
          <a:lstStyle/>
          <a:p>
            <a:r>
              <a:rPr lang="en-US"/>
              <a:t>Conceptual drawings submitted to Sampson</a:t>
            </a:r>
            <a:endParaRPr lang="en-US">
              <a:cs typeface="Segoe UI"/>
            </a:endParaRPr>
          </a:p>
          <a:p>
            <a:r>
              <a:rPr lang="en-US"/>
              <a:t>Sampson developed budget information </a:t>
            </a:r>
            <a:endParaRPr lang="en-US">
              <a:cs typeface="Segoe UI"/>
            </a:endParaRPr>
          </a:p>
          <a:p>
            <a:r>
              <a:rPr lang="en-US">
                <a:cs typeface="Segoe UI"/>
              </a:rPr>
              <a:t>GPH New Service Implementation (NSI) Team</a:t>
            </a:r>
            <a:endParaRPr lang="en-US" b="0">
              <a:ea typeface="+mn-lt"/>
              <a:cs typeface="+mn-lt"/>
            </a:endParaRPr>
          </a:p>
          <a:p>
            <a:r>
              <a:rPr lang="en-US">
                <a:cs typeface="Segoe UI"/>
              </a:rPr>
              <a:t>GPH Soft Costs – Early Team Engagement</a:t>
            </a:r>
          </a:p>
          <a:p>
            <a:pPr lvl="1"/>
            <a:r>
              <a:rPr lang="en-US" sz="1600" b="1">
                <a:ea typeface="+mn-lt"/>
                <a:cs typeface="+mn-lt"/>
              </a:rPr>
              <a:t>Information Technology (IT):</a:t>
            </a:r>
            <a:r>
              <a:rPr lang="en-US" sz="1600">
                <a:ea typeface="+mn-lt"/>
                <a:cs typeface="+mn-lt"/>
              </a:rPr>
              <a:t> Provide blueprints to your IT team to address connectivity, equipment, and infrastructure needs.</a:t>
            </a:r>
          </a:p>
          <a:p>
            <a:pPr lvl="1"/>
            <a:r>
              <a:rPr lang="en-US" sz="1600" b="1">
                <a:ea typeface="+mn-lt"/>
                <a:cs typeface="+mn-lt"/>
              </a:rPr>
              <a:t>Department Managers: </a:t>
            </a:r>
            <a:r>
              <a:rPr lang="en-US" sz="1600" b="0">
                <a:ea typeface="+mn-lt"/>
                <a:cs typeface="+mn-lt"/>
              </a:rPr>
              <a:t>Involve each department manager to review operational and workflow considerations.</a:t>
            </a:r>
            <a:endParaRPr lang="en-US" sz="1600" b="0">
              <a:cs typeface="Segoe UI"/>
            </a:endParaRPr>
          </a:p>
          <a:p>
            <a:pPr lvl="1"/>
            <a:r>
              <a:rPr lang="en-US" sz="1600" b="1">
                <a:ea typeface="+mn-lt"/>
                <a:cs typeface="+mn-lt"/>
              </a:rPr>
              <a:t>Furniture Vendors:</a:t>
            </a:r>
            <a:r>
              <a:rPr lang="en-US" sz="1600">
                <a:ea typeface="+mn-lt"/>
                <a:cs typeface="+mn-lt"/>
              </a:rPr>
              <a:t> Share blueprints with your designated furniture vendors and department managers to align on space planning and design.</a:t>
            </a:r>
            <a:endParaRPr lang="en-US" sz="1600">
              <a:cs typeface="Segoe UI"/>
            </a:endParaRPr>
          </a:p>
          <a:p>
            <a:pPr lvl="1"/>
            <a:r>
              <a:rPr lang="en-US" sz="1600" b="1">
                <a:ea typeface="+mn-lt"/>
                <a:cs typeface="+mn-lt"/>
              </a:rPr>
              <a:t>Environmental Services (EVS) &amp; Biomed:</a:t>
            </a:r>
            <a:r>
              <a:rPr lang="en-US" sz="1600">
                <a:ea typeface="+mn-lt"/>
                <a:cs typeface="+mn-lt"/>
              </a:rPr>
              <a:t> </a:t>
            </a:r>
            <a:br>
              <a:rPr lang="en-US" sz="1600">
                <a:ea typeface="+mn-lt"/>
                <a:cs typeface="+mn-lt"/>
              </a:rPr>
            </a:br>
            <a:r>
              <a:rPr lang="en-US" sz="1600">
                <a:ea typeface="+mn-lt"/>
                <a:cs typeface="+mn-lt"/>
              </a:rPr>
              <a:t>Include these teams early to account for equipment, utilities, and smaller items such as trash receptacles.</a:t>
            </a:r>
            <a:endParaRPr lang="en-US" sz="1600">
              <a:cs typeface="Segoe UI"/>
            </a:endParaRPr>
          </a:p>
          <a:p>
            <a:pPr lvl="1"/>
            <a:r>
              <a:rPr lang="en-US" sz="1600" b="1">
                <a:ea typeface="+mn-lt"/>
                <a:cs typeface="+mn-lt"/>
              </a:rPr>
              <a:t>Marketing: </a:t>
            </a:r>
            <a:r>
              <a:rPr lang="en-US" sz="1600">
                <a:ea typeface="+mn-lt"/>
                <a:cs typeface="+mn-lt"/>
              </a:rPr>
              <a:t>Engage the marketing team to plan for signage, branding, and communication materials.</a:t>
            </a:r>
            <a:endParaRPr lang="en-US" sz="1600">
              <a:cs typeface="Segoe UI"/>
            </a:endParaRPr>
          </a:p>
        </p:txBody>
      </p:sp>
      <p:pic>
        <p:nvPicPr>
          <p:cNvPr id="4" name="Picture Placeholder 3" descr="A blueprint of a building&#10;&#10;AI-generated content may be incorrect.">
            <a:extLst>
              <a:ext uri="{FF2B5EF4-FFF2-40B4-BE49-F238E27FC236}">
                <a16:creationId xmlns:a16="http://schemas.microsoft.com/office/drawing/2014/main" id="{165CF7CC-1E84-7A1F-1EB9-1FB7061A52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09193" y="3843457"/>
            <a:ext cx="5280439" cy="3014543"/>
          </a:xfrm>
        </p:spPr>
      </p:pic>
      <p:pic>
        <p:nvPicPr>
          <p:cNvPr id="6" name="Picture 5" descr="A blueprint of a building&#10;&#10;AI-generated content may be incorrect.">
            <a:extLst>
              <a:ext uri="{FF2B5EF4-FFF2-40B4-BE49-F238E27FC236}">
                <a16:creationId xmlns:a16="http://schemas.microsoft.com/office/drawing/2014/main" id="{433954D3-515E-DE62-66B9-B12E38516B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3271" y="-66674"/>
            <a:ext cx="4988729" cy="37719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A4FD06-B051-C0A1-5530-79CC425FBBBA}"/>
              </a:ext>
            </a:extLst>
          </p:cNvPr>
          <p:cNvCxnSpPr/>
          <p:nvPr/>
        </p:nvCxnSpPr>
        <p:spPr>
          <a:xfrm>
            <a:off x="6667500" y="3781425"/>
            <a:ext cx="55245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1B3548-2689-5679-8F7D-FA84697C5C93}"/>
              </a:ext>
            </a:extLst>
          </p:cNvPr>
          <p:cNvCxnSpPr>
            <a:cxnSpLocks/>
          </p:cNvCxnSpPr>
          <p:nvPr/>
        </p:nvCxnSpPr>
        <p:spPr>
          <a:xfrm flipV="1">
            <a:off x="6677025" y="800100"/>
            <a:ext cx="0" cy="31337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788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45431-DD93-3038-51A1-CFB988635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54E8-B833-7FBA-CDE3-2A805E8E0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600"/>
            <a:ext cx="5248275" cy="457200"/>
          </a:xfrm>
        </p:spPr>
        <p:txBody>
          <a:bodyPr/>
          <a:lstStyle/>
          <a:p>
            <a:r>
              <a:rPr lang="en-US"/>
              <a:t>BUDGETING PROCESS: </a:t>
            </a:r>
            <a:r>
              <a:rPr lang="en-US" b="0"/>
              <a:t>Meeting Budget</a:t>
            </a:r>
            <a:endParaRPr lang="en-US"/>
          </a:p>
        </p:txBody>
      </p:sp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5107940C-D8F0-1537-AD59-88CF20B4C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74" y="862263"/>
            <a:ext cx="10307053" cy="579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1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73E2B4-3FD1-728A-3F60-DBA3F361B7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CONSTRUCTION </a:t>
            </a:r>
          </a:p>
        </p:txBody>
      </p:sp>
    </p:spTree>
    <p:extLst>
      <p:ext uri="{BB962C8B-B14F-4D97-AF65-F5344CB8AC3E}">
        <p14:creationId xmlns:p14="http://schemas.microsoft.com/office/powerpoint/2010/main" val="1329347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63EF53-48F1-66CF-E8B9-0CDAA0B3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CONSTRUCTION: </a:t>
            </a:r>
            <a:r>
              <a:rPr lang="en-US" b="0"/>
              <a:t>Timeline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9EA30-A196-69DC-7B12-69F94869E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00100"/>
            <a:ext cx="5381625" cy="5600700"/>
          </a:xfrm>
        </p:spPr>
        <p:txBody>
          <a:bodyPr/>
          <a:lstStyle/>
          <a:p>
            <a:r>
              <a:rPr lang="en-US">
                <a:cs typeface="Segoe UI"/>
              </a:rPr>
              <a:t>AUG 2021 – Began Tracking Project</a:t>
            </a:r>
          </a:p>
          <a:p>
            <a:r>
              <a:rPr lang="en-US">
                <a:cs typeface="Segoe UI"/>
              </a:rPr>
              <a:t>OCT 2021 – Conceptual Design Complete</a:t>
            </a:r>
          </a:p>
          <a:p>
            <a:r>
              <a:rPr lang="en-US">
                <a:cs typeface="Segoe UI"/>
              </a:rPr>
              <a:t>NOV 2021 – Budget Established</a:t>
            </a:r>
          </a:p>
          <a:p>
            <a:r>
              <a:rPr lang="en-US">
                <a:cs typeface="Segoe UI"/>
              </a:rPr>
              <a:t>JUN 2022 – Early Demo Package</a:t>
            </a:r>
          </a:p>
          <a:p>
            <a:r>
              <a:rPr lang="en-US">
                <a:cs typeface="Segoe UI"/>
              </a:rPr>
              <a:t>AUG 2022 – GMP Set</a:t>
            </a:r>
          </a:p>
          <a:p>
            <a:r>
              <a:rPr lang="en-US">
                <a:cs typeface="Segoe UI"/>
              </a:rPr>
              <a:t>MAY 2023 – Construction Start</a:t>
            </a:r>
          </a:p>
          <a:p>
            <a:r>
              <a:rPr lang="en-US">
                <a:cs typeface="Segoe UI"/>
              </a:rPr>
              <a:t>JUN 2024 – Construction Complete</a:t>
            </a:r>
          </a:p>
        </p:txBody>
      </p:sp>
      <p:pic>
        <p:nvPicPr>
          <p:cNvPr id="9" name="Picture 8" descr="A yellow sign on a door&#10;&#10;AI-generated content may be incorrect.">
            <a:extLst>
              <a:ext uri="{FF2B5EF4-FFF2-40B4-BE49-F238E27FC236}">
                <a16:creationId xmlns:a16="http://schemas.microsoft.com/office/drawing/2014/main" id="{00EB5741-1002-45FE-4298-2783A1BFE0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128" y="469514"/>
            <a:ext cx="2819016" cy="3763819"/>
          </a:xfrm>
          <a:prstGeom prst="rect">
            <a:avLst/>
          </a:prstGeom>
        </p:spPr>
      </p:pic>
      <p:pic>
        <p:nvPicPr>
          <p:cNvPr id="6" name="Picture 5" descr="A person standing next to a ladder in a room with debris&#10;&#10;AI-generated content may be incorrect.">
            <a:extLst>
              <a:ext uri="{FF2B5EF4-FFF2-40B4-BE49-F238E27FC236}">
                <a16:creationId xmlns:a16="http://schemas.microsoft.com/office/drawing/2014/main" id="{968A1872-8695-363F-2C82-C01441D3A12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7"/>
          <a:stretch>
            <a:fillRect/>
          </a:stretch>
        </p:blipFill>
        <p:spPr>
          <a:xfrm>
            <a:off x="8301952" y="2934083"/>
            <a:ext cx="3541924" cy="355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9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5A748-4179-0F0E-C930-393740A47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Segoe UI"/>
              </a:rPr>
              <a:t>CONSTRUCTION: </a:t>
            </a:r>
            <a:r>
              <a:rPr lang="en-US" b="0">
                <a:cs typeface="Segoe UI"/>
              </a:rPr>
              <a:t>Phasing</a:t>
            </a:r>
            <a:endParaRPr lang="en-US" b="0"/>
          </a:p>
        </p:txBody>
      </p:sp>
      <p:pic>
        <p:nvPicPr>
          <p:cNvPr id="14" name="Picture 13" descr="A map of a city&#10;&#10;AI-generated content may be incorrect.">
            <a:extLst>
              <a:ext uri="{FF2B5EF4-FFF2-40B4-BE49-F238E27FC236}">
                <a16:creationId xmlns:a16="http://schemas.microsoft.com/office/drawing/2014/main" id="{A1405C2F-31C8-969F-A472-3DB8D78B49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91374" y="0"/>
            <a:ext cx="8303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956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9A0D0-376D-A0F9-06CA-43F55DDFC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0B5615-39FB-2488-F9DD-E2E5F041C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CONSTRUCTION: </a:t>
            </a:r>
            <a:r>
              <a:rPr lang="en-US" b="0"/>
              <a:t>Wound Chamber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0F9A18-A9D4-1386-AA8F-5CC3E7480B31}"/>
              </a:ext>
            </a:extLst>
          </p:cNvPr>
          <p:cNvGrpSpPr/>
          <p:nvPr/>
        </p:nvGrpSpPr>
        <p:grpSpPr>
          <a:xfrm>
            <a:off x="531091" y="1391227"/>
            <a:ext cx="11118658" cy="4081320"/>
            <a:chOff x="785091" y="2322560"/>
            <a:chExt cx="8424719" cy="3096108"/>
          </a:xfrm>
        </p:grpSpPr>
        <p:pic>
          <p:nvPicPr>
            <p:cNvPr id="4" name="Picture 3" descr="A group of white objects wrapped in plastic&#10;&#10;AI-generated content may be incorrect.">
              <a:extLst>
                <a:ext uri="{FF2B5EF4-FFF2-40B4-BE49-F238E27FC236}">
                  <a16:creationId xmlns:a16="http://schemas.microsoft.com/office/drawing/2014/main" id="{9136BC55-E778-61D0-AAA7-AB4DBE4C2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091" y="2324485"/>
              <a:ext cx="4116341" cy="3094183"/>
            </a:xfrm>
            <a:prstGeom prst="rect">
              <a:avLst/>
            </a:prstGeom>
          </p:spPr>
        </p:pic>
        <p:pic>
          <p:nvPicPr>
            <p:cNvPr id="5" name="Picture 4" descr="A medical equipment in a room&#10;&#10;AI-generated content may be incorrect.">
              <a:extLst>
                <a:ext uri="{FF2B5EF4-FFF2-40B4-BE49-F238E27FC236}">
                  <a16:creationId xmlns:a16="http://schemas.microsoft.com/office/drawing/2014/main" id="{F164A4EC-19AE-9832-4974-BEA8DFCDF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3469" y="2322560"/>
              <a:ext cx="4116341" cy="3094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6165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7353F-44F9-40A1-9143-194BD48679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0744" y="800100"/>
            <a:ext cx="5635256" cy="56007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/>
              <a:t>Longevity: </a:t>
            </a:r>
            <a:r>
              <a:rPr lang="en-US" b="0"/>
              <a:t>50 years (1975) </a:t>
            </a:r>
          </a:p>
          <a:p>
            <a:pPr>
              <a:spcAft>
                <a:spcPts val="0"/>
              </a:spcAft>
            </a:pPr>
            <a:r>
              <a:rPr lang="en-US"/>
              <a:t>Size: </a:t>
            </a:r>
            <a:r>
              <a:rPr lang="en-US" b="0"/>
              <a:t>1,300 employees  </a:t>
            </a:r>
            <a:endParaRPr lang="en-US" b="0">
              <a:cs typeface="Segoe UI"/>
            </a:endParaRPr>
          </a:p>
          <a:p>
            <a:pPr lvl="1">
              <a:spcAft>
                <a:spcPts val="0"/>
              </a:spcAft>
            </a:pPr>
            <a:r>
              <a:rPr lang="en-US"/>
              <a:t>Multiple clinics and locations </a:t>
            </a:r>
            <a:endParaRPr lang="en-US">
              <a:cs typeface="Segoe UI"/>
            </a:endParaRPr>
          </a:p>
          <a:p>
            <a:pPr lvl="1">
              <a:spcAft>
                <a:spcPts val="0"/>
              </a:spcAft>
            </a:pPr>
            <a:r>
              <a:rPr lang="en-US"/>
              <a:t>Main campus and 23 clinics</a:t>
            </a:r>
            <a:endParaRPr lang="en-US">
              <a:cs typeface="Segoe UI"/>
            </a:endParaRPr>
          </a:p>
          <a:p>
            <a:pPr>
              <a:spcAft>
                <a:spcPts val="0"/>
              </a:spcAft>
            </a:pPr>
            <a:r>
              <a:rPr lang="en-US"/>
              <a:t>Services: </a:t>
            </a:r>
            <a:endParaRPr lang="en-US" b="0">
              <a:cs typeface="Segoe UI"/>
            </a:endParaRPr>
          </a:p>
          <a:p>
            <a:pPr lvl="1">
              <a:spcAft>
                <a:spcPts val="0"/>
              </a:spcAft>
            </a:pPr>
            <a:r>
              <a:rPr lang="en-US"/>
              <a:t>Primary Care Specialist</a:t>
            </a:r>
            <a:endParaRPr lang="en-US">
              <a:cs typeface="Segoe UI"/>
            </a:endParaRPr>
          </a:p>
          <a:p>
            <a:pPr lvl="1">
              <a:spcAft>
                <a:spcPts val="0"/>
              </a:spcAft>
            </a:pPr>
            <a:r>
              <a:rPr lang="en-US"/>
              <a:t>Family Medicine</a:t>
            </a:r>
            <a:endParaRPr lang="en-US">
              <a:cs typeface="Segoe UI"/>
            </a:endParaRPr>
          </a:p>
          <a:p>
            <a:pPr lvl="1">
              <a:spcAft>
                <a:spcPts val="0"/>
              </a:spcAft>
            </a:pPr>
            <a:r>
              <a:rPr lang="en-US"/>
              <a:t>Internal Medicine</a:t>
            </a:r>
            <a:endParaRPr lang="en-US">
              <a:cs typeface="Segoe UI"/>
            </a:endParaRPr>
          </a:p>
          <a:p>
            <a:pPr lvl="1">
              <a:spcAft>
                <a:spcPts val="0"/>
              </a:spcAft>
            </a:pPr>
            <a:r>
              <a:rPr lang="en-US"/>
              <a:t>Pediatricians</a:t>
            </a:r>
            <a:endParaRPr lang="en-US">
              <a:cs typeface="Segoe UI"/>
            </a:endParaRPr>
          </a:p>
          <a:p>
            <a:pPr lvl="1">
              <a:spcAft>
                <a:spcPts val="0"/>
              </a:spcAft>
            </a:pPr>
            <a:r>
              <a:rPr lang="en-US"/>
              <a:t>Urgent Care</a:t>
            </a:r>
            <a:endParaRPr lang="en-US">
              <a:cs typeface="Segoe UI"/>
            </a:endParaRPr>
          </a:p>
          <a:p>
            <a:pPr lvl="1">
              <a:spcAft>
                <a:spcPts val="0"/>
              </a:spcAft>
            </a:pPr>
            <a:r>
              <a:rPr lang="en-US"/>
              <a:t>23 Specialist Services including: Cardiovascular, Orthopedic, and Cancer Care</a:t>
            </a:r>
            <a:endParaRPr lang="en-US" sz="1600" b="1">
              <a:solidFill>
                <a:srgbClr val="532D6D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1859A9B3-20BA-41F3-B872-CB0DE9EF5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Segoe UI"/>
              </a:rPr>
              <a:t>INTRODUCTIONS</a:t>
            </a:r>
          </a:p>
        </p:txBody>
      </p:sp>
      <p:pic>
        <p:nvPicPr>
          <p:cNvPr id="20" name="Content Placeholder 19" descr="A close-up of a logo&#10;&#10;AI-generated content may be incorrect.">
            <a:extLst>
              <a:ext uri="{FF2B5EF4-FFF2-40B4-BE49-F238E27FC236}">
                <a16:creationId xmlns:a16="http://schemas.microsoft.com/office/drawing/2014/main" id="{8B840D3B-71F0-92B7-1555-890FB3A13DA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6575541" y="2693910"/>
            <a:ext cx="5090027" cy="146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43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A6477-72BE-93CE-0F6A-8554096A2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DA7803-004A-0659-CB13-AAAA99CAD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CONSTRUCTION: </a:t>
            </a:r>
            <a:r>
              <a:rPr lang="en-US" b="0"/>
              <a:t>Corridors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E45479-A2F8-8373-6B99-DC7632A0073D}"/>
              </a:ext>
            </a:extLst>
          </p:cNvPr>
          <p:cNvGrpSpPr/>
          <p:nvPr/>
        </p:nvGrpSpPr>
        <p:grpSpPr>
          <a:xfrm>
            <a:off x="591704" y="1281545"/>
            <a:ext cx="11012439" cy="4799061"/>
            <a:chOff x="176068" y="188576"/>
            <a:chExt cx="10504440" cy="4575849"/>
          </a:xfrm>
        </p:grpSpPr>
        <p:pic>
          <p:nvPicPr>
            <p:cNvPr id="8" name="Picture 7" descr="A yellow sign on a door&#10;&#10;AI-generated content may be incorrect.">
              <a:extLst>
                <a:ext uri="{FF2B5EF4-FFF2-40B4-BE49-F238E27FC236}">
                  <a16:creationId xmlns:a16="http://schemas.microsoft.com/office/drawing/2014/main" id="{3B44BD86-EB29-9653-4E43-EEC32D879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068" y="192424"/>
              <a:ext cx="3427076" cy="45720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D25BE8-0ED7-E432-A454-7F925DDC9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4750" y="190500"/>
              <a:ext cx="3427076" cy="4572001"/>
            </a:xfrm>
            <a:prstGeom prst="rect">
              <a:avLst/>
            </a:prstGeom>
          </p:spPr>
        </p:pic>
        <p:pic>
          <p:nvPicPr>
            <p:cNvPr id="10" name="Picture 9" descr="A hallway with two doors&#10;&#10;AI-generated content may be incorrect.">
              <a:extLst>
                <a:ext uri="{FF2B5EF4-FFF2-40B4-BE49-F238E27FC236}">
                  <a16:creationId xmlns:a16="http://schemas.microsoft.com/office/drawing/2014/main" id="{1DCF081A-5B05-E474-59EA-39305637E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3432" y="188576"/>
              <a:ext cx="3427076" cy="4572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1910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31D1E-4740-7CC0-485F-631F144BF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90DC38-C782-342A-76A5-57DEEE5DC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CONSTRUCTION: </a:t>
            </a:r>
            <a:r>
              <a:rPr lang="en-US" b="0"/>
              <a:t>AHU Replacement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63DC5B-65E5-6443-F967-4416D319D811}"/>
              </a:ext>
            </a:extLst>
          </p:cNvPr>
          <p:cNvGrpSpPr/>
          <p:nvPr/>
        </p:nvGrpSpPr>
        <p:grpSpPr>
          <a:xfrm>
            <a:off x="155863" y="1848812"/>
            <a:ext cx="11880274" cy="3336638"/>
            <a:chOff x="-1137228" y="1148388"/>
            <a:chExt cx="13034819" cy="3659910"/>
          </a:xfrm>
        </p:grpSpPr>
        <p:pic>
          <p:nvPicPr>
            <p:cNvPr id="2" name="Picture 1" descr="A room with a large window and pipes&#10;&#10;AI-generated content may be incorrect.">
              <a:extLst>
                <a:ext uri="{FF2B5EF4-FFF2-40B4-BE49-F238E27FC236}">
                  <a16:creationId xmlns:a16="http://schemas.microsoft.com/office/drawing/2014/main" id="{928115FE-D7DC-DCBB-C354-2C75A9AD2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91313" y="1148388"/>
              <a:ext cx="3638025" cy="3659157"/>
            </a:xfrm>
            <a:prstGeom prst="rect">
              <a:avLst/>
            </a:prstGeom>
          </p:spPr>
        </p:pic>
        <p:pic>
          <p:nvPicPr>
            <p:cNvPr id="4" name="Picture 3" descr="A crane lifting a truck&#10;&#10;AI-generated content may be incorrect.">
              <a:extLst>
                <a:ext uri="{FF2B5EF4-FFF2-40B4-BE49-F238E27FC236}">
                  <a16:creationId xmlns:a16="http://schemas.microsoft.com/office/drawing/2014/main" id="{46340E0E-F945-90FD-490C-EACE64B17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335247" y="1149543"/>
              <a:ext cx="2720300" cy="3654176"/>
            </a:xfrm>
            <a:prstGeom prst="rect">
              <a:avLst/>
            </a:prstGeom>
          </p:spPr>
        </p:pic>
        <p:pic>
          <p:nvPicPr>
            <p:cNvPr id="5" name="Picture 4" descr="A group of electrical boxes&#10;&#10;AI-generated content may be incorrect.">
              <a:extLst>
                <a:ext uri="{FF2B5EF4-FFF2-40B4-BE49-F238E27FC236}">
                  <a16:creationId xmlns:a16="http://schemas.microsoft.com/office/drawing/2014/main" id="{750B3214-754D-3A7E-2067-D0A00C0C3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55545" y="1150697"/>
              <a:ext cx="2742046" cy="3657601"/>
            </a:xfrm>
            <a:prstGeom prst="rect">
              <a:avLst/>
            </a:prstGeom>
          </p:spPr>
        </p:pic>
        <p:pic>
          <p:nvPicPr>
            <p:cNvPr id="6" name="Picture 5" descr="A large metal object with pipes and pipes&#10;&#10;AI-generated content may be incorrect.">
              <a:extLst>
                <a:ext uri="{FF2B5EF4-FFF2-40B4-BE49-F238E27FC236}">
                  <a16:creationId xmlns:a16="http://schemas.microsoft.com/office/drawing/2014/main" id="{C7E6B497-4322-7A74-C65A-458DEB012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137228" y="1148773"/>
              <a:ext cx="3625283" cy="3657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708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E572F-DCA4-BC57-6E75-C18344D4F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06F90B-EB80-68E7-38F7-DDC6CECF3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CONSTRUCTION: </a:t>
            </a:r>
            <a:r>
              <a:rPr lang="en-US" b="0"/>
              <a:t>Complete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1B7B43-697D-644F-D6D3-9E0E51EA1171}"/>
              </a:ext>
            </a:extLst>
          </p:cNvPr>
          <p:cNvGrpSpPr/>
          <p:nvPr/>
        </p:nvGrpSpPr>
        <p:grpSpPr>
          <a:xfrm>
            <a:off x="165486" y="979440"/>
            <a:ext cx="11861031" cy="5342853"/>
            <a:chOff x="357910" y="1002530"/>
            <a:chExt cx="8382001" cy="3780369"/>
          </a:xfrm>
        </p:grpSpPr>
        <p:pic>
          <p:nvPicPr>
            <p:cNvPr id="8" name="Picture 7" descr="A large room with white machines&#10;&#10;AI-generated content may be incorrect.">
              <a:extLst>
                <a:ext uri="{FF2B5EF4-FFF2-40B4-BE49-F238E27FC236}">
                  <a16:creationId xmlns:a16="http://schemas.microsoft.com/office/drawing/2014/main" id="{CB9AED7E-C740-BF69-FCA9-034FED771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834" y="2955636"/>
              <a:ext cx="2743971" cy="1827263"/>
            </a:xfrm>
            <a:prstGeom prst="rect">
              <a:avLst/>
            </a:prstGeom>
          </p:spPr>
        </p:pic>
        <p:pic>
          <p:nvPicPr>
            <p:cNvPr id="9" name="Picture 8" descr="A reception desk in a hospital&#10;&#10;AI-generated content may be incorrect.">
              <a:extLst>
                <a:ext uri="{FF2B5EF4-FFF2-40B4-BE49-F238E27FC236}">
                  <a16:creationId xmlns:a16="http://schemas.microsoft.com/office/drawing/2014/main" id="{B7608837-3C72-F9E9-8471-CBBE79546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910" y="1006378"/>
              <a:ext cx="2736276" cy="1827264"/>
            </a:xfrm>
            <a:prstGeom prst="rect">
              <a:avLst/>
            </a:prstGeom>
          </p:spPr>
        </p:pic>
        <p:pic>
          <p:nvPicPr>
            <p:cNvPr id="11" name="Picture 10" descr="A room with white cabinets and shelves&#10;&#10;AI-generated content may be incorrect.">
              <a:extLst>
                <a:ext uri="{FF2B5EF4-FFF2-40B4-BE49-F238E27FC236}">
                  <a16:creationId xmlns:a16="http://schemas.microsoft.com/office/drawing/2014/main" id="{997A2A34-2781-09BC-02AC-775291DB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3637" y="1002530"/>
              <a:ext cx="2736274" cy="18272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04338B-9B61-1873-CC29-5194A4B37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7129" y="1008303"/>
              <a:ext cx="2743971" cy="1827263"/>
            </a:xfrm>
            <a:prstGeom prst="rect">
              <a:avLst/>
            </a:prstGeom>
          </p:spPr>
        </p:pic>
        <p:pic>
          <p:nvPicPr>
            <p:cNvPr id="13" name="Picture 12" descr="A person standing in a room with several machines&#10;&#10;AI-generated content may be incorrect.">
              <a:extLst>
                <a:ext uri="{FF2B5EF4-FFF2-40B4-BE49-F238E27FC236}">
                  <a16:creationId xmlns:a16="http://schemas.microsoft.com/office/drawing/2014/main" id="{4EE46FA0-EFED-D58E-CD8D-814A6A6DC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2903" y="2953712"/>
              <a:ext cx="2736276" cy="1827264"/>
            </a:xfrm>
            <a:prstGeom prst="rect">
              <a:avLst/>
            </a:prstGeom>
          </p:spPr>
        </p:pic>
        <p:pic>
          <p:nvPicPr>
            <p:cNvPr id="14" name="Picture 13" descr="A room with a computer and cabinets&#10;&#10;AI-generated content may be incorrect.">
              <a:extLst>
                <a:ext uri="{FF2B5EF4-FFF2-40B4-BE49-F238E27FC236}">
                  <a16:creationId xmlns:a16="http://schemas.microsoft.com/office/drawing/2014/main" id="{B7D2680E-688F-1DBE-9036-132FA4AEF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2676" y="2951788"/>
              <a:ext cx="2736274" cy="1827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56962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090965-D04C-20CC-13A5-0926980B92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IN SUMMARY…</a:t>
            </a:r>
          </a:p>
        </p:txBody>
      </p:sp>
    </p:spTree>
    <p:extLst>
      <p:ext uri="{BB962C8B-B14F-4D97-AF65-F5344CB8AC3E}">
        <p14:creationId xmlns:p14="http://schemas.microsoft.com/office/powerpoint/2010/main" val="2907358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D859AD-1FE6-7D5D-89D1-AD49B92FF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SUMMARY…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05DE65-3A17-7F97-6874-6A97913B6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/>
              <a:t>History of Relationship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/>
              <a:t>Why Project Was Needed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/>
              <a:t>CMAR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/>
              <a:t>Phasing Opportunities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/>
              <a:t>Budgeting Process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/>
              <a:t>Construction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/>
              <a:t>Successful Projects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BA12EC9-A3CF-78AB-CDBF-A77BAB19C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631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50FFB-502B-47A9-674B-D80D01886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32051D1-A712-7EB4-78C4-2A8F9D0F8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885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lowchart: Manual Input 11">
            <a:extLst>
              <a:ext uri="{FF2B5EF4-FFF2-40B4-BE49-F238E27FC236}">
                <a16:creationId xmlns:a16="http://schemas.microsoft.com/office/drawing/2014/main" id="{ABF93BC3-B2F4-6F2C-1116-8128ED487170}"/>
              </a:ext>
            </a:extLst>
          </p:cNvPr>
          <p:cNvSpPr/>
          <p:nvPr/>
        </p:nvSpPr>
        <p:spPr>
          <a:xfrm rot="5400000">
            <a:off x="316258" y="-318333"/>
            <a:ext cx="6860075" cy="749259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2 w 10000"/>
              <a:gd name="connsiteY0" fmla="*/ 609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2 w 10000"/>
              <a:gd name="connsiteY4" fmla="*/ 6094 h 10000"/>
              <a:gd name="connsiteX0" fmla="*/ 6 w 10000"/>
              <a:gd name="connsiteY0" fmla="*/ 609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6 w 10000"/>
              <a:gd name="connsiteY4" fmla="*/ 6094 h 10000"/>
              <a:gd name="connsiteX0" fmla="*/ 3 w 10000"/>
              <a:gd name="connsiteY0" fmla="*/ 609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3 w 10000"/>
              <a:gd name="connsiteY4" fmla="*/ 6091 h 10000"/>
              <a:gd name="connsiteX0" fmla="*/ 0 w 10003"/>
              <a:gd name="connsiteY0" fmla="*/ 6091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0 w 10003"/>
              <a:gd name="connsiteY4" fmla="*/ 60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0" y="6091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lnTo>
                  <a:pt x="0" y="609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17CAC9-3B8D-3477-BD36-557015D6A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" y="409307"/>
            <a:ext cx="2188723" cy="6712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D74C5E-C92E-FD1F-685B-B84BA24D50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453510"/>
            <a:ext cx="2453638" cy="583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F031E5-ADA1-FFE3-5731-F8EDA17FB18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409571"/>
            <a:ext cx="1828800" cy="684237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E242DB8-90D9-4374-4E11-6BB727764710}"/>
              </a:ext>
            </a:extLst>
          </p:cNvPr>
          <p:cNvSpPr txBox="1">
            <a:spLocks/>
          </p:cNvSpPr>
          <p:nvPr/>
        </p:nvSpPr>
        <p:spPr>
          <a:xfrm>
            <a:off x="457200" y="5069527"/>
            <a:ext cx="5768502" cy="669925"/>
          </a:xfrm>
          <a:prstGeom prst="rect">
            <a:avLst/>
          </a:prstGeom>
        </p:spPr>
        <p:txBody>
          <a:bodyPr vert="horz" lIns="0" tIns="45720" rIns="45720" bIns="45720" rtlCol="0" anchor="ctr" anchorCtr="0">
            <a:no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04E24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47404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8E40B-A79E-0BD7-411A-188D54E5C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450B4-2DAC-C1EC-3D66-D28D66E2A8C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0744" y="800100"/>
            <a:ext cx="5635256" cy="56007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/>
              <a:t>Longevity: </a:t>
            </a:r>
            <a:r>
              <a:rPr lang="en-US" b="0"/>
              <a:t>73 years (1952)</a:t>
            </a:r>
          </a:p>
          <a:p>
            <a:pPr>
              <a:spcAft>
                <a:spcPts val="1200"/>
              </a:spcAft>
            </a:pPr>
            <a:r>
              <a:rPr lang="en-US"/>
              <a:t>Size: </a:t>
            </a:r>
            <a:r>
              <a:rPr lang="en-US" b="0"/>
              <a:t>330 people \ 6 offices</a:t>
            </a:r>
            <a:endParaRPr lang="en-US" b="0">
              <a:cs typeface="Segoe UI"/>
            </a:endParaRPr>
          </a:p>
          <a:p>
            <a:pPr>
              <a:spcAft>
                <a:spcPts val="0"/>
              </a:spcAft>
            </a:pPr>
            <a:r>
              <a:rPr lang="en-US"/>
              <a:t>Services: </a:t>
            </a:r>
            <a:endParaRPr lang="en-US" b="0"/>
          </a:p>
          <a:p>
            <a:pPr lvl="1">
              <a:spcAft>
                <a:spcPts val="0"/>
              </a:spcAft>
            </a:pPr>
            <a:r>
              <a:rPr lang="en-US"/>
              <a:t>Construction Manager at Risk (CMAR)</a:t>
            </a:r>
            <a:endParaRPr lang="en-US">
              <a:cs typeface="Segoe UI"/>
            </a:endParaRPr>
          </a:p>
          <a:p>
            <a:pPr lvl="1">
              <a:spcAft>
                <a:spcPts val="0"/>
              </a:spcAft>
            </a:pPr>
            <a:r>
              <a:rPr lang="en-US">
                <a:cs typeface="Segoe UI"/>
              </a:rPr>
              <a:t>Design-Bid-Build (General Contractor)</a:t>
            </a:r>
          </a:p>
          <a:p>
            <a:pPr lvl="1">
              <a:spcAft>
                <a:spcPts val="0"/>
              </a:spcAft>
            </a:pPr>
            <a:r>
              <a:rPr lang="en-US">
                <a:cs typeface="Segoe UI"/>
              </a:rPr>
              <a:t>Design-Build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AF28573F-8950-7442-C81D-DD1B793EE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INTRODUCTIONS</a:t>
            </a:r>
          </a:p>
        </p:txBody>
      </p:sp>
      <p:pic>
        <p:nvPicPr>
          <p:cNvPr id="6" name="Content Placeholder 5" descr="A blue and red text on a black background&#10;&#10;AI-generated content may be incorrect.">
            <a:extLst>
              <a:ext uri="{FF2B5EF4-FFF2-40B4-BE49-F238E27FC236}">
                <a16:creationId xmlns:a16="http://schemas.microsoft.com/office/drawing/2014/main" id="{16EA64FA-64D4-65B7-9F9A-3D8CD8828D4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182" y="2850204"/>
            <a:ext cx="4450062" cy="982610"/>
          </a:xfrm>
        </p:spPr>
      </p:pic>
    </p:spTree>
    <p:extLst>
      <p:ext uri="{BB962C8B-B14F-4D97-AF65-F5344CB8AC3E}">
        <p14:creationId xmlns:p14="http://schemas.microsoft.com/office/powerpoint/2010/main" val="1279615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7FDD4-A760-A00C-8D5A-CA4DD1EA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94BBF-4A2C-B2FB-9774-DDD07B8877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0744" y="800100"/>
            <a:ext cx="5635256" cy="56007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/>
              <a:t>Longevity: </a:t>
            </a:r>
            <a:r>
              <a:rPr lang="en-US" b="0"/>
              <a:t>79 years (1946)</a:t>
            </a:r>
          </a:p>
          <a:p>
            <a:pPr>
              <a:spcAft>
                <a:spcPts val="1200"/>
              </a:spcAft>
            </a:pPr>
            <a:r>
              <a:rPr lang="en-US"/>
              <a:t>Size: </a:t>
            </a:r>
            <a:r>
              <a:rPr lang="en-US" b="0"/>
              <a:t>200 people \ 7 offices</a:t>
            </a:r>
          </a:p>
          <a:p>
            <a:pPr>
              <a:spcAft>
                <a:spcPts val="0"/>
              </a:spcAft>
            </a:pPr>
            <a:r>
              <a:rPr lang="en-US"/>
              <a:t>Services: </a:t>
            </a:r>
            <a:r>
              <a:rPr lang="en-US" b="0"/>
              <a:t>Full-service</a:t>
            </a:r>
          </a:p>
          <a:p>
            <a:pPr lvl="1">
              <a:spcAft>
                <a:spcPts val="0"/>
              </a:spcAft>
            </a:pPr>
            <a:r>
              <a:rPr lang="en-US"/>
              <a:t>Architecture</a:t>
            </a:r>
          </a:p>
          <a:p>
            <a:pPr lvl="1">
              <a:spcAft>
                <a:spcPts val="0"/>
              </a:spcAft>
            </a:pPr>
            <a:r>
              <a:rPr lang="en-US"/>
              <a:t>Engineering</a:t>
            </a:r>
          </a:p>
          <a:p>
            <a:pPr lvl="1">
              <a:spcAft>
                <a:spcPts val="0"/>
              </a:spcAft>
            </a:pPr>
            <a:r>
              <a:rPr lang="en-US"/>
              <a:t>Laboratory Planning</a:t>
            </a:r>
          </a:p>
          <a:p>
            <a:pPr lvl="1">
              <a:spcAft>
                <a:spcPts val="0"/>
              </a:spcAft>
            </a:pPr>
            <a:r>
              <a:rPr lang="en-US"/>
              <a:t>Master Planning</a:t>
            </a:r>
          </a:p>
          <a:p>
            <a:pPr lvl="1">
              <a:spcAft>
                <a:spcPts val="0"/>
              </a:spcAft>
            </a:pPr>
            <a:r>
              <a:rPr lang="en-US"/>
              <a:t>Interior Design</a:t>
            </a:r>
          </a:p>
          <a:p>
            <a:pPr lvl="1">
              <a:spcAft>
                <a:spcPts val="0"/>
              </a:spcAft>
            </a:pPr>
            <a:r>
              <a:rPr lang="en-US"/>
              <a:t>Landscape Architecture</a:t>
            </a:r>
          </a:p>
          <a:p>
            <a:pPr lvl="1">
              <a:spcAft>
                <a:spcPts val="0"/>
              </a:spcAft>
            </a:pPr>
            <a:r>
              <a:rPr lang="en-US"/>
              <a:t>Energy Modeling</a:t>
            </a:r>
          </a:p>
          <a:p>
            <a:pPr lvl="1">
              <a:spcAft>
                <a:spcPts val="0"/>
              </a:spcAft>
            </a:pPr>
            <a:r>
              <a:rPr lang="en-US"/>
              <a:t>Digital Experience Design</a:t>
            </a:r>
          </a:p>
          <a:p>
            <a:pPr lvl="1">
              <a:spcAft>
                <a:spcPts val="0"/>
              </a:spcAft>
            </a:pPr>
            <a:r>
              <a:rPr lang="en-US">
                <a:cs typeface="Segoe UI" panose="020B0502040204020203" pitchFamily="34" charset="0"/>
              </a:rPr>
              <a:t>Data Analytics</a:t>
            </a:r>
          </a:p>
          <a:p>
            <a:pPr lvl="1">
              <a:spcAft>
                <a:spcPts val="0"/>
              </a:spcAft>
            </a:pPr>
            <a:r>
              <a:rPr lang="en-US"/>
              <a:t>Commissioning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3C46307F-0F27-9FE1-1D93-79075052FE2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650" y="2745188"/>
            <a:ext cx="3657600" cy="1367624"/>
          </a:xfr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54C9A8EC-AECE-60D7-8B96-604D6211D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1799946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9DEEAE-4C5F-42B2-8DF0-7DA1B961E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F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EFF840-8871-4AF3-B55E-68E2D43BD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HISTORY OF RELATIONSHIP</a:t>
            </a:r>
          </a:p>
        </p:txBody>
      </p:sp>
    </p:spTree>
    <p:extLst>
      <p:ext uri="{BB962C8B-B14F-4D97-AF65-F5344CB8AC3E}">
        <p14:creationId xmlns:p14="http://schemas.microsoft.com/office/powerpoint/2010/main" val="808376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A8A5381-C466-4AA9-960E-3ABB2589A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RELATIONSHIP: </a:t>
            </a:r>
            <a:r>
              <a:rPr lang="en-US" b="0"/>
              <a:t>30 Years of Partnership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5761ACA-FF4D-4190-8B2D-DB5CD6A1B0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Hospital Utility Plant Upgrade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A8789EB-65E8-4EE2-A026-EE2D47CA53C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2376" y="3200398"/>
            <a:ext cx="2971799" cy="228602"/>
          </a:xfrm>
        </p:spPr>
        <p:txBody>
          <a:bodyPr/>
          <a:lstStyle/>
          <a:p>
            <a:r>
              <a:rPr lang="en-US"/>
              <a:t>Cancer Center Clean Room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561C391-EBF4-467E-BADD-05EAC77F83D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143420" y="3200397"/>
            <a:ext cx="2975179" cy="228603"/>
          </a:xfrm>
        </p:spPr>
        <p:txBody>
          <a:bodyPr/>
          <a:lstStyle/>
          <a:p>
            <a:pPr fontAlgn="base"/>
            <a:r>
              <a:rPr lang="en-US"/>
              <a:t>Emergency Dept. Renovation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6D97AB0-DFF0-4562-BEC5-C2E19A1EE1B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pPr fontAlgn="base"/>
            <a:r>
              <a:rPr lang="en-US"/>
              <a:t>New Patient Tower, Utility, IT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9871D21-0919-476A-BC89-895CCD4CC04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US"/>
              <a:t>Catheterization Laboratory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81C1F60-A28A-4A56-90CE-2CE2200DB49D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142376" y="6172201"/>
            <a:ext cx="2971799" cy="228602"/>
          </a:xfrm>
        </p:spPr>
        <p:txBody>
          <a:bodyPr/>
          <a:lstStyle/>
          <a:p>
            <a:r>
              <a:rPr lang="en-US"/>
              <a:t>Laboratory Remodel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D969B4B-EA29-416B-B3D0-EA910757B380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en-US"/>
              <a:t>Oak Street Medical Building</a:t>
            </a:r>
          </a:p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C664AD41-B5C3-4DAE-B9B2-5F3DD1AC6EC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lang="en-US"/>
              <a:t>Brain &amp; Spine Clinic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C398B3-C9A3-CBE0-8CF3-7EC56BA04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421" y="3771901"/>
            <a:ext cx="297180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4488257-FD15-E5C5-F8E0-7B9774CE7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36"/>
          <a:stretch>
            <a:fillRect/>
          </a:stretch>
        </p:blipFill>
        <p:spPr bwMode="auto">
          <a:xfrm>
            <a:off x="9213444" y="3771901"/>
            <a:ext cx="304523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CF5AD09-766F-18C8-41A6-0F985B124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0021" y="3771900"/>
            <a:ext cx="2971799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8B35C297-95EA-F9A4-34F9-AB2411ADF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71900"/>
            <a:ext cx="2971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C88F765-C630-58A3-F3A8-E62BB6665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3444" y="800099"/>
            <a:ext cx="297855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01CF4342-695A-F86B-7746-7736E262F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419" y="800098"/>
            <a:ext cx="2971803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F1E23882-ED24-C844-FCDE-5306A9EE6E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0018" y="800096"/>
            <a:ext cx="2978563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0">
            <a:extLst>
              <a:ext uri="{FF2B5EF4-FFF2-40B4-BE49-F238E27FC236}">
                <a16:creationId xmlns:a16="http://schemas.microsoft.com/office/drawing/2014/main" id="{F0D0C323-1F7F-0503-EAA4-E95CAD186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800096"/>
            <a:ext cx="2971797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912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95189-A0E4-0AA0-3404-CDF4F8B33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E7C798-2E60-DB54-A08B-D81A71B1AD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F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A77AC5-6EEB-25F3-9737-7261C1119B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WHY THE PROJECT WAS NEEDED</a:t>
            </a:r>
          </a:p>
        </p:txBody>
      </p:sp>
    </p:spTree>
    <p:extLst>
      <p:ext uri="{BB962C8B-B14F-4D97-AF65-F5344CB8AC3E}">
        <p14:creationId xmlns:p14="http://schemas.microsoft.com/office/powerpoint/2010/main" val="3257039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A7E2E-A9E8-4C18-A025-0D1FF1E63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102338" cy="457200"/>
          </a:xfrm>
        </p:spPr>
        <p:txBody>
          <a:bodyPr/>
          <a:lstStyle/>
          <a:p>
            <a:r>
              <a:rPr lang="en-US"/>
              <a:t>WHY THE PROJECT WAS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7BFBD-F0B0-4CED-8387-0117807CE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00100"/>
            <a:ext cx="5346493" cy="5600700"/>
          </a:xfrm>
        </p:spPr>
        <p:txBody>
          <a:bodyPr/>
          <a:lstStyle/>
          <a:p>
            <a:r>
              <a:rPr lang="en-US">
                <a:cs typeface="Segoe UI"/>
              </a:rPr>
              <a:t>Lab Remodel was necessary to meet our strategic objectives</a:t>
            </a:r>
          </a:p>
          <a:p>
            <a:pPr lvl="1">
              <a:buFont typeface="Courier New" panose="05040102010807070707" pitchFamily="18" charset="2"/>
              <a:buChar char="o"/>
            </a:pPr>
            <a:r>
              <a:rPr lang="en-US">
                <a:cs typeface="Segoe UI"/>
              </a:rPr>
              <a:t>Ensure Access to Quality Care </a:t>
            </a:r>
          </a:p>
          <a:p>
            <a:pPr lvl="2">
              <a:buFont typeface="Wingdings" panose="05040102010807070707" pitchFamily="18" charset="2"/>
              <a:buChar char="§"/>
            </a:pPr>
            <a:r>
              <a:rPr lang="en-US">
                <a:cs typeface="Segoe UI"/>
              </a:rPr>
              <a:t>Increased access for Wound Care and Diagnostic Imaging at the east entrance</a:t>
            </a:r>
          </a:p>
          <a:p>
            <a:pPr lvl="2">
              <a:buFont typeface="Wingdings" panose="05040102010807070707" pitchFamily="18" charset="2"/>
              <a:buChar char="§"/>
            </a:pPr>
            <a:r>
              <a:rPr lang="en-US">
                <a:cs typeface="Segoe UI"/>
              </a:rPr>
              <a:t>Increased inhouse testing for the laboratory</a:t>
            </a:r>
          </a:p>
          <a:p>
            <a:pPr lvl="2">
              <a:buFont typeface="Wingdings" panose="05040102010807070707" pitchFamily="18" charset="2"/>
              <a:buChar char="§"/>
            </a:pPr>
            <a:r>
              <a:rPr lang="en-US">
                <a:cs typeface="Segoe UI"/>
              </a:rPr>
              <a:t>Adequate airflow for instrumentation and addition of instrumentation</a:t>
            </a:r>
          </a:p>
          <a:p>
            <a:pPr lvl="2">
              <a:buFont typeface="Wingdings" panose="05040102010807070707" pitchFamily="18" charset="2"/>
              <a:buChar char="§"/>
            </a:pPr>
            <a:r>
              <a:rPr lang="en-US">
                <a:cs typeface="Segoe UI"/>
              </a:rPr>
              <a:t>Decreased turnaround time for lab results for our patients. </a:t>
            </a:r>
          </a:p>
        </p:txBody>
      </p:sp>
      <p:pic>
        <p:nvPicPr>
          <p:cNvPr id="6" name="Picture 5" descr="A room with a television and shelves&#10;&#10;AI-generated content may be incorrect.">
            <a:extLst>
              <a:ext uri="{FF2B5EF4-FFF2-40B4-BE49-F238E27FC236}">
                <a16:creationId xmlns:a16="http://schemas.microsoft.com/office/drawing/2014/main" id="{2F39A363-C01B-861E-7981-F29B85D42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665" y="0"/>
            <a:ext cx="5525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41946"/>
      </p:ext>
    </p:extLst>
  </p:cSld>
  <p:clrMapOvr>
    <a:masterClrMapping/>
  </p:clrMapOvr>
</p:sld>
</file>

<file path=ppt/theme/theme1.xml><?xml version="1.0" encoding="utf-8"?>
<a:theme xmlns:a="http://schemas.openxmlformats.org/drawingml/2006/main" name="CE_PP-Theme">
  <a:themeElements>
    <a:clrScheme name="CE_Colors">
      <a:dk1>
        <a:srgbClr val="1F2121"/>
      </a:dk1>
      <a:lt1>
        <a:sysClr val="window" lastClr="FFFFFF"/>
      </a:lt1>
      <a:dk2>
        <a:srgbClr val="797C80"/>
      </a:dk2>
      <a:lt2>
        <a:srgbClr val="ACADAF"/>
      </a:lt2>
      <a:accent1>
        <a:srgbClr val="F04E24"/>
      </a:accent1>
      <a:accent2>
        <a:srgbClr val="F58220"/>
      </a:accent2>
      <a:accent3>
        <a:srgbClr val="FFC20E"/>
      </a:accent3>
      <a:accent4>
        <a:srgbClr val="213C70"/>
      </a:accent4>
      <a:accent5>
        <a:srgbClr val="0074BC"/>
      </a:accent5>
      <a:accent6>
        <a:srgbClr val="00AEEF"/>
      </a:accent6>
      <a:hlink>
        <a:srgbClr val="0074BC"/>
      </a:hlink>
      <a:folHlink>
        <a:srgbClr val="954F72"/>
      </a:folHlink>
    </a:clrScheme>
    <a:fontScheme name="CE_Font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2ED1546-29E5-4F89-B5BD-E395D1924052}" vid="{FCCCB3D0-3CF7-48B5-B156-36948CF88B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991dd5d-f6a3-4fec-9a34-a96db7003ac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30EAB064B3224F96B62BE595E1422E" ma:contentTypeVersion="16" ma:contentTypeDescription="Create a new document." ma:contentTypeScope="" ma:versionID="ba20ad25eb2f6aed1bbc07214d0302d4">
  <xsd:schema xmlns:xsd="http://www.w3.org/2001/XMLSchema" xmlns:xs="http://www.w3.org/2001/XMLSchema" xmlns:p="http://schemas.microsoft.com/office/2006/metadata/properties" xmlns:ns3="87816831-d5b1-4bdd-b80b-017325f41258" xmlns:ns4="8991dd5d-f6a3-4fec-9a34-a96db7003ac2" targetNamespace="http://schemas.microsoft.com/office/2006/metadata/properties" ma:root="true" ma:fieldsID="705a318a2dabb8d9be001caf8340f69f" ns3:_="" ns4:_="">
    <xsd:import namespace="87816831-d5b1-4bdd-b80b-017325f41258"/>
    <xsd:import namespace="8991dd5d-f6a3-4fec-9a34-a96db7003ac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OCR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816831-d5b1-4bdd-b80b-017325f4125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91dd5d-f6a3-4fec-9a34-a96db7003a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71F7F4-C893-4619-A34E-DF00667D5A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0DC1DD-D5CC-4D2A-8C4C-1EA71BA5AF1A}">
  <ds:schemaRefs>
    <ds:schemaRef ds:uri="87816831-d5b1-4bdd-b80b-017325f41258"/>
    <ds:schemaRef ds:uri="8991dd5d-f6a3-4fec-9a34-a96db7003ac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875FA04-E6F5-4C91-B13C-758F4E9D535A}">
  <ds:schemaRefs>
    <ds:schemaRef ds:uri="87816831-d5b1-4bdd-b80b-017325f41258"/>
    <ds:schemaRef ds:uri="8991dd5d-f6a3-4fec-9a34-a96db7003ac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2ca5fb11-22b3-4d80-99be-2006b9d908b8}" enabled="0" method="" siteId="{2ca5fb11-22b3-4d80-99be-2006b9d908b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0</TotalTime>
  <Words>1746</Words>
  <Application>Microsoft Office PowerPoint</Application>
  <PresentationFormat>Widescreen</PresentationFormat>
  <Paragraphs>282</Paragraphs>
  <Slides>35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CE_PP-Theme</vt:lpstr>
      <vt:lpstr>PowerPoint Presentation</vt:lpstr>
      <vt:lpstr>INTRODUCTIONS</vt:lpstr>
      <vt:lpstr>INTRODUCTIONS</vt:lpstr>
      <vt:lpstr>INTRODUCTIONS</vt:lpstr>
      <vt:lpstr>INTRODUCTIONS</vt:lpstr>
      <vt:lpstr>PowerPoint Presentation</vt:lpstr>
      <vt:lpstr>HISTORY OF RELATIONSHIP: 30 Years of Partnership</vt:lpstr>
      <vt:lpstr>PowerPoint Presentation</vt:lpstr>
      <vt:lpstr>WHY THE PROJECT WAS NEEDED</vt:lpstr>
      <vt:lpstr>WHY THE PROJECT WAS NEEDED</vt:lpstr>
      <vt:lpstr>WHY THE PROJECT WAS NEEDED</vt:lpstr>
      <vt:lpstr>PowerPoint Presentation</vt:lpstr>
      <vt:lpstr>CMAR: Basic Understanding</vt:lpstr>
      <vt:lpstr>CMAR: Basic Understanding</vt:lpstr>
      <vt:lpstr>CMAR: Basic Understanding</vt:lpstr>
      <vt:lpstr>PowerPoint Presentation</vt:lpstr>
      <vt:lpstr>PHASING OPPORTUNITIES</vt:lpstr>
      <vt:lpstr>PHASING OPPORTUNITIES</vt:lpstr>
      <vt:lpstr>PHASING OPPORTUNITIES</vt:lpstr>
      <vt:lpstr>PHASING OPPORTUNITIES</vt:lpstr>
      <vt:lpstr>PowerPoint Presentation</vt:lpstr>
      <vt:lpstr>BUDGETING PROCESS: Lab Remodel</vt:lpstr>
      <vt:lpstr>BUDGETING PROCESS: Primary Care Center</vt:lpstr>
      <vt:lpstr>BUDGETING PROCESS</vt:lpstr>
      <vt:lpstr>BUDGETING PROCESS: Meeting Budget</vt:lpstr>
      <vt:lpstr>PowerPoint Presentation</vt:lpstr>
      <vt:lpstr>CONSTRUCTION: Timeline</vt:lpstr>
      <vt:lpstr>CONSTRUCTION: Phasing</vt:lpstr>
      <vt:lpstr>CONSTRUCTION: Wound Chamber</vt:lpstr>
      <vt:lpstr>CONSTRUCTION: Corridors</vt:lpstr>
      <vt:lpstr>CONSTRUCTION: AHU Replacement</vt:lpstr>
      <vt:lpstr>CONSTRUCTION: Complete</vt:lpstr>
      <vt:lpstr>PowerPoint Presentation</vt:lpstr>
      <vt:lpstr>IN SUMMARY…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Michaela O'neill</dc:creator>
  <cp:lastModifiedBy>Derrick Hensel</cp:lastModifiedBy>
  <cp:revision>5</cp:revision>
  <dcterms:created xsi:type="dcterms:W3CDTF">2025-09-04T16:21:26Z</dcterms:created>
  <dcterms:modified xsi:type="dcterms:W3CDTF">2025-10-10T19:50:35Z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0x0101008E30EAB064B3224F96B62BE595E1422E</vt:lpwstr>
  </property>
</Properties>
</file>