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3" r:id="rId11"/>
  </p:sldIdLst>
  <p:sldSz cx="18288000" cy="10287000"/>
  <p:notesSz cx="6858000" cy="9144000"/>
  <p:embeddedFontLst>
    <p:embeddedFont>
      <p:font typeface="Montserrat Classic" panose="020B0604020202020204" charset="0"/>
      <p:regular r:id="rId12"/>
    </p:embeddedFont>
    <p:embeddedFont>
      <p:font typeface="Montserrat Extra-Bold" panose="020B0604020202020204" charset="0"/>
      <p:regular r:id="rId13"/>
    </p:embeddedFont>
    <p:embeddedFont>
      <p:font typeface="Montserrat Extra-Bold Bold"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829775" y="4088040"/>
            <a:ext cx="13248425"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Quality Residency</a:t>
            </a:r>
          </a:p>
        </p:txBody>
      </p:sp>
      <p:sp>
        <p:nvSpPr>
          <p:cNvPr id="10" name="TextBox 10"/>
          <p:cNvSpPr txBox="1"/>
          <p:nvPr/>
        </p:nvSpPr>
        <p:spPr>
          <a:xfrm>
            <a:off x="2829775" y="5238750"/>
            <a:ext cx="12181625" cy="1359346"/>
          </a:xfrm>
          <a:prstGeom prst="rect">
            <a:avLst/>
          </a:prstGeom>
        </p:spPr>
        <p:txBody>
          <a:bodyPr wrap="square" lIns="0" tIns="0" rIns="0" bIns="0" rtlCol="0" anchor="t">
            <a:spAutoFit/>
          </a:bodyPr>
          <a:lstStyle/>
          <a:p>
            <a:pPr>
              <a:lnSpc>
                <a:spcPts val="10560"/>
              </a:lnSpc>
            </a:pPr>
            <a:r>
              <a:rPr lang="en-US" sz="9600" dirty="0">
                <a:solidFill>
                  <a:srgbClr val="BFD734"/>
                </a:solidFill>
                <a:latin typeface="Montserrat Extra-Bold"/>
              </a:rPr>
              <a:t>Capstone Project</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12" name="TextBox 12"/>
          <p:cNvSpPr txBox="1"/>
          <p:nvPr/>
        </p:nvSpPr>
        <p:spPr>
          <a:xfrm>
            <a:off x="2590800" y="6598096"/>
            <a:ext cx="14097000" cy="3445559"/>
          </a:xfrm>
          <a:prstGeom prst="rect">
            <a:avLst/>
          </a:prstGeom>
        </p:spPr>
        <p:txBody>
          <a:bodyPr wrap="square" lIns="0" tIns="0" rIns="0" bIns="0" rtlCol="0" anchor="t">
            <a:spAutoFit/>
          </a:bodyPr>
          <a:lstStyle/>
          <a:p>
            <a:pPr>
              <a:lnSpc>
                <a:spcPts val="3920"/>
              </a:lnSpc>
            </a:pPr>
            <a:r>
              <a:rPr lang="en-US" sz="2800" spc="963" dirty="0">
                <a:solidFill>
                  <a:srgbClr val="25B1DD"/>
                </a:solidFill>
                <a:latin typeface="Montserrat Classic"/>
              </a:rPr>
              <a:t>Mary </a:t>
            </a:r>
            <a:r>
              <a:rPr lang="en-US" sz="2800" spc="963" dirty="0" err="1">
                <a:solidFill>
                  <a:srgbClr val="25B1DD"/>
                </a:solidFill>
                <a:latin typeface="Montserrat Classic"/>
              </a:rPr>
              <a:t>WolfeRHIT</a:t>
            </a:r>
            <a:r>
              <a:rPr lang="en-US" sz="2800" spc="963" dirty="0">
                <a:solidFill>
                  <a:srgbClr val="25B1DD"/>
                </a:solidFill>
                <a:latin typeface="Montserrat Classic"/>
              </a:rPr>
              <a:t>/QM and Nicole Loomis R.N. and Infection Control Manager</a:t>
            </a:r>
          </a:p>
          <a:p>
            <a:pPr>
              <a:lnSpc>
                <a:spcPts val="3920"/>
              </a:lnSpc>
            </a:pPr>
            <a:endParaRPr lang="en-US" sz="2800" spc="963" dirty="0">
              <a:solidFill>
                <a:srgbClr val="25B1DD"/>
              </a:solidFill>
              <a:latin typeface="Montserrat Classic"/>
            </a:endParaRPr>
          </a:p>
          <a:p>
            <a:pPr>
              <a:lnSpc>
                <a:spcPts val="3920"/>
              </a:lnSpc>
            </a:pPr>
            <a:r>
              <a:rPr lang="en-US" sz="2800" spc="963" dirty="0">
                <a:solidFill>
                  <a:srgbClr val="25B1DD"/>
                </a:solidFill>
                <a:latin typeface="Montserrat Classic"/>
              </a:rPr>
              <a:t>9/18/2024</a:t>
            </a:r>
          </a:p>
          <a:p>
            <a:pPr>
              <a:lnSpc>
                <a:spcPts val="3920"/>
              </a:lnSpc>
            </a:pPr>
            <a:endParaRPr lang="en-US" sz="2800" spc="963" dirty="0">
              <a:solidFill>
                <a:srgbClr val="25B1DD"/>
              </a:solidFill>
              <a:latin typeface="Montserrat Classic"/>
            </a:endParaRPr>
          </a:p>
          <a:p>
            <a:pPr>
              <a:lnSpc>
                <a:spcPts val="3920"/>
              </a:lnSpc>
            </a:pPr>
            <a:r>
              <a:rPr lang="en-US" sz="2800" spc="963" dirty="0">
                <a:solidFill>
                  <a:srgbClr val="25B1DD"/>
                </a:solidFill>
                <a:latin typeface="Montserrat Classic"/>
              </a:rPr>
              <a:t>Garden County Health Services</a:t>
            </a:r>
          </a:p>
          <a:p>
            <a:pPr>
              <a:lnSpc>
                <a:spcPts val="3920"/>
              </a:lnSpc>
            </a:pPr>
            <a:endParaRPr lang="en-US" sz="2800" spc="963" dirty="0">
              <a:solidFill>
                <a:srgbClr val="25B1DD"/>
              </a:solidFill>
              <a:latin typeface="Montserrat Class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794627" y="4105507"/>
            <a:ext cx="15188573"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THANK YOU/Questions</a:t>
            </a:r>
          </a:p>
        </p:txBody>
      </p:sp>
      <p:sp>
        <p:nvSpPr>
          <p:cNvPr id="6" name="TextBox 6"/>
          <p:cNvSpPr txBox="1"/>
          <p:nvPr/>
        </p:nvSpPr>
        <p:spPr>
          <a:xfrm rot="-5400000">
            <a:off x="-775100" y="68901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7" name="TextBox 7"/>
          <p:cNvSpPr txBox="1"/>
          <p:nvPr/>
        </p:nvSpPr>
        <p:spPr>
          <a:xfrm>
            <a:off x="2794627" y="5795414"/>
            <a:ext cx="9288593" cy="2945422"/>
          </a:xfrm>
          <a:prstGeom prst="rect">
            <a:avLst/>
          </a:prstGeom>
        </p:spPr>
        <p:txBody>
          <a:bodyPr lIns="0" tIns="0" rIns="0" bIns="0" rtlCol="0" anchor="t">
            <a:spAutoFit/>
          </a:bodyPr>
          <a:lstStyle/>
          <a:p>
            <a:pPr>
              <a:lnSpc>
                <a:spcPts val="3920"/>
              </a:lnSpc>
            </a:pPr>
            <a:r>
              <a:rPr lang="en-US" sz="2800" spc="963" dirty="0">
                <a:solidFill>
                  <a:srgbClr val="101010"/>
                </a:solidFill>
                <a:latin typeface="Montserrat Classic"/>
              </a:rPr>
              <a:t>Nicole Loomis R.N./Infection Control Manager</a:t>
            </a:r>
          </a:p>
          <a:p>
            <a:pPr>
              <a:lnSpc>
                <a:spcPts val="3920"/>
              </a:lnSpc>
            </a:pPr>
            <a:r>
              <a:rPr lang="en-US" sz="2800" spc="963" dirty="0">
                <a:solidFill>
                  <a:srgbClr val="101010"/>
                </a:solidFill>
                <a:latin typeface="Montserrat Classic"/>
              </a:rPr>
              <a:t>Nicole.loomis@gchealth.org</a:t>
            </a:r>
          </a:p>
          <a:p>
            <a:pPr>
              <a:lnSpc>
                <a:spcPts val="3920"/>
              </a:lnSpc>
            </a:pPr>
            <a:r>
              <a:rPr lang="en-US" sz="2800" spc="963" dirty="0">
                <a:solidFill>
                  <a:srgbClr val="101010"/>
                </a:solidFill>
                <a:latin typeface="Montserrat Classic"/>
              </a:rPr>
              <a:t>Mary Wolfe RHIT/QM</a:t>
            </a:r>
          </a:p>
          <a:p>
            <a:pPr>
              <a:lnSpc>
                <a:spcPts val="3920"/>
              </a:lnSpc>
            </a:pPr>
            <a:r>
              <a:rPr lang="en-US" sz="2800" spc="963" dirty="0">
                <a:solidFill>
                  <a:srgbClr val="101010"/>
                </a:solidFill>
                <a:latin typeface="Montserrat Classic"/>
              </a:rPr>
              <a:t>Mary.wolfe@gchealth.org</a:t>
            </a:r>
          </a:p>
          <a:p>
            <a:pPr>
              <a:lnSpc>
                <a:spcPts val="3920"/>
              </a:lnSpc>
            </a:pPr>
            <a:endParaRPr lang="en-US" sz="2800" spc="963" dirty="0">
              <a:solidFill>
                <a:srgbClr val="101010"/>
              </a:solidFill>
              <a:latin typeface="Montserrat Classic"/>
            </a:endParaRPr>
          </a:p>
        </p:txBody>
      </p:sp>
      <p:grpSp>
        <p:nvGrpSpPr>
          <p:cNvPr id="8" name="Group 8"/>
          <p:cNvGrpSpPr/>
          <p:nvPr/>
        </p:nvGrpSpPr>
        <p:grpSpPr>
          <a:xfrm>
            <a:off x="14500955" y="1866623"/>
            <a:ext cx="2758345" cy="245871"/>
            <a:chOff x="0" y="0"/>
            <a:chExt cx="726478" cy="64756"/>
          </a:xfrm>
        </p:grpSpPr>
        <p:sp>
          <p:nvSpPr>
            <p:cNvPr id="9" name="Freeform 9"/>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162895"/>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Introduction to the Organization, Project, Team</a:t>
            </a:r>
          </a:p>
        </p:txBody>
      </p:sp>
      <p:sp>
        <p:nvSpPr>
          <p:cNvPr id="4" name="TextBox 4"/>
          <p:cNvSpPr txBox="1"/>
          <p:nvPr/>
        </p:nvSpPr>
        <p:spPr>
          <a:xfrm>
            <a:off x="721117" y="4531350"/>
            <a:ext cx="16230600" cy="5182894"/>
          </a:xfrm>
          <a:prstGeom prst="rect">
            <a:avLst/>
          </a:prstGeom>
        </p:spPr>
        <p:txBody>
          <a:bodyPr wrap="square" lIns="0" tIns="0" rIns="0" bIns="0" rtlCol="0" anchor="t">
            <a:spAutoFit/>
          </a:bodyPr>
          <a:lstStyle/>
          <a:p>
            <a:pPr>
              <a:lnSpc>
                <a:spcPts val="3359"/>
              </a:lnSpc>
            </a:pPr>
            <a:r>
              <a:rPr lang="en-US" sz="2400" dirty="0">
                <a:solidFill>
                  <a:srgbClr val="2D262A"/>
                </a:solidFill>
                <a:latin typeface="Montserrat Classic"/>
              </a:rPr>
              <a:t>Garden County Health Services is a 10 bed Critical Access Hospital.  We also have a Rural Health Clinic and a 40 bed Nursing Home.  We are located in the panhandle with the closest tertiary hospital 80 miles away. </a:t>
            </a:r>
          </a:p>
          <a:p>
            <a:pPr>
              <a:lnSpc>
                <a:spcPts val="3359"/>
              </a:lnSpc>
            </a:pPr>
            <a:endParaRPr lang="en-US" sz="2400" dirty="0">
              <a:solidFill>
                <a:srgbClr val="2D262A"/>
              </a:solidFill>
              <a:latin typeface="Montserrat Classic"/>
            </a:endParaRPr>
          </a:p>
          <a:p>
            <a:pPr>
              <a:lnSpc>
                <a:spcPts val="3359"/>
              </a:lnSpc>
            </a:pPr>
            <a:r>
              <a:rPr lang="en-US" sz="2400" dirty="0">
                <a:solidFill>
                  <a:srgbClr val="2D262A"/>
                </a:solidFill>
                <a:latin typeface="Montserrat Classic"/>
              </a:rPr>
              <a:t>We chose the Antimicrobial Stewardship program because it was done as a capstone project 2 years ago.  </a:t>
            </a:r>
          </a:p>
          <a:p>
            <a:pPr>
              <a:lnSpc>
                <a:spcPts val="3359"/>
              </a:lnSpc>
            </a:pPr>
            <a:r>
              <a:rPr lang="en-US" sz="2400" dirty="0">
                <a:solidFill>
                  <a:srgbClr val="2D262A"/>
                </a:solidFill>
                <a:latin typeface="Montserrat Classic"/>
              </a:rPr>
              <a:t>We wanted to show the new goals, team involvement, and steps taken to grow the program.  We feel this is important due to the antibiotic resistance noted on the cultures of our patient population. </a:t>
            </a:r>
          </a:p>
          <a:p>
            <a:pPr>
              <a:lnSpc>
                <a:spcPts val="3359"/>
              </a:lnSpc>
            </a:pPr>
            <a:endParaRPr lang="en-US" sz="2400" dirty="0">
              <a:solidFill>
                <a:srgbClr val="2D262A"/>
              </a:solidFill>
              <a:latin typeface="Montserrat Classic"/>
            </a:endParaRPr>
          </a:p>
          <a:p>
            <a:pPr>
              <a:lnSpc>
                <a:spcPts val="3359"/>
              </a:lnSpc>
            </a:pPr>
            <a:endParaRPr lang="en-US" sz="2400" dirty="0">
              <a:solidFill>
                <a:srgbClr val="2D262A"/>
              </a:solidFill>
              <a:latin typeface="Montserrat Classic"/>
            </a:endParaRPr>
          </a:p>
          <a:p>
            <a:pPr>
              <a:lnSpc>
                <a:spcPts val="3359"/>
              </a:lnSpc>
            </a:pPr>
            <a:r>
              <a:rPr lang="en-US" sz="2400" dirty="0">
                <a:solidFill>
                  <a:srgbClr val="2D262A"/>
                </a:solidFill>
                <a:latin typeface="Montserrat Classic"/>
              </a:rPr>
              <a:t>Our team has grown significantly in the last 2 years. It was the CNO, a CNA and a physician assistant. It now includes those same people along with a pharmacist, an infection control nurse and the quality manager.  </a:t>
            </a:r>
          </a:p>
          <a:p>
            <a:pPr>
              <a:lnSpc>
                <a:spcPts val="3359"/>
              </a:lnSpc>
            </a:pPr>
            <a:r>
              <a:rPr lang="en-US" sz="2400" dirty="0">
                <a:solidFill>
                  <a:srgbClr val="2D262A"/>
                </a:solidFill>
                <a:latin typeface="Montserrat Classic"/>
              </a:rPr>
              <a:t>These people participate in direct patient care and know of the impact of the antimicrobial stewardship program. The CEO, Garden County Board Members, and the executive team fully support the program. </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476500"/>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AIM Statement</a:t>
            </a:r>
          </a:p>
        </p:txBody>
      </p:sp>
      <p:sp>
        <p:nvSpPr>
          <p:cNvPr id="17" name="TextBox 17"/>
          <p:cNvSpPr txBox="1"/>
          <p:nvPr/>
        </p:nvSpPr>
        <p:spPr>
          <a:xfrm>
            <a:off x="938475" y="3551935"/>
            <a:ext cx="16230600" cy="7798994"/>
          </a:xfrm>
          <a:prstGeom prst="rect">
            <a:avLst/>
          </a:prstGeom>
        </p:spPr>
        <p:txBody>
          <a:bodyPr wrap="square" lIns="0" tIns="0" rIns="0" bIns="0" rtlCol="0" anchor="t">
            <a:spAutoFit/>
          </a:bodyPr>
          <a:lstStyle/>
          <a:p>
            <a:pPr>
              <a:lnSpc>
                <a:spcPts val="3359"/>
              </a:lnSpc>
            </a:pPr>
            <a:r>
              <a:rPr lang="en-US" sz="2400" dirty="0">
                <a:solidFill>
                  <a:srgbClr val="2D262A"/>
                </a:solidFill>
                <a:latin typeface="Montserrat Classic"/>
              </a:rPr>
              <a:t>. </a:t>
            </a:r>
          </a:p>
          <a:p>
            <a:pPr>
              <a:lnSpc>
                <a:spcPts val="3359"/>
              </a:lnSpc>
            </a:pPr>
            <a:r>
              <a:rPr lang="en-US" sz="2400" dirty="0">
                <a:solidFill>
                  <a:srgbClr val="2D262A"/>
                </a:solidFill>
                <a:latin typeface="Montserrat Classic"/>
              </a:rPr>
              <a:t>The aim of our project is to appropriately use antibiotics, reduce resistance and increase compliance with the below benchmarks by March of 2025. </a:t>
            </a:r>
          </a:p>
          <a:p>
            <a:pPr>
              <a:lnSpc>
                <a:spcPts val="3359"/>
              </a:lnSpc>
            </a:pPr>
            <a:r>
              <a:rPr lang="en-US" sz="2400" dirty="0">
                <a:solidFill>
                  <a:srgbClr val="2D262A"/>
                </a:solidFill>
                <a:latin typeface="Montserrat Classic"/>
              </a:rPr>
              <a:t>Our benchmark goals are to have 85% compliance with nursing notification to the pharmacist, 85% of form completion, and 100% provider compliance with recommendations.  100% compliance for patient education. </a:t>
            </a:r>
          </a:p>
          <a:p>
            <a:pPr>
              <a:lnSpc>
                <a:spcPts val="3359"/>
              </a:lnSpc>
            </a:pPr>
            <a:r>
              <a:rPr lang="en-US" sz="2400" dirty="0">
                <a:solidFill>
                  <a:srgbClr val="2D262A"/>
                </a:solidFill>
                <a:latin typeface="Montserrat Classic"/>
              </a:rPr>
              <a:t>At this time, we are starting to incorporate the emergency room, rural health clinic, and nursing home in the antibiotic stewardship program.  We are focusing on education with our new provider group on October 1,  starting with the hospital process. </a:t>
            </a:r>
          </a:p>
          <a:p>
            <a:pPr>
              <a:lnSpc>
                <a:spcPts val="3359"/>
              </a:lnSpc>
            </a:pPr>
            <a:r>
              <a:rPr lang="en-US" sz="2400" dirty="0">
                <a:solidFill>
                  <a:srgbClr val="2D262A"/>
                </a:solidFill>
                <a:latin typeface="Montserrat Classic"/>
              </a:rPr>
              <a:t>Our goal is to increase compliance with the above metrics to a consistent 75% by December 31, 2024.</a:t>
            </a:r>
          </a:p>
          <a:p>
            <a:pPr>
              <a:lnSpc>
                <a:spcPts val="3359"/>
              </a:lnSpc>
            </a:pPr>
            <a:endParaRPr lang="en-US" sz="2400" dirty="0">
              <a:solidFill>
                <a:srgbClr val="2D262A"/>
              </a:solidFill>
              <a:latin typeface="Montserrat Classic"/>
            </a:endParaRPr>
          </a:p>
          <a:p>
            <a:pPr>
              <a:lnSpc>
                <a:spcPts val="3359"/>
              </a:lnSpc>
            </a:pPr>
            <a:endParaRPr lang="en-US" sz="2400" dirty="0">
              <a:solidFill>
                <a:srgbClr val="2D262A"/>
              </a:solidFill>
              <a:latin typeface="Montserrat Classic"/>
            </a:endParaRPr>
          </a:p>
          <a:p>
            <a:pPr>
              <a:lnSpc>
                <a:spcPts val="3359"/>
              </a:lnSpc>
            </a:pPr>
            <a:endParaRPr lang="en-US" sz="2400" i="1" dirty="0">
              <a:solidFill>
                <a:srgbClr val="2D262A"/>
              </a:solidFill>
              <a:latin typeface="Montserrat Classic"/>
            </a:endParaRPr>
          </a:p>
          <a:p>
            <a:pPr>
              <a:lnSpc>
                <a:spcPts val="3359"/>
              </a:lnSpc>
            </a:pPr>
            <a:r>
              <a:rPr lang="en-US" sz="2400" dirty="0">
                <a:solidFill>
                  <a:srgbClr val="2D262A"/>
                </a:solidFill>
                <a:latin typeface="Montserrat Classic"/>
              </a:rPr>
              <a:t>***</a:t>
            </a:r>
          </a:p>
          <a:p>
            <a:pPr>
              <a:lnSpc>
                <a:spcPts val="3359"/>
              </a:lnSpc>
            </a:pPr>
            <a:r>
              <a:rPr lang="en-US" sz="2400" dirty="0">
                <a:solidFill>
                  <a:srgbClr val="2D262A"/>
                </a:solidFill>
                <a:latin typeface="Montserrat Classic"/>
              </a:rPr>
              <a:t>*** </a:t>
            </a:r>
          </a:p>
          <a:p>
            <a:pPr>
              <a:lnSpc>
                <a:spcPts val="3359"/>
              </a:lnSpc>
            </a:pPr>
            <a:endParaRPr lang="en-US" sz="2400" dirty="0">
              <a:solidFill>
                <a:srgbClr val="2D262A"/>
              </a:solidFill>
              <a:latin typeface="Montserrat Classic"/>
            </a:endParaRPr>
          </a:p>
          <a:p>
            <a:pPr>
              <a:lnSpc>
                <a:spcPts val="3359"/>
              </a:lnSpc>
            </a:pPr>
            <a:endParaRPr lang="en-US" sz="2400" i="1" dirty="0">
              <a:solidFill>
                <a:srgbClr val="2D262A"/>
              </a:solidFill>
              <a:latin typeface="Montserrat Classic"/>
            </a:endParaRPr>
          </a:p>
          <a:p>
            <a:pPr>
              <a:lnSpc>
                <a:spcPts val="3359"/>
              </a:lnSpc>
            </a:pPr>
            <a:endParaRPr lang="en-US" sz="2400" dirty="0">
              <a:solidFill>
                <a:srgbClr val="2D262A"/>
              </a:solidFill>
              <a:latin typeface="Montserrat Classic"/>
            </a:endParaRP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7"/>
          <p:cNvSpPr txBox="1"/>
          <p:nvPr/>
        </p:nvSpPr>
        <p:spPr>
          <a:xfrm>
            <a:off x="4419600" y="1181100"/>
            <a:ext cx="9168075" cy="687176"/>
          </a:xfrm>
          <a:prstGeom prst="rect">
            <a:avLst/>
          </a:prstGeom>
        </p:spPr>
        <p:txBody>
          <a:bodyPr wrap="square" lIns="0" tIns="0" rIns="0" bIns="0" rtlCol="0" anchor="t">
            <a:spAutoFit/>
          </a:bodyPr>
          <a:lstStyle/>
          <a:p>
            <a:pPr algn="ctr">
              <a:lnSpc>
                <a:spcPts val="5264"/>
              </a:lnSpc>
            </a:pPr>
            <a:r>
              <a:rPr lang="en-US" sz="5600" dirty="0">
                <a:solidFill>
                  <a:srgbClr val="1E3262"/>
                </a:solidFill>
                <a:latin typeface="Montserrat Extra-Bold Bold"/>
              </a:rPr>
              <a:t>Measuring Success</a:t>
            </a:r>
          </a:p>
        </p:txBody>
      </p:sp>
      <p:sp>
        <p:nvSpPr>
          <p:cNvPr id="26" name="TextBox 26"/>
          <p:cNvSpPr txBox="1"/>
          <p:nvPr/>
        </p:nvSpPr>
        <p:spPr>
          <a:xfrm>
            <a:off x="1828800" y="2589322"/>
            <a:ext cx="14859000" cy="9979078"/>
          </a:xfrm>
          <a:prstGeom prst="rect">
            <a:avLst/>
          </a:prstGeom>
        </p:spPr>
        <p:txBody>
          <a:bodyPr wrap="square" lIns="0" tIns="0" rIns="0" bIns="0" rtlCol="0" anchor="t">
            <a:spAutoFit/>
          </a:bodyPr>
          <a:lstStyle/>
          <a:p>
            <a:pPr>
              <a:lnSpc>
                <a:spcPts val="3359"/>
              </a:lnSpc>
            </a:pPr>
            <a:r>
              <a:rPr lang="en-US" sz="2400" dirty="0">
                <a:solidFill>
                  <a:srgbClr val="2D262A"/>
                </a:solidFill>
                <a:latin typeface="Montserrat Classic"/>
              </a:rPr>
              <a:t> </a:t>
            </a:r>
          </a:p>
          <a:p>
            <a:pPr>
              <a:lnSpc>
                <a:spcPts val="3359"/>
              </a:lnSpc>
            </a:pPr>
            <a:r>
              <a:rPr lang="en-US" sz="2400" dirty="0">
                <a:solidFill>
                  <a:srgbClr val="2D262A"/>
                </a:solidFill>
                <a:latin typeface="Montserrat Classic"/>
              </a:rPr>
              <a:t>We will continue to track the data and identify the percentages on a monthly basis, noting an increase or decrease in the percentages. These percentages (benchmarks), increase in compliance and a decrease in the antibiotic resistance will be reported to Medical Staff, Quality Committee and Garden County Health Services Board.  There is also a white board with the same data for nursing staff to review percentages for compliance. </a:t>
            </a:r>
          </a:p>
          <a:p>
            <a:pPr>
              <a:lnSpc>
                <a:spcPts val="3359"/>
              </a:lnSpc>
            </a:pPr>
            <a:endParaRPr lang="en-US" sz="2400" dirty="0">
              <a:solidFill>
                <a:srgbClr val="2D262A"/>
              </a:solidFill>
              <a:latin typeface="Montserrat Classic"/>
            </a:endParaRPr>
          </a:p>
          <a:p>
            <a:pPr>
              <a:lnSpc>
                <a:spcPts val="3359"/>
              </a:lnSpc>
            </a:pPr>
            <a:r>
              <a:rPr lang="en-US" sz="2400" dirty="0">
                <a:solidFill>
                  <a:srgbClr val="2D262A"/>
                </a:solidFill>
                <a:latin typeface="Montserrat Classic"/>
              </a:rPr>
              <a:t>Nursing Compliance regarding antibiotic tracking form completed and sent to pharmacy.</a:t>
            </a:r>
          </a:p>
          <a:p>
            <a:pPr>
              <a:lnSpc>
                <a:spcPts val="3359"/>
              </a:lnSpc>
            </a:pPr>
            <a:r>
              <a:rPr lang="en-US" sz="2400" dirty="0">
                <a:solidFill>
                  <a:srgbClr val="2D262A"/>
                </a:solidFill>
                <a:latin typeface="Montserrat Classic"/>
              </a:rPr>
              <a:t>Provider compliance in addressing pharmacy recommendations.</a:t>
            </a:r>
          </a:p>
          <a:p>
            <a:pPr>
              <a:lnSpc>
                <a:spcPts val="3359"/>
              </a:lnSpc>
            </a:pPr>
            <a:r>
              <a:rPr lang="en-US" sz="2400" dirty="0">
                <a:solidFill>
                  <a:srgbClr val="2D262A"/>
                </a:solidFill>
                <a:latin typeface="Montserrat Classic"/>
              </a:rPr>
              <a:t>Nursing compliance in educating patients receiving antibiotics. </a:t>
            </a:r>
          </a:p>
          <a:p>
            <a:pPr>
              <a:lnSpc>
                <a:spcPts val="3359"/>
              </a:lnSpc>
            </a:pPr>
            <a:endParaRPr lang="en-US" sz="2400" dirty="0">
              <a:solidFill>
                <a:srgbClr val="2D262A"/>
              </a:solidFill>
              <a:latin typeface="Montserrat Classic"/>
            </a:endParaRPr>
          </a:p>
          <a:p>
            <a:pPr>
              <a:lnSpc>
                <a:spcPts val="3359"/>
              </a:lnSpc>
            </a:pPr>
            <a:r>
              <a:rPr lang="en-US" sz="2400" dirty="0">
                <a:solidFill>
                  <a:srgbClr val="2D262A"/>
                </a:solidFill>
                <a:latin typeface="Montserrat Classic"/>
              </a:rPr>
              <a:t>100% of all charts in the hospital with antibiotic usage are audited by the antibiotic stewardship data analysist for form completion and pharmacist recommendations and provider response. </a:t>
            </a:r>
          </a:p>
          <a:p>
            <a:pPr>
              <a:lnSpc>
                <a:spcPts val="3359"/>
              </a:lnSpc>
            </a:pPr>
            <a:endParaRPr lang="en-US" sz="2400" dirty="0">
              <a:solidFill>
                <a:srgbClr val="2D262A"/>
              </a:solidFill>
              <a:latin typeface="Montserrat Classic"/>
            </a:endParaRPr>
          </a:p>
          <a:p>
            <a:pPr>
              <a:lnSpc>
                <a:spcPts val="3359"/>
              </a:lnSpc>
            </a:pPr>
            <a:r>
              <a:rPr lang="en-US" sz="2400" dirty="0">
                <a:solidFill>
                  <a:srgbClr val="2D262A"/>
                </a:solidFill>
                <a:latin typeface="Montserrat Classic"/>
              </a:rPr>
              <a:t>We are unable to utilize any reports from our current EHR.  We will be implementing a new EHR in January 2025, with the ability to run the reports needed.  </a:t>
            </a:r>
          </a:p>
          <a:p>
            <a:pPr>
              <a:lnSpc>
                <a:spcPts val="3359"/>
              </a:lnSpc>
            </a:pPr>
            <a:endParaRPr lang="en-US" sz="2400" dirty="0">
              <a:solidFill>
                <a:srgbClr val="2D262A"/>
              </a:solidFill>
              <a:latin typeface="Montserrat Classic"/>
            </a:endParaRPr>
          </a:p>
          <a:p>
            <a:pPr>
              <a:lnSpc>
                <a:spcPts val="3359"/>
              </a:lnSpc>
            </a:pPr>
            <a:endParaRPr lang="en-US" sz="2400" dirty="0">
              <a:solidFill>
                <a:srgbClr val="2D262A"/>
              </a:solidFill>
              <a:latin typeface="Montserrat Classic"/>
            </a:endParaRPr>
          </a:p>
          <a:p>
            <a:pPr>
              <a:lnSpc>
                <a:spcPts val="3359"/>
              </a:lnSpc>
            </a:pPr>
            <a:endParaRPr lang="en-US" sz="2400" dirty="0">
              <a:solidFill>
                <a:srgbClr val="2D262A"/>
              </a:solidFill>
              <a:latin typeface="Montserrat Classic"/>
            </a:endParaRPr>
          </a:p>
          <a:p>
            <a:pPr>
              <a:lnSpc>
                <a:spcPts val="3359"/>
              </a:lnSpc>
            </a:pPr>
            <a:endParaRPr lang="en-US" sz="2400" dirty="0">
              <a:solidFill>
                <a:srgbClr val="2D262A"/>
              </a:solidFill>
              <a:latin typeface="Montserrat Classic"/>
            </a:endParaRPr>
          </a:p>
          <a:p>
            <a:pPr>
              <a:lnSpc>
                <a:spcPts val="3359"/>
              </a:lnSpc>
            </a:pPr>
            <a:endParaRPr lang="en-US" sz="2400" i="1" dirty="0">
              <a:solidFill>
                <a:srgbClr val="2D262A"/>
              </a:solidFill>
              <a:latin typeface="Montserrat Classic"/>
            </a:endParaRPr>
          </a:p>
          <a:p>
            <a:pPr>
              <a:lnSpc>
                <a:spcPts val="3359"/>
              </a:lnSpc>
            </a:pPr>
            <a:endParaRPr lang="en-US" sz="2400" dirty="0">
              <a:solidFill>
                <a:srgbClr val="2D262A"/>
              </a:solidFill>
              <a:latin typeface="Montserrat Classic"/>
            </a:endParaRPr>
          </a:p>
          <a:p>
            <a:pPr>
              <a:lnSpc>
                <a:spcPts val="3359"/>
              </a:lnSpc>
            </a:pPr>
            <a:endParaRPr lang="en-US" sz="2400" dirty="0">
              <a:solidFill>
                <a:srgbClr val="2D262A"/>
              </a:solidFill>
              <a:latin typeface="Montserrat Class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2413635"/>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600200" y="2396393"/>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Selecting Changes</a:t>
            </a:r>
          </a:p>
        </p:txBody>
      </p:sp>
      <p:sp>
        <p:nvSpPr>
          <p:cNvPr id="14" name="Freeform 14"/>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BF845833-5AC4-DE77-417A-A8BF6936C596}"/>
              </a:ext>
            </a:extLst>
          </p:cNvPr>
          <p:cNvSpPr txBox="1"/>
          <p:nvPr/>
        </p:nvSpPr>
        <p:spPr>
          <a:xfrm>
            <a:off x="1600200" y="3658020"/>
            <a:ext cx="15087600" cy="6740307"/>
          </a:xfrm>
          <a:prstGeom prst="rect">
            <a:avLst/>
          </a:prstGeom>
          <a:noFill/>
        </p:spPr>
        <p:txBody>
          <a:bodyPr wrap="square">
            <a:spAutoFit/>
          </a:bodyPr>
          <a:lstStyle/>
          <a:p>
            <a:pPr marL="800100" lvl="1" indent="-342900">
              <a:buFont typeface="Arial" panose="020B0604020202020204" pitchFamily="34" charset="0"/>
              <a:buChar char="•"/>
            </a:pPr>
            <a:r>
              <a:rPr lang="en-US" sz="2400" dirty="0">
                <a:latin typeface="Montserrat Classic" panose="020B0604020202020204" charset="0"/>
              </a:rPr>
              <a:t>	Educate the new provider group of the facility process and forms required starting October 1, 2024.</a:t>
            </a:r>
          </a:p>
          <a:p>
            <a:pPr marL="800100" lvl="1" indent="-342900">
              <a:buFont typeface="Arial" panose="020B0604020202020204" pitchFamily="34" charset="0"/>
              <a:buChar char="•"/>
            </a:pPr>
            <a:r>
              <a:rPr lang="en-US" sz="2400" dirty="0">
                <a:latin typeface="Montserrat Classic" panose="020B0604020202020204" charset="0"/>
              </a:rPr>
              <a:t>Implementation of new electronic health record.</a:t>
            </a:r>
          </a:p>
          <a:p>
            <a:pPr marL="800100" lvl="1" indent="-342900">
              <a:buFont typeface="Arial" panose="020B0604020202020204" pitchFamily="34" charset="0"/>
              <a:buChar char="•"/>
            </a:pPr>
            <a:r>
              <a:rPr lang="en-US" sz="2400" dirty="0">
                <a:latin typeface="Montserrat Classic" panose="020B0604020202020204" charset="0"/>
              </a:rPr>
              <a:t>Work with all team leaders to continue to drive the antibiotic stewardship program. </a:t>
            </a:r>
          </a:p>
          <a:p>
            <a:pPr marL="800100" lvl="1" indent="-342900">
              <a:buFont typeface="Arial" panose="020B0604020202020204" pitchFamily="34" charset="0"/>
              <a:buChar char="•"/>
            </a:pPr>
            <a:r>
              <a:rPr lang="en-US" sz="2400" dirty="0">
                <a:latin typeface="Montserrat Classic" panose="020B0604020202020204" charset="0"/>
              </a:rPr>
              <a:t>Continue to work with Nebraska ASAP and continue to work on implementing their recommendations.</a:t>
            </a:r>
          </a:p>
          <a:p>
            <a:pPr marL="800100" lvl="1" indent="-342900">
              <a:buFont typeface="Arial" panose="020B0604020202020204" pitchFamily="34" charset="0"/>
              <a:buChar char="•"/>
            </a:pPr>
            <a:r>
              <a:rPr lang="en-US" sz="2400" dirty="0">
                <a:latin typeface="Montserrat Classic" panose="020B0604020202020204" charset="0"/>
              </a:rPr>
              <a:t>Feasibility will be difficult due to the many hats worn by the committee members, but the antimicrobial committee is committed to success.  Time will also be limited with the implementation of a new EHR.  </a:t>
            </a:r>
          </a:p>
          <a:p>
            <a:pPr marL="800100" lvl="1" indent="-342900">
              <a:buFont typeface="Arial" panose="020B0604020202020204" pitchFamily="34" charset="0"/>
              <a:buChar char="•"/>
            </a:pPr>
            <a:r>
              <a:rPr lang="en-US" sz="2400" dirty="0">
                <a:latin typeface="Montserrat Classic" panose="020B0604020202020204" charset="0"/>
              </a:rPr>
              <a:t>To support change management, we will discuss the importance of the antibiotic stewardship program with our new medical director, once appointed.  We will educate him/her on our processes and encourage buy in for a top-down approach with medical staff and nursing. </a:t>
            </a:r>
          </a:p>
          <a:p>
            <a:pPr marL="800100" lvl="1" indent="-342900">
              <a:buFont typeface="Arial" panose="020B0604020202020204" pitchFamily="34" charset="0"/>
              <a:buChar char="•"/>
            </a:pPr>
            <a:endParaRPr lang="en-US" sz="2400" dirty="0">
              <a:latin typeface="Montserrat Classic" panose="020B0604020202020204" charset="0"/>
            </a:endParaRPr>
          </a:p>
          <a:p>
            <a:pPr lvl="1"/>
            <a:endParaRPr lang="en-US" sz="2400" i="1" dirty="0">
              <a:latin typeface="Montserrat Classic" panose="020B0604020202020204" charset="0"/>
            </a:endParaRPr>
          </a:p>
          <a:p>
            <a:pPr marL="800100" lvl="1" indent="-342900">
              <a:buFont typeface="Arial" panose="020B0604020202020204" pitchFamily="34" charset="0"/>
              <a:buChar char="•"/>
            </a:pPr>
            <a:endParaRPr lang="en-US" sz="2400" dirty="0">
              <a:latin typeface="Montserrat Classic" panose="020B0604020202020204" charset="0"/>
            </a:endParaRPr>
          </a:p>
          <a:p>
            <a:pPr marL="800100" lvl="1" indent="-342900">
              <a:buFont typeface="Arial" panose="020B0604020202020204" pitchFamily="34" charset="0"/>
              <a:buChar char="•"/>
            </a:pPr>
            <a:endParaRPr lang="en-US" sz="2400" dirty="0">
              <a:latin typeface="Montserrat Classic" panose="020B0604020202020204" charset="0"/>
            </a:endParaRPr>
          </a:p>
          <a:p>
            <a:pPr lvl="1"/>
            <a:endParaRPr lang="en-US" sz="2400" dirty="0">
              <a:latin typeface="Montserrat Classic"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9" name="TextBox 19"/>
          <p:cNvSpPr txBox="1"/>
          <p:nvPr/>
        </p:nvSpPr>
        <p:spPr>
          <a:xfrm>
            <a:off x="1143000" y="3086100"/>
            <a:ext cx="10972800" cy="5170646"/>
          </a:xfrm>
          <a:prstGeom prst="rect">
            <a:avLst/>
          </a:prstGeom>
        </p:spPr>
        <p:txBody>
          <a:bodyPr wrap="square" lIns="0" tIns="0" rIns="0" bIns="0" rtlCol="0" anchor="t">
            <a:spAutoFit/>
          </a:bodyPr>
          <a:lstStyle/>
          <a:p>
            <a:pPr algn="l"/>
            <a:r>
              <a:rPr lang="en-US" sz="1400" b="1" i="0" dirty="0">
                <a:solidFill>
                  <a:srgbClr val="1B1B1B"/>
                </a:solidFill>
                <a:effectLst/>
                <a:latin typeface="Montserrat Classic" panose="020B0604020202020204" charset="0"/>
              </a:rPr>
              <a:t>Plan</a:t>
            </a:r>
          </a:p>
          <a:p>
            <a:pPr marL="342900" indent="-342900" algn="l">
              <a:buFont typeface="Wingdings" panose="05000000000000000000" pitchFamily="2" charset="2"/>
              <a:buChar char="ü"/>
            </a:pPr>
            <a:r>
              <a:rPr lang="en-US" sz="1400" i="0" dirty="0">
                <a:solidFill>
                  <a:srgbClr val="1B1B1B"/>
                </a:solidFill>
                <a:effectLst/>
                <a:latin typeface="Montserrat Classic" panose="020B0604020202020204" charset="0"/>
              </a:rPr>
              <a:t>I plan to:  </a:t>
            </a:r>
            <a:r>
              <a:rPr lang="en-US" sz="1400" dirty="0">
                <a:solidFill>
                  <a:srgbClr val="1B1B1B"/>
                </a:solidFill>
                <a:latin typeface="Montserrat Classic" panose="020B0604020202020204" charset="0"/>
              </a:rPr>
              <a:t>Appropriately </a:t>
            </a:r>
            <a:r>
              <a:rPr lang="en-US" sz="1400" i="0" dirty="0">
                <a:solidFill>
                  <a:srgbClr val="1B1B1B"/>
                </a:solidFill>
                <a:effectLst/>
                <a:latin typeface="Montserrat Classic" panose="020B0604020202020204" charset="0"/>
              </a:rPr>
              <a:t>use antibiotics and reduce antibiotic resistance</a:t>
            </a:r>
          </a:p>
          <a:p>
            <a:pPr marL="342900" indent="-342900" algn="l">
              <a:buFont typeface="Wingdings" panose="05000000000000000000" pitchFamily="2" charset="2"/>
              <a:buChar char="ü"/>
            </a:pPr>
            <a:r>
              <a:rPr lang="en-US" sz="1400" i="0" dirty="0">
                <a:solidFill>
                  <a:srgbClr val="1B1B1B"/>
                </a:solidFill>
                <a:effectLst/>
                <a:latin typeface="Montserrat Classic" panose="020B0604020202020204" charset="0"/>
              </a:rPr>
              <a:t>I hope this produces: improved patient outcomes with appropriate treatment and decreased resistance and side effects such as </a:t>
            </a:r>
            <a:r>
              <a:rPr lang="en-US" sz="1400" i="0" dirty="0" err="1">
                <a:solidFill>
                  <a:srgbClr val="1B1B1B"/>
                </a:solidFill>
                <a:effectLst/>
                <a:latin typeface="Montserrat Classic" panose="020B0604020202020204" charset="0"/>
              </a:rPr>
              <a:t>C.Diff</a:t>
            </a:r>
            <a:r>
              <a:rPr lang="en-US" sz="1400" i="0" dirty="0">
                <a:solidFill>
                  <a:srgbClr val="1B1B1B"/>
                </a:solidFill>
                <a:effectLst/>
                <a:latin typeface="Montserrat Classic" panose="020B0604020202020204" charset="0"/>
              </a:rPr>
              <a:t>, G.I. upset etc. that come with unnecessary antibiotic use. </a:t>
            </a:r>
          </a:p>
          <a:p>
            <a:pPr marL="342900" indent="-342900" algn="l">
              <a:buFont typeface="Wingdings" panose="05000000000000000000" pitchFamily="2" charset="2"/>
              <a:buChar char="ü"/>
            </a:pPr>
            <a:r>
              <a:rPr lang="en-US" sz="1400" i="0" dirty="0">
                <a:solidFill>
                  <a:srgbClr val="1B1B1B"/>
                </a:solidFill>
                <a:effectLst/>
                <a:latin typeface="Montserrat Classic" panose="020B0604020202020204" charset="0"/>
              </a:rPr>
              <a:t>Steps to execute: Implementation of forms for nursing staff to communicate with pharmacy and medical staff for appropriate antibiotic use. </a:t>
            </a:r>
          </a:p>
          <a:p>
            <a:pPr algn="l"/>
            <a:r>
              <a:rPr lang="en-US" sz="1400" b="1" i="0" dirty="0">
                <a:solidFill>
                  <a:srgbClr val="1B1B1B"/>
                </a:solidFill>
                <a:effectLst/>
                <a:latin typeface="Montserrat Classic" panose="020B0604020202020204" charset="0"/>
              </a:rPr>
              <a:t>Do</a:t>
            </a:r>
          </a:p>
          <a:p>
            <a:pPr marL="342900" indent="-342900" algn="l">
              <a:buFont typeface="Wingdings" panose="05000000000000000000" pitchFamily="2" charset="2"/>
              <a:buChar char="ü"/>
            </a:pPr>
            <a:r>
              <a:rPr lang="en-US" sz="1400" i="0" dirty="0">
                <a:solidFill>
                  <a:srgbClr val="1B1B1B"/>
                </a:solidFill>
                <a:effectLst/>
                <a:latin typeface="Montserrat Classic" panose="020B0604020202020204" charset="0"/>
              </a:rPr>
              <a:t>How long will you observe new changes? Minimum of one year.</a:t>
            </a:r>
          </a:p>
          <a:p>
            <a:pPr marL="342900" indent="-342900" algn="l">
              <a:buFont typeface="Wingdings" panose="05000000000000000000" pitchFamily="2" charset="2"/>
              <a:buChar char="ü"/>
            </a:pPr>
            <a:r>
              <a:rPr lang="en-US" sz="1400" i="0" dirty="0">
                <a:solidFill>
                  <a:srgbClr val="1B1B1B"/>
                </a:solidFill>
                <a:effectLst/>
                <a:latin typeface="Montserrat Classic" panose="020B0604020202020204" charset="0"/>
              </a:rPr>
              <a:t>What did you observe?  Low compliance from nursing staff and medical staff. </a:t>
            </a:r>
          </a:p>
          <a:p>
            <a:pPr marL="342900" indent="-342900" algn="l">
              <a:buFont typeface="Wingdings" panose="05000000000000000000" pitchFamily="2" charset="2"/>
              <a:buChar char="ü"/>
            </a:pPr>
            <a:r>
              <a:rPr lang="en-US" sz="1400" dirty="0">
                <a:solidFill>
                  <a:srgbClr val="1B1B1B"/>
                </a:solidFill>
                <a:latin typeface="Montserrat Classic" panose="020B0604020202020204" charset="0"/>
              </a:rPr>
              <a:t>Are the changes creating consequences ? Unintended antibiotic resistance within the patient population. Unintended, as nursing staff and medical staff are non- compliant.  The turnover of medical staff and nursing staff has provided opportunities for a change in culture and expectations. </a:t>
            </a:r>
            <a:endParaRPr lang="en-US" sz="1400" i="0" dirty="0">
              <a:solidFill>
                <a:srgbClr val="1B1B1B"/>
              </a:solidFill>
              <a:effectLst/>
              <a:latin typeface="Montserrat Classic" panose="020B0604020202020204" charset="0"/>
            </a:endParaRPr>
          </a:p>
          <a:p>
            <a:pPr algn="l"/>
            <a:r>
              <a:rPr lang="en-US" sz="1400" b="1" i="0" dirty="0">
                <a:solidFill>
                  <a:srgbClr val="1B1B1B"/>
                </a:solidFill>
                <a:effectLst/>
                <a:latin typeface="Montserrat Classic" panose="020B0604020202020204" charset="0"/>
              </a:rPr>
              <a:t>Study</a:t>
            </a:r>
          </a:p>
          <a:p>
            <a:pPr marL="342900" indent="-342900" algn="l">
              <a:buFont typeface="Wingdings" panose="05000000000000000000" pitchFamily="2" charset="2"/>
              <a:buChar char="ü"/>
            </a:pPr>
            <a:r>
              <a:rPr lang="en-US" sz="1400" i="0" dirty="0">
                <a:solidFill>
                  <a:srgbClr val="1B1B1B"/>
                </a:solidFill>
                <a:effectLst/>
                <a:latin typeface="Montserrat Classic" panose="020B0604020202020204" charset="0"/>
              </a:rPr>
              <a:t>What did you learn? Our first form did not meet our needs.  A new form was implemented on March 1, 2024, with better tracking results. </a:t>
            </a:r>
          </a:p>
          <a:p>
            <a:pPr marL="342900" indent="-342900" algn="l">
              <a:buFont typeface="Wingdings" panose="05000000000000000000" pitchFamily="2" charset="2"/>
              <a:buChar char="ü"/>
            </a:pPr>
            <a:r>
              <a:rPr lang="en-US" sz="1400" i="0" dirty="0">
                <a:solidFill>
                  <a:srgbClr val="1B1B1B"/>
                </a:solidFill>
                <a:effectLst/>
                <a:latin typeface="Montserrat Classic" panose="020B0604020202020204" charset="0"/>
              </a:rPr>
              <a:t>Did you meet your measurement goal? No, we have consistently been below the benchmarks. </a:t>
            </a:r>
          </a:p>
          <a:p>
            <a:pPr marL="342900" indent="-342900" algn="l">
              <a:buFont typeface="Wingdings" panose="05000000000000000000" pitchFamily="2" charset="2"/>
              <a:buChar char="ü"/>
            </a:pPr>
            <a:r>
              <a:rPr lang="en-US" sz="1400" dirty="0">
                <a:solidFill>
                  <a:srgbClr val="1B1B1B"/>
                </a:solidFill>
                <a:latin typeface="Montserrat Classic" panose="020B0604020202020204" charset="0"/>
              </a:rPr>
              <a:t>Do you need more observation time?  Yes, more PDSA cycles are warranted to improve the current processes and meet the benchmarks.</a:t>
            </a:r>
            <a:endParaRPr lang="en-US" sz="1400" i="0" dirty="0">
              <a:solidFill>
                <a:srgbClr val="1B1B1B"/>
              </a:solidFill>
              <a:effectLst/>
              <a:latin typeface="Montserrat Classic" panose="020B0604020202020204" charset="0"/>
            </a:endParaRPr>
          </a:p>
          <a:p>
            <a:pPr algn="l"/>
            <a:r>
              <a:rPr lang="en-US" sz="1400" b="1" i="0" dirty="0">
                <a:solidFill>
                  <a:srgbClr val="1B1B1B"/>
                </a:solidFill>
                <a:effectLst/>
                <a:latin typeface="Montserrat Classic" panose="020B0604020202020204" charset="0"/>
              </a:rPr>
              <a:t>Act</a:t>
            </a:r>
          </a:p>
          <a:p>
            <a:pPr marL="342900" indent="-342900" algn="l">
              <a:buFont typeface="Wingdings" panose="05000000000000000000" pitchFamily="2" charset="2"/>
              <a:buChar char="ü"/>
            </a:pPr>
            <a:r>
              <a:rPr lang="en-US" sz="1400" i="0" dirty="0">
                <a:solidFill>
                  <a:srgbClr val="1B1B1B"/>
                </a:solidFill>
                <a:effectLst/>
                <a:latin typeface="Montserrat Classic" panose="020B0604020202020204" charset="0"/>
              </a:rPr>
              <a:t>What did you conclude from this cycle?  We need consistent staffing to have consistent outcomes and effective change. </a:t>
            </a:r>
          </a:p>
          <a:p>
            <a:pPr marL="342900" indent="-342900" algn="l">
              <a:buFont typeface="Wingdings" panose="05000000000000000000" pitchFamily="2" charset="2"/>
              <a:buChar char="ü"/>
            </a:pPr>
            <a:r>
              <a:rPr lang="en-US" sz="1400" dirty="0">
                <a:solidFill>
                  <a:srgbClr val="1B1B1B"/>
                </a:solidFill>
                <a:latin typeface="Montserrat Classic" panose="020B0604020202020204" charset="0"/>
              </a:rPr>
              <a:t>Will you sustain the changes?  Yes, it is a priority of Garden County Health Services executive leaders and the Antimicrobial Committee. </a:t>
            </a:r>
          </a:p>
          <a:p>
            <a:pPr marL="342900" indent="-342900" algn="l">
              <a:buFont typeface="Wingdings" panose="05000000000000000000" pitchFamily="2" charset="2"/>
              <a:buChar char="ü"/>
            </a:pPr>
            <a:r>
              <a:rPr lang="en-US" sz="1400" dirty="0">
                <a:solidFill>
                  <a:srgbClr val="1B1B1B"/>
                </a:solidFill>
                <a:latin typeface="Montserrat Classic" panose="020B0604020202020204" charset="0"/>
              </a:rPr>
              <a:t>Does the change need adjusted or removed? It will be continually adjusted as we acquire numerous new providers and a new EHR in the upcoming months. </a:t>
            </a:r>
            <a:endParaRPr lang="en-US" sz="1400" i="0" dirty="0">
              <a:solidFill>
                <a:srgbClr val="1B1B1B"/>
              </a:solidFill>
              <a:effectLst/>
              <a:latin typeface="Montserrat Classic" panose="020B0604020202020204" charset="0"/>
            </a:endParaRPr>
          </a:p>
        </p:txBody>
      </p:sp>
      <p:sp>
        <p:nvSpPr>
          <p:cNvPr id="26" name="Freeform 26"/>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pic>
        <p:nvPicPr>
          <p:cNvPr id="28"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29" name="TextBox 7">
            <a:extLst>
              <a:ext uri="{FF2B5EF4-FFF2-40B4-BE49-F238E27FC236}">
                <a16:creationId xmlns:a16="http://schemas.microsoft.com/office/drawing/2014/main" id="{B313D652-9C39-7482-6AFD-DA9FBABC230A}"/>
              </a:ext>
            </a:extLst>
          </p:cNvPr>
          <p:cNvSpPr txBox="1"/>
          <p:nvPr/>
        </p:nvSpPr>
        <p:spPr>
          <a:xfrm>
            <a:off x="1371600" y="1956637"/>
            <a:ext cx="76200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Plan ~ Do ~ Study ~ Act</a:t>
            </a:r>
          </a:p>
        </p:txBody>
      </p:sp>
      <p:pic>
        <p:nvPicPr>
          <p:cNvPr id="31" name="Picture 30">
            <a:extLst>
              <a:ext uri="{FF2B5EF4-FFF2-40B4-BE49-F238E27FC236}">
                <a16:creationId xmlns:a16="http://schemas.microsoft.com/office/drawing/2014/main" id="{D39FB019-C70B-6DDB-ECEA-95FB029A55C2}"/>
              </a:ext>
            </a:extLst>
          </p:cNvPr>
          <p:cNvPicPr>
            <a:picLocks noChangeAspect="1"/>
          </p:cNvPicPr>
          <p:nvPr/>
        </p:nvPicPr>
        <p:blipFill>
          <a:blip r:embed="rId4"/>
          <a:stretch>
            <a:fillRect/>
          </a:stretch>
        </p:blipFill>
        <p:spPr>
          <a:xfrm>
            <a:off x="14249400" y="2222270"/>
            <a:ext cx="3337654" cy="657316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1315878" y="2897577"/>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Data and Trends</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A3625C02-4935-4C92-3FAA-5D727F0CF65A}"/>
              </a:ext>
            </a:extLst>
          </p:cNvPr>
          <p:cNvSpPr txBox="1"/>
          <p:nvPr/>
        </p:nvSpPr>
        <p:spPr>
          <a:xfrm>
            <a:off x="1315878" y="3367629"/>
            <a:ext cx="15087600" cy="8032968"/>
          </a:xfrm>
          <a:prstGeom prst="rect">
            <a:avLst/>
          </a:prstGeom>
          <a:noFill/>
        </p:spPr>
        <p:txBody>
          <a:bodyPr wrap="square">
            <a:spAutoFit/>
          </a:bodyPr>
          <a:lstStyle/>
          <a:p>
            <a:endParaRPr lang="en-US" sz="3000" dirty="0">
              <a:latin typeface="Montserrat Classic" panose="020B0604020202020204" charset="0"/>
            </a:endParaRPr>
          </a:p>
          <a:p>
            <a:endParaRPr lang="en-US" sz="3000" dirty="0">
              <a:latin typeface="Montserrat Classic" panose="020B0604020202020204" charset="0"/>
            </a:endParaRPr>
          </a:p>
          <a:p>
            <a:endParaRPr lang="en-US" sz="3000" dirty="0">
              <a:latin typeface="Montserrat Classic" panose="020B0604020202020204" charset="0"/>
            </a:endParaRPr>
          </a:p>
          <a:p>
            <a:endParaRPr lang="en-US" sz="3000" dirty="0">
              <a:latin typeface="Montserrat Classic" panose="020B0604020202020204" charset="0"/>
            </a:endParaRPr>
          </a:p>
          <a:p>
            <a:endParaRPr lang="en-US" sz="3000" dirty="0">
              <a:latin typeface="Montserrat Classic" panose="020B0604020202020204" charset="0"/>
            </a:endParaRPr>
          </a:p>
          <a:p>
            <a:endParaRPr lang="en-US" sz="3000" dirty="0">
              <a:latin typeface="Montserrat Classic" panose="020B0604020202020204" charset="0"/>
            </a:endParaRPr>
          </a:p>
          <a:p>
            <a:endParaRPr lang="en-US" sz="3000" dirty="0">
              <a:latin typeface="Montserrat Classic" panose="020B0604020202020204" charset="0"/>
            </a:endParaRPr>
          </a:p>
          <a:p>
            <a:endParaRPr lang="en-US" sz="3000" dirty="0">
              <a:latin typeface="Montserrat Classic" panose="020B0604020202020204" charset="0"/>
            </a:endParaRPr>
          </a:p>
          <a:p>
            <a:endParaRPr lang="en-US" sz="3000" dirty="0">
              <a:latin typeface="Montserrat Classic" panose="020B0604020202020204" charset="0"/>
            </a:endParaRPr>
          </a:p>
          <a:p>
            <a:endParaRPr lang="en-US" sz="3000" dirty="0">
              <a:latin typeface="Montserrat Classic" panose="020B0604020202020204" charset="0"/>
            </a:endParaRPr>
          </a:p>
          <a:p>
            <a:endParaRPr lang="en-US" sz="3000" dirty="0">
              <a:latin typeface="Montserrat Classic" panose="020B0604020202020204" charset="0"/>
            </a:endParaRPr>
          </a:p>
          <a:p>
            <a:endParaRPr lang="en-US" sz="3000" dirty="0">
              <a:latin typeface="Montserrat Classic" panose="020B0604020202020204" charset="0"/>
            </a:endParaRPr>
          </a:p>
          <a:p>
            <a:endParaRPr lang="en-US" sz="3000" dirty="0">
              <a:latin typeface="Montserrat Classic" panose="020B0604020202020204" charset="0"/>
            </a:endParaRPr>
          </a:p>
          <a:p>
            <a:r>
              <a:rPr lang="en-US" sz="3000" dirty="0">
                <a:latin typeface="Montserrat Classic" panose="020B0604020202020204" charset="0"/>
              </a:rPr>
              <a:t>Worsening due to long term provider leaving facility June of 2024.</a:t>
            </a:r>
          </a:p>
          <a:p>
            <a:endParaRPr lang="en-US" sz="2400" dirty="0">
              <a:latin typeface="Montserrat Classic" panose="020B0604020202020204" charset="0"/>
            </a:endParaRPr>
          </a:p>
          <a:p>
            <a:pPr lvl="1"/>
            <a:endParaRPr lang="en-US" sz="2400" dirty="0">
              <a:latin typeface="Montserrat Classic" panose="020B0604020202020204" charset="0"/>
            </a:endParaRPr>
          </a:p>
          <a:p>
            <a:pPr lvl="1"/>
            <a:endParaRPr lang="en-US" sz="2400" dirty="0">
              <a:latin typeface="Montserrat Classic" panose="020B0604020202020204" charset="0"/>
            </a:endParaRPr>
          </a:p>
          <a:p>
            <a:pPr marL="800100" lvl="1" indent="-342900">
              <a:buFont typeface="Arial" panose="020B0604020202020204" pitchFamily="34" charset="0"/>
              <a:buChar char="•"/>
            </a:pPr>
            <a:endParaRPr lang="en-US" sz="2400" dirty="0">
              <a:latin typeface="Montserrat Classic" panose="020B0604020202020204" charset="0"/>
            </a:endParaRPr>
          </a:p>
        </p:txBody>
      </p:sp>
      <p:pic>
        <p:nvPicPr>
          <p:cNvPr id="4" name="Picture 3">
            <a:extLst>
              <a:ext uri="{FF2B5EF4-FFF2-40B4-BE49-F238E27FC236}">
                <a16:creationId xmlns:a16="http://schemas.microsoft.com/office/drawing/2014/main" id="{C82D0F73-8E57-2488-6981-73AA7157F7B5}"/>
              </a:ext>
            </a:extLst>
          </p:cNvPr>
          <p:cNvPicPr>
            <a:picLocks noChangeAspect="1"/>
          </p:cNvPicPr>
          <p:nvPr/>
        </p:nvPicPr>
        <p:blipFill>
          <a:blip r:embed="rId4"/>
          <a:stretch>
            <a:fillRect/>
          </a:stretch>
        </p:blipFill>
        <p:spPr>
          <a:xfrm>
            <a:off x="1315878" y="2659507"/>
            <a:ext cx="8385454" cy="5794080"/>
          </a:xfrm>
          <a:prstGeom prst="rect">
            <a:avLst/>
          </a:prstGeom>
        </p:spPr>
      </p:pic>
      <p:pic>
        <p:nvPicPr>
          <p:cNvPr id="10" name="Picture 9">
            <a:extLst>
              <a:ext uri="{FF2B5EF4-FFF2-40B4-BE49-F238E27FC236}">
                <a16:creationId xmlns:a16="http://schemas.microsoft.com/office/drawing/2014/main" id="{E59557AB-D519-56C6-C9FD-D1C226C338B9}"/>
              </a:ext>
            </a:extLst>
          </p:cNvPr>
          <p:cNvPicPr>
            <a:picLocks noChangeAspect="1"/>
          </p:cNvPicPr>
          <p:nvPr/>
        </p:nvPicPr>
        <p:blipFill>
          <a:blip r:embed="rId5"/>
          <a:stretch>
            <a:fillRect/>
          </a:stretch>
        </p:blipFill>
        <p:spPr>
          <a:xfrm>
            <a:off x="9775737" y="4681445"/>
            <a:ext cx="8512264" cy="469744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1371600" y="2413635"/>
            <a:ext cx="9580722"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Return on Investment (ROI)</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A3625C02-4935-4C92-3FAA-5D727F0CF65A}"/>
              </a:ext>
            </a:extLst>
          </p:cNvPr>
          <p:cNvSpPr txBox="1"/>
          <p:nvPr/>
        </p:nvSpPr>
        <p:spPr>
          <a:xfrm>
            <a:off x="1371600" y="3088721"/>
            <a:ext cx="15773400" cy="5570756"/>
          </a:xfrm>
          <a:prstGeom prst="rect">
            <a:avLst/>
          </a:prstGeom>
          <a:noFill/>
        </p:spPr>
        <p:txBody>
          <a:bodyPr wrap="square">
            <a:spAutoFit/>
          </a:bodyPr>
          <a:lstStyle/>
          <a:p>
            <a:r>
              <a:rPr lang="en-US" sz="3200" dirty="0">
                <a:latin typeface="Montserrat Classic" panose="020B0604020202020204" charset="0"/>
              </a:rPr>
              <a:t>Explore the financial implications of the project:</a:t>
            </a:r>
          </a:p>
          <a:p>
            <a:endParaRPr lang="en-US" sz="3200" dirty="0">
              <a:latin typeface="Montserrat Classic" panose="020B0604020202020204" charset="0"/>
            </a:endParaRPr>
          </a:p>
          <a:p>
            <a:pPr marL="342900" indent="-342900">
              <a:buFont typeface="Wingdings" panose="05000000000000000000" pitchFamily="2" charset="2"/>
              <a:buChar char="ü"/>
            </a:pPr>
            <a:r>
              <a:rPr lang="en-US" sz="2400" dirty="0">
                <a:latin typeface="Montserrat Classic" panose="020B0604020202020204" charset="0"/>
              </a:rPr>
              <a:t>Will costs/expenses be incurred to make noted changes?</a:t>
            </a:r>
          </a:p>
          <a:p>
            <a:pPr marL="800100" lvl="1" indent="-342900">
              <a:buFont typeface="Courier New" panose="02070309020205020404" pitchFamily="49" charset="0"/>
              <a:buChar char="o"/>
            </a:pPr>
            <a:r>
              <a:rPr lang="en-US" sz="2000" dirty="0">
                <a:latin typeface="Montserrat Classic" panose="020B0604020202020204" charset="0"/>
              </a:rPr>
              <a:t>Additional staff? No, continue to utilize staffing already employed. </a:t>
            </a:r>
          </a:p>
          <a:p>
            <a:pPr marL="800100" lvl="1" indent="-342900">
              <a:buFont typeface="Courier New" panose="02070309020205020404" pitchFamily="49" charset="0"/>
              <a:buChar char="o"/>
            </a:pPr>
            <a:r>
              <a:rPr lang="en-US" sz="2000" dirty="0">
                <a:latin typeface="Montserrat Classic" panose="020B0604020202020204" charset="0"/>
              </a:rPr>
              <a:t>Additional hours?  No, completed during scheduled work hours as time allows. </a:t>
            </a:r>
          </a:p>
          <a:p>
            <a:pPr marL="800100" lvl="1" indent="-342900">
              <a:buFont typeface="Courier New" panose="02070309020205020404" pitchFamily="49" charset="0"/>
              <a:buChar char="o"/>
            </a:pPr>
            <a:r>
              <a:rPr lang="en-US" sz="2000" dirty="0">
                <a:latin typeface="Montserrat Classic" panose="020B0604020202020204" charset="0"/>
              </a:rPr>
              <a:t>Equipment?  No, forms and whiteboard already in use.  New EHR was already in the future plan. </a:t>
            </a:r>
          </a:p>
          <a:p>
            <a:pPr marL="800100" lvl="1" indent="-342900">
              <a:buFont typeface="Courier New" panose="02070309020205020404" pitchFamily="49" charset="0"/>
              <a:buChar char="o"/>
            </a:pPr>
            <a:r>
              <a:rPr lang="en-US" sz="2000" dirty="0">
                <a:latin typeface="Montserrat Classic" panose="020B0604020202020204" charset="0"/>
              </a:rPr>
              <a:t>IT expense?  No, we operate with one full time IT person. </a:t>
            </a:r>
          </a:p>
          <a:p>
            <a:pPr marL="800100" lvl="1" indent="-342900">
              <a:buFont typeface="Courier New" panose="02070309020205020404" pitchFamily="49" charset="0"/>
              <a:buChar char="o"/>
            </a:pPr>
            <a:endParaRPr lang="en-US" sz="2000" dirty="0">
              <a:latin typeface="Montserrat Classic" panose="020B0604020202020204" charset="0"/>
            </a:endParaRPr>
          </a:p>
          <a:p>
            <a:pPr marL="800100" lvl="1" indent="-342900">
              <a:buFont typeface="Courier New" panose="02070309020205020404" pitchFamily="49" charset="0"/>
              <a:buChar char="o"/>
            </a:pPr>
            <a:endParaRPr lang="en-US" sz="2000" dirty="0">
              <a:latin typeface="Montserrat Classic" panose="020B0604020202020204" charset="0"/>
            </a:endParaRPr>
          </a:p>
          <a:p>
            <a:pPr lvl="1"/>
            <a:endParaRPr lang="en-US" sz="2000" dirty="0">
              <a:latin typeface="Montserrat Classic" panose="020B0604020202020204" charset="0"/>
            </a:endParaRPr>
          </a:p>
          <a:p>
            <a:pPr marL="342900" indent="-342900">
              <a:buFont typeface="Wingdings" panose="05000000000000000000" pitchFamily="2" charset="2"/>
              <a:buChar char="ü"/>
            </a:pPr>
            <a:r>
              <a:rPr lang="en-US" sz="2400" dirty="0">
                <a:latin typeface="Montserrat Classic" panose="020B0604020202020204" charset="0"/>
              </a:rPr>
              <a:t>What savings/revenue will be noted?</a:t>
            </a:r>
          </a:p>
          <a:p>
            <a:pPr marL="800100" lvl="1" indent="-342900">
              <a:buFont typeface="Courier New" panose="02070309020205020404" pitchFamily="49" charset="0"/>
              <a:buChar char="o"/>
            </a:pPr>
            <a:r>
              <a:rPr lang="en-US" sz="2000" dirty="0">
                <a:latin typeface="Montserrat Classic" panose="020B0604020202020204" charset="0"/>
              </a:rPr>
              <a:t>Decreased harms?  Yes, improved patient outcomes with less antibiotic resistance and side effects. </a:t>
            </a:r>
          </a:p>
          <a:p>
            <a:pPr marL="800100" lvl="1" indent="-342900">
              <a:buFont typeface="Courier New" panose="02070309020205020404" pitchFamily="49" charset="0"/>
              <a:buChar char="o"/>
            </a:pPr>
            <a:r>
              <a:rPr lang="en-US" sz="2000" dirty="0">
                <a:latin typeface="Montserrat Classic" panose="020B0604020202020204" charset="0"/>
              </a:rPr>
              <a:t>Increased billable codes?  We do not believe so as there will be a decrease in patient medication usage and effects if current benchmarks are met.  </a:t>
            </a:r>
          </a:p>
          <a:p>
            <a:pPr marL="800100" lvl="1" indent="-342900">
              <a:buFont typeface="Courier New" panose="02070309020205020404" pitchFamily="49" charset="0"/>
              <a:buChar char="o"/>
            </a:pPr>
            <a:r>
              <a:rPr lang="en-US" sz="2000" dirty="0">
                <a:latin typeface="Montserrat Classic" panose="020B0604020202020204" charset="0"/>
              </a:rPr>
              <a:t>Decreased staff hours?  No effect. </a:t>
            </a:r>
          </a:p>
          <a:p>
            <a:endParaRPr lang="en-US" sz="2400" dirty="0">
              <a:latin typeface="Montserrat Classic" panose="020B0604020202020204" charset="0"/>
            </a:endParaRPr>
          </a:p>
        </p:txBody>
      </p:sp>
    </p:spTree>
    <p:extLst>
      <p:ext uri="{BB962C8B-B14F-4D97-AF65-F5344CB8AC3E}">
        <p14:creationId xmlns:p14="http://schemas.microsoft.com/office/powerpoint/2010/main" val="3092679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1485900" y="1913128"/>
            <a:ext cx="157734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Spreading / Sustaining / Maintaining / Replicating</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9" name="TextBox 8">
            <a:extLst>
              <a:ext uri="{FF2B5EF4-FFF2-40B4-BE49-F238E27FC236}">
                <a16:creationId xmlns:a16="http://schemas.microsoft.com/office/drawing/2014/main" id="{32359332-3367-76F0-B3E4-5203F87A70C1}"/>
              </a:ext>
            </a:extLst>
          </p:cNvPr>
          <p:cNvSpPr txBox="1"/>
          <p:nvPr/>
        </p:nvSpPr>
        <p:spPr>
          <a:xfrm rot="10800000" flipV="1">
            <a:off x="838200" y="4301505"/>
            <a:ext cx="12877800" cy="3046988"/>
          </a:xfrm>
          <a:prstGeom prst="rect">
            <a:avLst/>
          </a:prstGeom>
          <a:noFill/>
        </p:spPr>
        <p:txBody>
          <a:bodyPr wrap="square">
            <a:spAutoFit/>
          </a:bodyPr>
          <a:lstStyle/>
          <a:p>
            <a:r>
              <a:rPr lang="en-US" sz="2400" dirty="0">
                <a:latin typeface="Montserrat Classic" panose="020B0604020202020204" charset="0"/>
              </a:rPr>
              <a:t>Maintenance-Every hospital chart is being audited currently.  All cultures are being reviewed for antibiotic susceptibility.  Goal is for 100% of RHC antibiotics to be reviewed. </a:t>
            </a:r>
          </a:p>
          <a:p>
            <a:endParaRPr lang="en-US" sz="2400" dirty="0">
              <a:latin typeface="Montserrat Classic" panose="020B0604020202020204" charset="0"/>
            </a:endParaRPr>
          </a:p>
          <a:p>
            <a:r>
              <a:rPr lang="en-US" sz="2400" dirty="0">
                <a:latin typeface="Montserrat Classic" panose="020B0604020202020204" charset="0"/>
              </a:rPr>
              <a:t>Can the program be replicated in other areas or organizations? We are currently working on processes to include the rural health clinic and ER.  The Nursing Home has an antibiotic tracking tool in place and utilizes </a:t>
            </a:r>
            <a:r>
              <a:rPr lang="en-US" sz="2400" dirty="0" err="1">
                <a:latin typeface="Montserrat Classic" panose="020B0604020202020204" charset="0"/>
              </a:rPr>
              <a:t>McGeer’s</a:t>
            </a:r>
            <a:r>
              <a:rPr lang="en-US" sz="2400" dirty="0">
                <a:latin typeface="Montserrat Classic" panose="020B0604020202020204" charset="0"/>
              </a:rPr>
              <a:t> criteria for correct reporting for MDS purposes. </a:t>
            </a:r>
          </a:p>
        </p:txBody>
      </p:sp>
    </p:spTree>
    <p:extLst>
      <p:ext uri="{BB962C8B-B14F-4D97-AF65-F5344CB8AC3E}">
        <p14:creationId xmlns:p14="http://schemas.microsoft.com/office/powerpoint/2010/main" val="1815087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Words>1223</Words>
  <Application>Microsoft Office PowerPoint</Application>
  <PresentationFormat>Custom</PresentationFormat>
  <Paragraphs>114</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Montserrat Extra-Bold Bold</vt:lpstr>
      <vt:lpstr>Wingdings</vt:lpstr>
      <vt:lpstr>Montserrat Classic</vt:lpstr>
      <vt:lpstr>Courier New</vt:lpstr>
      <vt:lpstr>Arial</vt:lpstr>
      <vt:lpstr>Calibri</vt:lpstr>
      <vt:lpstr>Montserrat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Mary Wolfe</dc:creator>
  <cp:lastModifiedBy>Mary Wolfe</cp:lastModifiedBy>
  <cp:revision>26</cp:revision>
  <dcterms:created xsi:type="dcterms:W3CDTF">2006-08-16T00:00:00Z</dcterms:created>
  <dcterms:modified xsi:type="dcterms:W3CDTF">2024-09-18T18:16:23Z</dcterms:modified>
  <dc:identifier>DAFdG9NIIkM</dc:identifier>
</cp:coreProperties>
</file>