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39"/>
  </p:notesMasterIdLst>
  <p:handoutMasterIdLst>
    <p:handoutMasterId r:id="rId40"/>
  </p:handoutMasterIdLst>
  <p:sldIdLst>
    <p:sldId id="265" r:id="rId6"/>
    <p:sldId id="270" r:id="rId7"/>
    <p:sldId id="267" r:id="rId8"/>
    <p:sldId id="299" r:id="rId9"/>
    <p:sldId id="300" r:id="rId10"/>
    <p:sldId id="301" r:id="rId11"/>
    <p:sldId id="302" r:id="rId12"/>
    <p:sldId id="320" r:id="rId13"/>
    <p:sldId id="298" r:id="rId14"/>
    <p:sldId id="310" r:id="rId15"/>
    <p:sldId id="312" r:id="rId16"/>
    <p:sldId id="314" r:id="rId17"/>
    <p:sldId id="315" r:id="rId18"/>
    <p:sldId id="323" r:id="rId19"/>
    <p:sldId id="316" r:id="rId20"/>
    <p:sldId id="317" r:id="rId21"/>
    <p:sldId id="318" r:id="rId22"/>
    <p:sldId id="321" r:id="rId23"/>
    <p:sldId id="319" r:id="rId24"/>
    <p:sldId id="328" r:id="rId25"/>
    <p:sldId id="324" r:id="rId26"/>
    <p:sldId id="325" r:id="rId27"/>
    <p:sldId id="326" r:id="rId28"/>
    <p:sldId id="313" r:id="rId29"/>
    <p:sldId id="309" r:id="rId30"/>
    <p:sldId id="305" r:id="rId31"/>
    <p:sldId id="306" r:id="rId32"/>
    <p:sldId id="307" r:id="rId33"/>
    <p:sldId id="308" r:id="rId34"/>
    <p:sldId id="303" r:id="rId35"/>
    <p:sldId id="327" r:id="rId36"/>
    <p:sldId id="295" r:id="rId37"/>
    <p:sldId id="269" r:id="rId38"/>
  </p:sldIdLst>
  <p:sldSz cx="12192000" cy="6858000"/>
  <p:notesSz cx="7010400" cy="9223375"/>
  <p:embeddedFontLst>
    <p:embeddedFont>
      <p:font typeface="Arial Bold" panose="020B0704020202020204" pitchFamily="34" charset="0"/>
      <p:bold r:id="rId41"/>
    </p:embeddedFont>
    <p:embeddedFont>
      <p:font typeface="Gisha" panose="020B0502040204020203" pitchFamily="34" charset="-79"/>
      <p:regular r:id="rId42"/>
      <p:bold r:id="rId43"/>
    </p:embeddedFont>
    <p:embeddedFont>
      <p:font typeface="Montserrat" panose="00000500000000000000" pitchFamily="2" charset="0"/>
      <p:regular r:id="rId44"/>
      <p:bold r:id="rId45"/>
      <p:italic r:id="rId46"/>
      <p:boldItalic r:id="rId47"/>
    </p:embeddedFont>
    <p:embeddedFont>
      <p:font typeface="Montserrat Black" panose="00000A00000000000000" pitchFamily="2" charset="0"/>
      <p:bold r:id="rId48"/>
      <p:boldItalic r:id="rId49"/>
    </p:embeddedFont>
    <p:embeddedFont>
      <p:font typeface="Montserrat Semi Bold" panose="020B0604020202020204" charset="0"/>
      <p:bold r:id="rId50"/>
    </p:embeddedFont>
    <p:embeddedFont>
      <p:font typeface="Roboto" panose="02000000000000000000" pitchFamily="2" charset="0"/>
      <p:regular r:id="rId51"/>
      <p:bold r:id="rId52"/>
      <p:italic r:id="rId53"/>
      <p:boldItalic r:id="rId54"/>
    </p:embeddedFont>
    <p:embeddedFont>
      <p:font typeface="Wingdings 3" panose="05040102010807070707" pitchFamily="18" charset="2"/>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2732" autoAdjust="0"/>
  </p:normalViewPr>
  <p:slideViewPr>
    <p:cSldViewPr snapToGrid="0">
      <p:cViewPr varScale="1">
        <p:scale>
          <a:sx n="91" d="100"/>
          <a:sy n="91" d="100"/>
        </p:scale>
        <p:origin x="1176"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6.fntdata"/><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9.fntdata"/><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4.fntdata"/><Relationship Id="rId52" Type="http://schemas.openxmlformats.org/officeDocument/2006/relationships/font" Target="fonts/font12.fntdata"/></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3C9F79-E28A-4045-AAAE-779082F8C1B3}" type="doc">
      <dgm:prSet loTypeId="urn:microsoft.com/office/officeart/2005/8/layout/hProcess9" loCatId="process" qsTypeId="urn:microsoft.com/office/officeart/2005/8/quickstyle/simple4" qsCatId="simple" csTypeId="urn:microsoft.com/office/officeart/2005/8/colors/colorful3" csCatId="colorful" phldr="1"/>
      <dgm:spPr/>
    </dgm:pt>
    <dgm:pt modelId="{2922D424-0A29-4235-8276-A74B9806E95D}">
      <dgm:prSet phldrT="[Text]"/>
      <dgm:spPr/>
      <dgm:t>
        <a:bodyPr/>
        <a:lstStyle/>
        <a:p>
          <a:r>
            <a:rPr lang="en-US" dirty="0"/>
            <a:t>Pre-Hospitalization and Prevention</a:t>
          </a:r>
        </a:p>
      </dgm:t>
    </dgm:pt>
    <dgm:pt modelId="{E89301A4-8D30-42D4-B9CB-72D52F04EC74}" type="parTrans" cxnId="{A57B548A-BAD7-4578-B764-E6E532413268}">
      <dgm:prSet/>
      <dgm:spPr/>
      <dgm:t>
        <a:bodyPr/>
        <a:lstStyle/>
        <a:p>
          <a:endParaRPr lang="en-US"/>
        </a:p>
      </dgm:t>
    </dgm:pt>
    <dgm:pt modelId="{6675D906-8983-4EF1-A63F-537760F11428}" type="sibTrans" cxnId="{A57B548A-BAD7-4578-B764-E6E532413268}">
      <dgm:prSet/>
      <dgm:spPr/>
      <dgm:t>
        <a:bodyPr/>
        <a:lstStyle/>
        <a:p>
          <a:endParaRPr lang="en-US"/>
        </a:p>
      </dgm:t>
    </dgm:pt>
    <dgm:pt modelId="{0E423DFC-4F18-41B9-AAE2-848FE37FA090}">
      <dgm:prSet phldrT="[Text]"/>
      <dgm:spPr/>
      <dgm:t>
        <a:bodyPr/>
        <a:lstStyle/>
        <a:p>
          <a:r>
            <a:rPr lang="en-US" dirty="0"/>
            <a:t>ER and Hospitalization</a:t>
          </a:r>
        </a:p>
      </dgm:t>
    </dgm:pt>
    <dgm:pt modelId="{AB8F885B-B4E0-4B04-821A-977E512B2977}" type="parTrans" cxnId="{049B4B9F-A20A-4A44-9B69-7AF4B0960A92}">
      <dgm:prSet/>
      <dgm:spPr/>
      <dgm:t>
        <a:bodyPr/>
        <a:lstStyle/>
        <a:p>
          <a:endParaRPr lang="en-US"/>
        </a:p>
      </dgm:t>
    </dgm:pt>
    <dgm:pt modelId="{0903C1F5-87A1-42A8-ABE8-991E33D3F6FD}" type="sibTrans" cxnId="{049B4B9F-A20A-4A44-9B69-7AF4B0960A92}">
      <dgm:prSet/>
      <dgm:spPr/>
      <dgm:t>
        <a:bodyPr/>
        <a:lstStyle/>
        <a:p>
          <a:endParaRPr lang="en-US"/>
        </a:p>
      </dgm:t>
    </dgm:pt>
    <dgm:pt modelId="{D2167287-A816-4940-98DE-3DCBF6617623}">
      <dgm:prSet/>
      <dgm:spPr/>
      <dgm:t>
        <a:bodyPr/>
        <a:lstStyle/>
        <a:p>
          <a:r>
            <a:rPr lang="en-US" dirty="0"/>
            <a:t>Discharge</a:t>
          </a:r>
        </a:p>
      </dgm:t>
    </dgm:pt>
    <dgm:pt modelId="{4B5B8C9A-16A0-4FBE-85CA-0C3218FD5444}" type="parTrans" cxnId="{5C026B36-2F2F-4BAE-924A-D33851429887}">
      <dgm:prSet/>
      <dgm:spPr/>
      <dgm:t>
        <a:bodyPr/>
        <a:lstStyle/>
        <a:p>
          <a:endParaRPr lang="en-US"/>
        </a:p>
      </dgm:t>
    </dgm:pt>
    <dgm:pt modelId="{5EC697F1-890A-408E-B155-AB285894D77B}" type="sibTrans" cxnId="{5C026B36-2F2F-4BAE-924A-D33851429887}">
      <dgm:prSet/>
      <dgm:spPr/>
      <dgm:t>
        <a:bodyPr/>
        <a:lstStyle/>
        <a:p>
          <a:endParaRPr lang="en-US"/>
        </a:p>
      </dgm:t>
    </dgm:pt>
    <dgm:pt modelId="{88CBFB7B-561D-4BAA-B723-17238E7C452F}" type="pres">
      <dgm:prSet presAssocID="{223C9F79-E28A-4045-AAAE-779082F8C1B3}" presName="CompostProcess" presStyleCnt="0">
        <dgm:presLayoutVars>
          <dgm:dir/>
          <dgm:resizeHandles val="exact"/>
        </dgm:presLayoutVars>
      </dgm:prSet>
      <dgm:spPr/>
    </dgm:pt>
    <dgm:pt modelId="{D5446382-A7B8-4ECD-9DF1-5DDC60933639}" type="pres">
      <dgm:prSet presAssocID="{223C9F79-E28A-4045-AAAE-779082F8C1B3}" presName="arrow" presStyleLbl="bgShp" presStyleIdx="0" presStyleCnt="1"/>
      <dgm:spPr/>
    </dgm:pt>
    <dgm:pt modelId="{CD1FEC3A-DFFE-4A4F-AC12-44BD3D862A0E}" type="pres">
      <dgm:prSet presAssocID="{223C9F79-E28A-4045-AAAE-779082F8C1B3}" presName="linearProcess" presStyleCnt="0"/>
      <dgm:spPr/>
    </dgm:pt>
    <dgm:pt modelId="{34CDA719-27EE-4805-9F05-3DE7B9966BAF}" type="pres">
      <dgm:prSet presAssocID="{2922D424-0A29-4235-8276-A74B9806E95D}" presName="textNode" presStyleLbl="node1" presStyleIdx="0" presStyleCnt="3">
        <dgm:presLayoutVars>
          <dgm:bulletEnabled val="1"/>
        </dgm:presLayoutVars>
      </dgm:prSet>
      <dgm:spPr/>
    </dgm:pt>
    <dgm:pt modelId="{A0FFA3D0-6FCD-47A5-9CDA-676BD27692EA}" type="pres">
      <dgm:prSet presAssocID="{6675D906-8983-4EF1-A63F-537760F11428}" presName="sibTrans" presStyleCnt="0"/>
      <dgm:spPr/>
    </dgm:pt>
    <dgm:pt modelId="{D00798FD-44B6-45B9-AF92-625C5D0A2E09}" type="pres">
      <dgm:prSet presAssocID="{0E423DFC-4F18-41B9-AAE2-848FE37FA090}" presName="textNode" presStyleLbl="node1" presStyleIdx="1" presStyleCnt="3">
        <dgm:presLayoutVars>
          <dgm:bulletEnabled val="1"/>
        </dgm:presLayoutVars>
      </dgm:prSet>
      <dgm:spPr/>
    </dgm:pt>
    <dgm:pt modelId="{8FEFBCA1-6042-4EBD-9EEC-1C1C3CE8BA3E}" type="pres">
      <dgm:prSet presAssocID="{0903C1F5-87A1-42A8-ABE8-991E33D3F6FD}" presName="sibTrans" presStyleCnt="0"/>
      <dgm:spPr/>
    </dgm:pt>
    <dgm:pt modelId="{0E056832-7AC8-400E-8EB1-CCB5B38A8737}" type="pres">
      <dgm:prSet presAssocID="{D2167287-A816-4940-98DE-3DCBF6617623}" presName="textNode" presStyleLbl="node1" presStyleIdx="2" presStyleCnt="3" custLinFactNeighborY="0">
        <dgm:presLayoutVars>
          <dgm:bulletEnabled val="1"/>
        </dgm:presLayoutVars>
      </dgm:prSet>
      <dgm:spPr/>
    </dgm:pt>
  </dgm:ptLst>
  <dgm:cxnLst>
    <dgm:cxn modelId="{A269F61A-28F4-4DB3-AA63-25DD659A30E0}" type="presOf" srcId="{D2167287-A816-4940-98DE-3DCBF6617623}" destId="{0E056832-7AC8-400E-8EB1-CCB5B38A8737}" srcOrd="0" destOrd="0" presId="urn:microsoft.com/office/officeart/2005/8/layout/hProcess9"/>
    <dgm:cxn modelId="{05A42833-E46E-4E5D-BED1-A9D54B688E15}" type="presOf" srcId="{2922D424-0A29-4235-8276-A74B9806E95D}" destId="{34CDA719-27EE-4805-9F05-3DE7B9966BAF}" srcOrd="0" destOrd="0" presId="urn:microsoft.com/office/officeart/2005/8/layout/hProcess9"/>
    <dgm:cxn modelId="{5C026B36-2F2F-4BAE-924A-D33851429887}" srcId="{223C9F79-E28A-4045-AAAE-779082F8C1B3}" destId="{D2167287-A816-4940-98DE-3DCBF6617623}" srcOrd="2" destOrd="0" parTransId="{4B5B8C9A-16A0-4FBE-85CA-0C3218FD5444}" sibTransId="{5EC697F1-890A-408E-B155-AB285894D77B}"/>
    <dgm:cxn modelId="{29522A4C-61B4-420B-9332-BFD93D8F6AD1}" type="presOf" srcId="{0E423DFC-4F18-41B9-AAE2-848FE37FA090}" destId="{D00798FD-44B6-45B9-AF92-625C5D0A2E09}" srcOrd="0" destOrd="0" presId="urn:microsoft.com/office/officeart/2005/8/layout/hProcess9"/>
    <dgm:cxn modelId="{DB35EA7B-494E-4A01-8268-793A699ED6EA}" type="presOf" srcId="{223C9F79-E28A-4045-AAAE-779082F8C1B3}" destId="{88CBFB7B-561D-4BAA-B723-17238E7C452F}" srcOrd="0" destOrd="0" presId="urn:microsoft.com/office/officeart/2005/8/layout/hProcess9"/>
    <dgm:cxn modelId="{A57B548A-BAD7-4578-B764-E6E532413268}" srcId="{223C9F79-E28A-4045-AAAE-779082F8C1B3}" destId="{2922D424-0A29-4235-8276-A74B9806E95D}" srcOrd="0" destOrd="0" parTransId="{E89301A4-8D30-42D4-B9CB-72D52F04EC74}" sibTransId="{6675D906-8983-4EF1-A63F-537760F11428}"/>
    <dgm:cxn modelId="{049B4B9F-A20A-4A44-9B69-7AF4B0960A92}" srcId="{223C9F79-E28A-4045-AAAE-779082F8C1B3}" destId="{0E423DFC-4F18-41B9-AAE2-848FE37FA090}" srcOrd="1" destOrd="0" parTransId="{AB8F885B-B4E0-4B04-821A-977E512B2977}" sibTransId="{0903C1F5-87A1-42A8-ABE8-991E33D3F6FD}"/>
    <dgm:cxn modelId="{4B24E9C9-9904-4999-A4CE-5573DB4C69E5}" type="presParOf" srcId="{88CBFB7B-561D-4BAA-B723-17238E7C452F}" destId="{D5446382-A7B8-4ECD-9DF1-5DDC60933639}" srcOrd="0" destOrd="0" presId="urn:microsoft.com/office/officeart/2005/8/layout/hProcess9"/>
    <dgm:cxn modelId="{E4B2AC21-E3D6-4B75-9C54-9B78FC9BEC3D}" type="presParOf" srcId="{88CBFB7B-561D-4BAA-B723-17238E7C452F}" destId="{CD1FEC3A-DFFE-4A4F-AC12-44BD3D862A0E}" srcOrd="1" destOrd="0" presId="urn:microsoft.com/office/officeart/2005/8/layout/hProcess9"/>
    <dgm:cxn modelId="{7A56893D-B9FF-4075-999B-154FA37CA205}" type="presParOf" srcId="{CD1FEC3A-DFFE-4A4F-AC12-44BD3D862A0E}" destId="{34CDA719-27EE-4805-9F05-3DE7B9966BAF}" srcOrd="0" destOrd="0" presId="urn:microsoft.com/office/officeart/2005/8/layout/hProcess9"/>
    <dgm:cxn modelId="{18B2133F-9901-4C91-AABB-E5ACB288C79E}" type="presParOf" srcId="{CD1FEC3A-DFFE-4A4F-AC12-44BD3D862A0E}" destId="{A0FFA3D0-6FCD-47A5-9CDA-676BD27692EA}" srcOrd="1" destOrd="0" presId="urn:microsoft.com/office/officeart/2005/8/layout/hProcess9"/>
    <dgm:cxn modelId="{323F7AFF-C97E-410A-8CCA-E6C178BEF5E0}" type="presParOf" srcId="{CD1FEC3A-DFFE-4A4F-AC12-44BD3D862A0E}" destId="{D00798FD-44B6-45B9-AF92-625C5D0A2E09}" srcOrd="2" destOrd="0" presId="urn:microsoft.com/office/officeart/2005/8/layout/hProcess9"/>
    <dgm:cxn modelId="{0F096C4C-A917-4333-9288-52E0CB76F1E5}" type="presParOf" srcId="{CD1FEC3A-DFFE-4A4F-AC12-44BD3D862A0E}" destId="{8FEFBCA1-6042-4EBD-9EEC-1C1C3CE8BA3E}" srcOrd="3" destOrd="0" presId="urn:microsoft.com/office/officeart/2005/8/layout/hProcess9"/>
    <dgm:cxn modelId="{8B2639F1-1460-48F3-9E55-6DCA57A91F45}" type="presParOf" srcId="{CD1FEC3A-DFFE-4A4F-AC12-44BD3D862A0E}" destId="{0E056832-7AC8-400E-8EB1-CCB5B38A873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46382-A7B8-4ECD-9DF1-5DDC60933639}">
      <dsp:nvSpPr>
        <dsp:cNvPr id="0" name=""/>
        <dsp:cNvSpPr/>
      </dsp:nvSpPr>
      <dsp:spPr>
        <a:xfrm>
          <a:off x="609599" y="0"/>
          <a:ext cx="6908800" cy="5418667"/>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CDA719-27EE-4805-9F05-3DE7B9966BAF}">
      <dsp:nvSpPr>
        <dsp:cNvPr id="0" name=""/>
        <dsp:cNvSpPr/>
      </dsp:nvSpPr>
      <dsp:spPr>
        <a:xfrm>
          <a:off x="8731" y="1625600"/>
          <a:ext cx="2616200" cy="216746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Pre-Hospitalization and Prevention</a:t>
          </a:r>
        </a:p>
      </dsp:txBody>
      <dsp:txXfrm>
        <a:off x="114538" y="1731407"/>
        <a:ext cx="2404586" cy="1955852"/>
      </dsp:txXfrm>
    </dsp:sp>
    <dsp:sp modelId="{D00798FD-44B6-45B9-AF92-625C5D0A2E09}">
      <dsp:nvSpPr>
        <dsp:cNvPr id="0" name=""/>
        <dsp:cNvSpPr/>
      </dsp:nvSpPr>
      <dsp:spPr>
        <a:xfrm>
          <a:off x="2755899" y="1625600"/>
          <a:ext cx="2616200" cy="2167466"/>
        </a:xfrm>
        <a:prstGeom prst="roundRect">
          <a:avLst/>
        </a:prstGeom>
        <a:gradFill rotWithShape="0">
          <a:gsLst>
            <a:gs pos="0">
              <a:schemeClr val="accent3">
                <a:hueOff val="-300773"/>
                <a:satOff val="36308"/>
                <a:lumOff val="-25981"/>
                <a:alphaOff val="0"/>
                <a:satMod val="103000"/>
                <a:lumMod val="102000"/>
                <a:tint val="94000"/>
              </a:schemeClr>
            </a:gs>
            <a:gs pos="50000">
              <a:schemeClr val="accent3">
                <a:hueOff val="-300773"/>
                <a:satOff val="36308"/>
                <a:lumOff val="-25981"/>
                <a:alphaOff val="0"/>
                <a:satMod val="110000"/>
                <a:lumMod val="100000"/>
                <a:shade val="100000"/>
              </a:schemeClr>
            </a:gs>
            <a:gs pos="100000">
              <a:schemeClr val="accent3">
                <a:hueOff val="-300773"/>
                <a:satOff val="36308"/>
                <a:lumOff val="-25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ER and Hospitalization</a:t>
          </a:r>
        </a:p>
      </dsp:txBody>
      <dsp:txXfrm>
        <a:off x="2861706" y="1731407"/>
        <a:ext cx="2404586" cy="1955852"/>
      </dsp:txXfrm>
    </dsp:sp>
    <dsp:sp modelId="{0E056832-7AC8-400E-8EB1-CCB5B38A8737}">
      <dsp:nvSpPr>
        <dsp:cNvPr id="0" name=""/>
        <dsp:cNvSpPr/>
      </dsp:nvSpPr>
      <dsp:spPr>
        <a:xfrm>
          <a:off x="5503068" y="1625600"/>
          <a:ext cx="2616200" cy="2167466"/>
        </a:xfrm>
        <a:prstGeom prst="roundRect">
          <a:avLst/>
        </a:prstGeom>
        <a:gradFill rotWithShape="0">
          <a:gsLst>
            <a:gs pos="0">
              <a:schemeClr val="accent3">
                <a:hueOff val="-601546"/>
                <a:satOff val="72615"/>
                <a:lumOff val="-51961"/>
                <a:alphaOff val="0"/>
                <a:satMod val="103000"/>
                <a:lumMod val="102000"/>
                <a:tint val="94000"/>
              </a:schemeClr>
            </a:gs>
            <a:gs pos="50000">
              <a:schemeClr val="accent3">
                <a:hueOff val="-601546"/>
                <a:satOff val="72615"/>
                <a:lumOff val="-51961"/>
                <a:alphaOff val="0"/>
                <a:satMod val="110000"/>
                <a:lumMod val="100000"/>
                <a:shade val="100000"/>
              </a:schemeClr>
            </a:gs>
            <a:gs pos="100000">
              <a:schemeClr val="accent3">
                <a:hueOff val="-601546"/>
                <a:satOff val="72615"/>
                <a:lumOff val="-5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Discharge</a:t>
          </a:r>
        </a:p>
      </dsp:txBody>
      <dsp:txXfrm>
        <a:off x="5608875" y="1731407"/>
        <a:ext cx="2404586"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9/3/2025</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9/3/2025</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33</a:t>
            </a:fld>
            <a:endParaRPr lang="en-US"/>
          </a:p>
        </p:txBody>
      </p:sp>
    </p:spTree>
    <p:extLst>
      <p:ext uri="{BB962C8B-B14F-4D97-AF65-F5344CB8AC3E}">
        <p14:creationId xmlns:p14="http://schemas.microsoft.com/office/powerpoint/2010/main" val="3892882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191D4-1559-9133-E166-0C0661361D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5E576-C1F9-DEBF-EB99-3D9835BB30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8641B4-EF73-E2AC-1EE3-9DEB9D15A108}"/>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91526201-1DFD-27F9-731F-5D53AEE692D4}"/>
              </a:ext>
            </a:extLst>
          </p:cNvPr>
          <p:cNvSpPr>
            <a:spLocks noGrp="1"/>
          </p:cNvSpPr>
          <p:nvPr>
            <p:ph type="ftr" sz="quarter" idx="10"/>
          </p:nvPr>
        </p:nvSpPr>
        <p:spPr/>
        <p:txBody>
          <a:bodyPr/>
          <a:lstStyle/>
          <a:p>
            <a:r>
              <a:rPr lang="en-US"/>
              <a:t>Helping People Live better Lives.</a:t>
            </a:r>
          </a:p>
        </p:txBody>
      </p:sp>
      <p:sp>
        <p:nvSpPr>
          <p:cNvPr id="5" name="Slide Number Placeholder 4">
            <a:extLst>
              <a:ext uri="{FF2B5EF4-FFF2-40B4-BE49-F238E27FC236}">
                <a16:creationId xmlns:a16="http://schemas.microsoft.com/office/drawing/2014/main" id="{FB570797-821E-1BB9-BC4D-81CCC5787AD5}"/>
              </a:ext>
            </a:extLst>
          </p:cNvPr>
          <p:cNvSpPr>
            <a:spLocks noGrp="1"/>
          </p:cNvSpPr>
          <p:nvPr>
            <p:ph type="sldNum" sz="quarter" idx="11"/>
          </p:nvPr>
        </p:nvSpPr>
        <p:spPr/>
        <p:txBody>
          <a:bodyPr/>
          <a:lstStyle/>
          <a:p>
            <a:fld id="{A06937D5-D888-482B-A8AA-31593E913E0B}" type="slidenum">
              <a:rPr lang="en-US" smtClean="0"/>
              <a:t>2</a:t>
            </a:fld>
            <a:endParaRPr lang="en-US"/>
          </a:p>
        </p:txBody>
      </p:sp>
    </p:spTree>
    <p:extLst>
      <p:ext uri="{BB962C8B-B14F-4D97-AF65-F5344CB8AC3E}">
        <p14:creationId xmlns:p14="http://schemas.microsoft.com/office/powerpoint/2010/main" val="192107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a:p>
        </p:txBody>
      </p:sp>
    </p:spTree>
    <p:extLst>
      <p:ext uri="{BB962C8B-B14F-4D97-AF65-F5344CB8AC3E}">
        <p14:creationId xmlns:p14="http://schemas.microsoft.com/office/powerpoint/2010/main" val="1030968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Rural Hospital:  We have instances where clients have to receive an evaluation at one hospital and then are referred to another hospital.</a:t>
            </a:r>
          </a:p>
        </p:txBody>
      </p:sp>
      <p:sp>
        <p:nvSpPr>
          <p:cNvPr id="4" name="Footer Placeholder 3"/>
          <p:cNvSpPr>
            <a:spLocks noGrp="1"/>
          </p:cNvSpPr>
          <p:nvPr>
            <p:ph type="ftr" sz="quarter" idx="4"/>
          </p:nvPr>
        </p:nvSpPr>
        <p:spPr/>
        <p:txBody>
          <a:bodyPr/>
          <a:lstStyle/>
          <a:p>
            <a:r>
              <a:rPr lang="en-US"/>
              <a:t>Helping People Live better Lives.</a:t>
            </a:r>
          </a:p>
        </p:txBody>
      </p:sp>
      <p:sp>
        <p:nvSpPr>
          <p:cNvPr id="5" name="Slide Number Placeholder 4"/>
          <p:cNvSpPr>
            <a:spLocks noGrp="1"/>
          </p:cNvSpPr>
          <p:nvPr>
            <p:ph type="sldNum" sz="quarter" idx="5"/>
          </p:nvPr>
        </p:nvSpPr>
        <p:spPr/>
        <p:txBody>
          <a:bodyPr/>
          <a:lstStyle/>
          <a:p>
            <a:fld id="{A06937D5-D888-482B-A8AA-31593E913E0B}" type="slidenum">
              <a:rPr lang="en-US" smtClean="0"/>
              <a:t>8</a:t>
            </a:fld>
            <a:endParaRPr lang="en-US"/>
          </a:p>
        </p:txBody>
      </p:sp>
    </p:spTree>
    <p:extLst>
      <p:ext uri="{BB962C8B-B14F-4D97-AF65-F5344CB8AC3E}">
        <p14:creationId xmlns:p14="http://schemas.microsoft.com/office/powerpoint/2010/main" val="711915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C2B3F-FFD0-157D-A22C-F4514F0AB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9E131C-67C8-5D4D-8CE9-9074F726F4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E60F17-663C-34F4-F407-2BE3EFF7F5D1}"/>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43BE211-FFF8-B221-EE94-A78700240E29}"/>
              </a:ext>
            </a:extLst>
          </p:cNvPr>
          <p:cNvSpPr>
            <a:spLocks noGrp="1"/>
          </p:cNvSpPr>
          <p:nvPr>
            <p:ph type="ftr" sz="quarter" idx="10"/>
          </p:nvPr>
        </p:nvSpPr>
        <p:spPr/>
        <p:txBody>
          <a:bodyPr/>
          <a:lstStyle/>
          <a:p>
            <a:r>
              <a:rPr lang="en-US"/>
              <a:t>Helping People Live better Lives.</a:t>
            </a:r>
          </a:p>
        </p:txBody>
      </p:sp>
      <p:sp>
        <p:nvSpPr>
          <p:cNvPr id="5" name="Slide Number Placeholder 4">
            <a:extLst>
              <a:ext uri="{FF2B5EF4-FFF2-40B4-BE49-F238E27FC236}">
                <a16:creationId xmlns:a16="http://schemas.microsoft.com/office/drawing/2014/main" id="{78849411-1A81-8045-9EEE-6F18763D5C3E}"/>
              </a:ext>
            </a:extLst>
          </p:cNvPr>
          <p:cNvSpPr>
            <a:spLocks noGrp="1"/>
          </p:cNvSpPr>
          <p:nvPr>
            <p:ph type="sldNum" sz="quarter" idx="11"/>
          </p:nvPr>
        </p:nvSpPr>
        <p:spPr/>
        <p:txBody>
          <a:bodyPr/>
          <a:lstStyle/>
          <a:p>
            <a:fld id="{A06937D5-D888-482B-A8AA-31593E913E0B}" type="slidenum">
              <a:rPr lang="en-US" smtClean="0"/>
              <a:t>10</a:t>
            </a:fld>
            <a:endParaRPr lang="en-US"/>
          </a:p>
        </p:txBody>
      </p:sp>
    </p:spTree>
    <p:extLst>
      <p:ext uri="{BB962C8B-B14F-4D97-AF65-F5344CB8AC3E}">
        <p14:creationId xmlns:p14="http://schemas.microsoft.com/office/powerpoint/2010/main" val="402477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65E8B-A694-BD49-F931-CD0049C19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FC69E-8C0F-7A01-C52A-8F98FB98B7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ED85B-99AC-6BDE-E7F1-170A3D8CF0E1}"/>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22ADC6B1-9D96-5BC0-7A27-9273CC163F10}"/>
              </a:ext>
            </a:extLst>
          </p:cNvPr>
          <p:cNvSpPr>
            <a:spLocks noGrp="1"/>
          </p:cNvSpPr>
          <p:nvPr>
            <p:ph type="ftr" sz="quarter" idx="10"/>
          </p:nvPr>
        </p:nvSpPr>
        <p:spPr/>
        <p:txBody>
          <a:bodyPr/>
          <a:lstStyle/>
          <a:p>
            <a:r>
              <a:rPr lang="en-US"/>
              <a:t>Helping People Live better Lives.</a:t>
            </a:r>
          </a:p>
        </p:txBody>
      </p:sp>
      <p:sp>
        <p:nvSpPr>
          <p:cNvPr id="5" name="Slide Number Placeholder 4">
            <a:extLst>
              <a:ext uri="{FF2B5EF4-FFF2-40B4-BE49-F238E27FC236}">
                <a16:creationId xmlns:a16="http://schemas.microsoft.com/office/drawing/2014/main" id="{7E4E38F3-54A5-8823-972A-AA9E4ADAA6C1}"/>
              </a:ext>
            </a:extLst>
          </p:cNvPr>
          <p:cNvSpPr>
            <a:spLocks noGrp="1"/>
          </p:cNvSpPr>
          <p:nvPr>
            <p:ph type="sldNum" sz="quarter" idx="11"/>
          </p:nvPr>
        </p:nvSpPr>
        <p:spPr/>
        <p:txBody>
          <a:bodyPr/>
          <a:lstStyle/>
          <a:p>
            <a:fld id="{A06937D5-D888-482B-A8AA-31593E913E0B}" type="slidenum">
              <a:rPr lang="en-US" smtClean="0"/>
              <a:t>16</a:t>
            </a:fld>
            <a:endParaRPr lang="en-US"/>
          </a:p>
        </p:txBody>
      </p:sp>
    </p:spTree>
    <p:extLst>
      <p:ext uri="{BB962C8B-B14F-4D97-AF65-F5344CB8AC3E}">
        <p14:creationId xmlns:p14="http://schemas.microsoft.com/office/powerpoint/2010/main" val="167526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996F2-23FD-9A5F-61C9-BCB84AECE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AE5E6-D8D1-0713-DBDD-040FDBC4E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A6FD9-E95A-4104-E6FB-4850AF6C63C1}"/>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E47342CC-9A21-297E-2CA1-B9666250645E}"/>
              </a:ext>
            </a:extLst>
          </p:cNvPr>
          <p:cNvSpPr>
            <a:spLocks noGrp="1"/>
          </p:cNvSpPr>
          <p:nvPr>
            <p:ph type="ftr" sz="quarter" idx="10"/>
          </p:nvPr>
        </p:nvSpPr>
        <p:spPr/>
        <p:txBody>
          <a:bodyPr/>
          <a:lstStyle/>
          <a:p>
            <a:r>
              <a:rPr lang="en-US"/>
              <a:t>Helping People Live better Lives.</a:t>
            </a:r>
          </a:p>
        </p:txBody>
      </p:sp>
      <p:sp>
        <p:nvSpPr>
          <p:cNvPr id="5" name="Slide Number Placeholder 4">
            <a:extLst>
              <a:ext uri="{FF2B5EF4-FFF2-40B4-BE49-F238E27FC236}">
                <a16:creationId xmlns:a16="http://schemas.microsoft.com/office/drawing/2014/main" id="{D77E2DEE-7760-3461-D571-3F6C3085A80D}"/>
              </a:ext>
            </a:extLst>
          </p:cNvPr>
          <p:cNvSpPr>
            <a:spLocks noGrp="1"/>
          </p:cNvSpPr>
          <p:nvPr>
            <p:ph type="sldNum" sz="quarter" idx="11"/>
          </p:nvPr>
        </p:nvSpPr>
        <p:spPr/>
        <p:txBody>
          <a:bodyPr/>
          <a:lstStyle/>
          <a:p>
            <a:fld id="{A06937D5-D888-482B-A8AA-31593E913E0B}" type="slidenum">
              <a:rPr lang="en-US" smtClean="0"/>
              <a:t>19</a:t>
            </a:fld>
            <a:endParaRPr lang="en-US"/>
          </a:p>
        </p:txBody>
      </p:sp>
    </p:spTree>
    <p:extLst>
      <p:ext uri="{BB962C8B-B14F-4D97-AF65-F5344CB8AC3E}">
        <p14:creationId xmlns:p14="http://schemas.microsoft.com/office/powerpoint/2010/main" val="152807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51589C-39F7-DA1C-7FD4-0A6EDF3639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05504-5F8B-4B5A-660F-0A9581F25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388EA-DE33-230A-DFF0-AEBBD9528C8A}"/>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C1500E33-3E74-03FB-55FC-F428E6C6557B}"/>
              </a:ext>
            </a:extLst>
          </p:cNvPr>
          <p:cNvSpPr>
            <a:spLocks noGrp="1"/>
          </p:cNvSpPr>
          <p:nvPr>
            <p:ph type="ftr" sz="quarter" idx="10"/>
          </p:nvPr>
        </p:nvSpPr>
        <p:spPr/>
        <p:txBody>
          <a:bodyPr/>
          <a:lstStyle/>
          <a:p>
            <a:r>
              <a:rPr lang="en-US"/>
              <a:t>Helping People Live better Lives.</a:t>
            </a:r>
          </a:p>
        </p:txBody>
      </p:sp>
      <p:sp>
        <p:nvSpPr>
          <p:cNvPr id="5" name="Slide Number Placeholder 4">
            <a:extLst>
              <a:ext uri="{FF2B5EF4-FFF2-40B4-BE49-F238E27FC236}">
                <a16:creationId xmlns:a16="http://schemas.microsoft.com/office/drawing/2014/main" id="{CE8FEDC0-CF64-BD62-1362-0D7D5A202B63}"/>
              </a:ext>
            </a:extLst>
          </p:cNvPr>
          <p:cNvSpPr>
            <a:spLocks noGrp="1"/>
          </p:cNvSpPr>
          <p:nvPr>
            <p:ph type="sldNum" sz="quarter" idx="11"/>
          </p:nvPr>
        </p:nvSpPr>
        <p:spPr/>
        <p:txBody>
          <a:bodyPr/>
          <a:lstStyle/>
          <a:p>
            <a:fld id="{A06937D5-D888-482B-A8AA-31593E913E0B}" type="slidenum">
              <a:rPr lang="en-US" smtClean="0"/>
              <a:t>25</a:t>
            </a:fld>
            <a:endParaRPr lang="en-US"/>
          </a:p>
        </p:txBody>
      </p:sp>
    </p:spTree>
    <p:extLst>
      <p:ext uri="{BB962C8B-B14F-4D97-AF65-F5344CB8AC3E}">
        <p14:creationId xmlns:p14="http://schemas.microsoft.com/office/powerpoint/2010/main" val="94564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9EC72-57F7-536C-6A70-C63F058A6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ADE2C-5664-F8F1-F92A-DBAF64B618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875D4-0CBB-183E-AFBF-ACE4EE499408}"/>
              </a:ext>
            </a:extLst>
          </p:cNvPr>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927D6CA-75B8-63C9-5C22-B3D1F19C034D}"/>
              </a:ext>
            </a:extLst>
          </p:cNvPr>
          <p:cNvSpPr>
            <a:spLocks noGrp="1"/>
          </p:cNvSpPr>
          <p:nvPr>
            <p:ph type="ftr" sz="quarter" idx="10"/>
          </p:nvPr>
        </p:nvSpPr>
        <p:spPr/>
        <p:txBody>
          <a:bodyPr/>
          <a:lstStyle/>
          <a:p>
            <a:r>
              <a:rPr lang="en-US"/>
              <a:t>Helping People Live better Lives.</a:t>
            </a:r>
          </a:p>
        </p:txBody>
      </p:sp>
      <p:sp>
        <p:nvSpPr>
          <p:cNvPr id="5" name="Slide Number Placeholder 4">
            <a:extLst>
              <a:ext uri="{FF2B5EF4-FFF2-40B4-BE49-F238E27FC236}">
                <a16:creationId xmlns:a16="http://schemas.microsoft.com/office/drawing/2014/main" id="{96159EF0-3439-CD0A-825D-5A4C4AC5326B}"/>
              </a:ext>
            </a:extLst>
          </p:cNvPr>
          <p:cNvSpPr>
            <a:spLocks noGrp="1"/>
          </p:cNvSpPr>
          <p:nvPr>
            <p:ph type="sldNum" sz="quarter" idx="11"/>
          </p:nvPr>
        </p:nvSpPr>
        <p:spPr/>
        <p:txBody>
          <a:bodyPr/>
          <a:lstStyle/>
          <a:p>
            <a:fld id="{A06937D5-D888-482B-A8AA-31593E913E0B}" type="slidenum">
              <a:rPr lang="en-US" smtClean="0"/>
              <a:t>32</a:t>
            </a:fld>
            <a:endParaRPr lang="en-US"/>
          </a:p>
        </p:txBody>
      </p:sp>
    </p:spTree>
    <p:extLst>
      <p:ext uri="{BB962C8B-B14F-4D97-AF65-F5344CB8AC3E}">
        <p14:creationId xmlns:p14="http://schemas.microsoft.com/office/powerpoint/2010/main" val="494409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396900553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32709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image" Target="../media/image8.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802" r:id="rId2"/>
    <p:sldLayoutId id="2147483789" r:id="rId3"/>
    <p:sldLayoutId id="2147483798" r:id="rId4"/>
    <p:sldLayoutId id="2147483790" r:id="rId5"/>
    <p:sldLayoutId id="2147483792" r:id="rId6"/>
    <p:sldLayoutId id="2147483793" r:id="rId7"/>
    <p:sldLayoutId id="2147483795" r:id="rId8"/>
    <p:sldLayoutId id="2147483796" r:id="rId9"/>
    <p:sldLayoutId id="2147483797" r:id="rId10"/>
    <p:sldLayoutId id="2147483799" r:id="rId11"/>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portal.networkofcare.org/NebraskaBehavioralHealth" TargetMode="External"/><Relationship Id="rId2" Type="http://schemas.openxmlformats.org/officeDocument/2006/relationships/hyperlink" Target="https://dhhs.ne.gov/Pages/Medicaid-Behavioral-Health-Definitions.aspx"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38200" y="2103437"/>
            <a:ext cx="10515600" cy="1325563"/>
          </a:xfrm>
        </p:spPr>
        <p:txBody>
          <a:bodyPr/>
          <a:lstStyle/>
          <a:p>
            <a:r>
              <a:rPr lang="en-US" b="1" dirty="0"/>
              <a:t>The Acute Stay Continuum: Prevention, Treatment, and Discharge</a:t>
            </a:r>
            <a:endParaRPr lang="en-US" dirty="0"/>
          </a:p>
        </p:txBody>
      </p:sp>
      <p:sp>
        <p:nvSpPr>
          <p:cNvPr id="2" name="Title 8">
            <a:extLst>
              <a:ext uri="{FF2B5EF4-FFF2-40B4-BE49-F238E27FC236}">
                <a16:creationId xmlns:a16="http://schemas.microsoft.com/office/drawing/2014/main" id="{E5A938E8-4394-3C48-C052-7B766574DF91}"/>
              </a:ext>
            </a:extLst>
          </p:cNvPr>
          <p:cNvSpPr txBox="1">
            <a:spLocks/>
          </p:cNvSpPr>
          <p:nvPr/>
        </p:nvSpPr>
        <p:spPr>
          <a:xfrm>
            <a:off x="838200" y="3429000"/>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r>
              <a:rPr lang="en-US" sz="2400" dirty="0"/>
              <a:t>Thomas Janousek, PsyD</a:t>
            </a:r>
          </a:p>
          <a:p>
            <a:r>
              <a:rPr lang="en-US" sz="1800" dirty="0"/>
              <a:t>Director, Nebraska Division of Behavioral Health</a:t>
            </a:r>
          </a:p>
        </p:txBody>
      </p:sp>
    </p:spTree>
    <p:extLst>
      <p:ext uri="{BB962C8B-B14F-4D97-AF65-F5344CB8AC3E}">
        <p14:creationId xmlns:p14="http://schemas.microsoft.com/office/powerpoint/2010/main" val="255405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7BA35-8566-D48D-F86F-30BBCED0F6C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5175E40-FF02-6CB9-8FD3-A2449423249D}"/>
              </a:ext>
            </a:extLst>
          </p:cNvPr>
          <p:cNvSpPr>
            <a:spLocks noGrp="1"/>
          </p:cNvSpPr>
          <p:nvPr>
            <p:ph type="title"/>
          </p:nvPr>
        </p:nvSpPr>
        <p:spPr>
          <a:xfrm>
            <a:off x="838200" y="2103437"/>
            <a:ext cx="10515600" cy="1325563"/>
          </a:xfrm>
        </p:spPr>
        <p:txBody>
          <a:bodyPr/>
          <a:lstStyle/>
          <a:p>
            <a:r>
              <a:rPr lang="en-US" b="1" dirty="0"/>
              <a:t>Pre-Hospitalization and Prevention</a:t>
            </a:r>
            <a:endParaRPr lang="en-US" dirty="0"/>
          </a:p>
        </p:txBody>
      </p:sp>
    </p:spTree>
    <p:extLst>
      <p:ext uri="{BB962C8B-B14F-4D97-AF65-F5344CB8AC3E}">
        <p14:creationId xmlns:p14="http://schemas.microsoft.com/office/powerpoint/2010/main" val="13296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DF011-9A4E-75D3-F8D1-3CABB10D4F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85AC850-FD53-B5B4-057E-F4AC22B40E7C}"/>
              </a:ext>
            </a:extLst>
          </p:cNvPr>
          <p:cNvSpPr>
            <a:spLocks noGrp="1"/>
          </p:cNvSpPr>
          <p:nvPr>
            <p:ph type="body" sz="quarter" idx="11"/>
          </p:nvPr>
        </p:nvSpPr>
        <p:spPr>
          <a:xfrm>
            <a:off x="365097" y="1081210"/>
            <a:ext cx="7265413" cy="4716953"/>
          </a:xfrm>
        </p:spPr>
        <p:txBody>
          <a:bodyPr/>
          <a:lstStyle/>
          <a:p>
            <a:r>
              <a:rPr lang="en-US" dirty="0"/>
              <a:t>988</a:t>
            </a:r>
          </a:p>
          <a:p>
            <a:pPr lvl="1"/>
            <a:r>
              <a:rPr lang="en-US" sz="2000" dirty="0"/>
              <a:t>Not just a suicide hotline</a:t>
            </a:r>
          </a:p>
          <a:p>
            <a:pPr lvl="1"/>
            <a:r>
              <a:rPr lang="en-US" sz="2000" dirty="0"/>
              <a:t>For any person for any crisis</a:t>
            </a:r>
          </a:p>
          <a:p>
            <a:pPr lvl="1"/>
            <a:r>
              <a:rPr lang="en-US" sz="2000" dirty="0"/>
              <a:t>Law enforcement can call it to deescalate a person they encounter and engage a mobile crisis team</a:t>
            </a:r>
          </a:p>
          <a:p>
            <a:pPr lvl="1"/>
            <a:r>
              <a:rPr lang="en-US" sz="2000" dirty="0"/>
              <a:t>Staff and patients can call it if they need to engage a crisis counselor.</a:t>
            </a:r>
          </a:p>
          <a:p>
            <a:r>
              <a:rPr lang="en-US" sz="2400" dirty="0"/>
              <a:t>Receive over 28,000 calls per year and less than 5% result in a mobile crisis deployment</a:t>
            </a:r>
          </a:p>
          <a:p>
            <a:r>
              <a:rPr lang="en-US" sz="2400" dirty="0"/>
              <a:t>Integrated with the Nebraska Family Helpline to help find community resources</a:t>
            </a:r>
          </a:p>
          <a:p>
            <a:pPr lvl="1"/>
            <a:endParaRPr lang="en-US" sz="2000" dirty="0"/>
          </a:p>
          <a:p>
            <a:pPr lvl="1"/>
            <a:endParaRPr lang="en-US" sz="2000" dirty="0"/>
          </a:p>
          <a:p>
            <a:pPr lvl="1"/>
            <a:endParaRPr lang="en-US" sz="2000" dirty="0"/>
          </a:p>
        </p:txBody>
      </p:sp>
      <p:sp>
        <p:nvSpPr>
          <p:cNvPr id="3" name="Title 2">
            <a:extLst>
              <a:ext uri="{FF2B5EF4-FFF2-40B4-BE49-F238E27FC236}">
                <a16:creationId xmlns:a16="http://schemas.microsoft.com/office/drawing/2014/main" id="{6CA3DCCD-5AB0-45E1-9E17-6E991B4E55BA}"/>
              </a:ext>
            </a:extLst>
          </p:cNvPr>
          <p:cNvSpPr>
            <a:spLocks noGrp="1"/>
          </p:cNvSpPr>
          <p:nvPr>
            <p:ph type="title"/>
          </p:nvPr>
        </p:nvSpPr>
        <p:spPr/>
        <p:txBody>
          <a:bodyPr/>
          <a:lstStyle/>
          <a:p>
            <a:r>
              <a:rPr lang="en-US" dirty="0"/>
              <a:t>Pre-Hospitalization Services</a:t>
            </a:r>
          </a:p>
        </p:txBody>
      </p:sp>
      <p:pic>
        <p:nvPicPr>
          <p:cNvPr id="5" name="Picture 4" descr="Person holding smartphone">
            <a:extLst>
              <a:ext uri="{FF2B5EF4-FFF2-40B4-BE49-F238E27FC236}">
                <a16:creationId xmlns:a16="http://schemas.microsoft.com/office/drawing/2014/main" id="{C08BC4A8-622B-602D-6A92-396B322DC8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8676" y="1670845"/>
            <a:ext cx="4028227" cy="2680437"/>
          </a:xfrm>
          <a:prstGeom prst="rect">
            <a:avLst/>
          </a:prstGeom>
        </p:spPr>
      </p:pic>
    </p:spTree>
    <p:extLst>
      <p:ext uri="{BB962C8B-B14F-4D97-AF65-F5344CB8AC3E}">
        <p14:creationId xmlns:p14="http://schemas.microsoft.com/office/powerpoint/2010/main" val="1621911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6312D-145B-5A0E-C221-C6B9A727E951}"/>
              </a:ext>
            </a:extLst>
          </p:cNvPr>
          <p:cNvSpPr>
            <a:spLocks noGrp="1"/>
          </p:cNvSpPr>
          <p:nvPr>
            <p:ph type="body" sz="quarter" idx="11"/>
          </p:nvPr>
        </p:nvSpPr>
        <p:spPr/>
        <p:txBody>
          <a:bodyPr/>
          <a:lstStyle/>
          <a:p>
            <a:r>
              <a:rPr lang="en-US" dirty="0"/>
              <a:t>Mobile team that arrives on-site with Direct Care staff supervised by licensed counselors to de-escalate individuals and get them routed to alternative levels of care.</a:t>
            </a:r>
          </a:p>
          <a:p>
            <a:r>
              <a:rPr lang="en-US" dirty="0"/>
              <a:t>Conduct Safety Planning and Referral</a:t>
            </a:r>
          </a:p>
          <a:p>
            <a:r>
              <a:rPr lang="en-US" dirty="0"/>
              <a:t>Can be engaged by 988 if the patient is not able to be de-escalated.</a:t>
            </a:r>
          </a:p>
          <a:p>
            <a:r>
              <a:rPr lang="en-US" dirty="0"/>
              <a:t>In-person and telehealth options.</a:t>
            </a:r>
          </a:p>
          <a:p>
            <a:endParaRPr lang="en-US" dirty="0"/>
          </a:p>
        </p:txBody>
      </p:sp>
      <p:sp>
        <p:nvSpPr>
          <p:cNvPr id="3" name="Title 2">
            <a:extLst>
              <a:ext uri="{FF2B5EF4-FFF2-40B4-BE49-F238E27FC236}">
                <a16:creationId xmlns:a16="http://schemas.microsoft.com/office/drawing/2014/main" id="{3AE352E5-AC9C-3F17-F076-5D84654A6C2B}"/>
              </a:ext>
            </a:extLst>
          </p:cNvPr>
          <p:cNvSpPr>
            <a:spLocks noGrp="1"/>
          </p:cNvSpPr>
          <p:nvPr>
            <p:ph type="title"/>
          </p:nvPr>
        </p:nvSpPr>
        <p:spPr/>
        <p:txBody>
          <a:bodyPr/>
          <a:lstStyle/>
          <a:p>
            <a:r>
              <a:rPr lang="en-US" dirty="0"/>
              <a:t>Mobile Crisis Response Teams</a:t>
            </a:r>
          </a:p>
        </p:txBody>
      </p:sp>
    </p:spTree>
    <p:extLst>
      <p:ext uri="{BB962C8B-B14F-4D97-AF65-F5344CB8AC3E}">
        <p14:creationId xmlns:p14="http://schemas.microsoft.com/office/powerpoint/2010/main" val="255872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A34FB-D679-D3B5-53CD-EED01AC45C17}"/>
              </a:ext>
            </a:extLst>
          </p:cNvPr>
          <p:cNvSpPr>
            <a:spLocks noGrp="1"/>
          </p:cNvSpPr>
          <p:nvPr>
            <p:ph type="body" sz="quarter" idx="11"/>
          </p:nvPr>
        </p:nvSpPr>
        <p:spPr>
          <a:xfrm>
            <a:off x="365098" y="1081210"/>
            <a:ext cx="7885524" cy="4716953"/>
          </a:xfrm>
        </p:spPr>
        <p:txBody>
          <a:bodyPr/>
          <a:lstStyle/>
          <a:p>
            <a:r>
              <a:rPr lang="en-US" sz="2400" dirty="0"/>
              <a:t>Mental Health Respite: </a:t>
            </a:r>
          </a:p>
          <a:p>
            <a:pPr lvl="1"/>
            <a:r>
              <a:rPr lang="en-US" sz="2000" dirty="0"/>
              <a:t>Provides a safe, protected, supported residential environment for people with a serious mental illnesses.  </a:t>
            </a:r>
          </a:p>
          <a:p>
            <a:pPr lvl="1"/>
            <a:r>
              <a:rPr lang="en-US" sz="2000" dirty="0"/>
              <a:t>Designed to provide shelter and assistance to address immediate needs for individuals transitioning between residential settings or need a break from their current living environment.</a:t>
            </a:r>
          </a:p>
          <a:p>
            <a:r>
              <a:rPr lang="en-US" sz="2400" dirty="0"/>
              <a:t>Emergency Psychiatric Observation (23/59): </a:t>
            </a:r>
          </a:p>
          <a:p>
            <a:pPr lvl="1"/>
            <a:r>
              <a:rPr lang="en-US" sz="2000" dirty="0"/>
              <a:t>Less than 24 hours of care in a secure, medically supervised hospital setting for evaluation and stabilization of acute psychiatric and/or substance use disorder symptoms</a:t>
            </a:r>
          </a:p>
          <a:p>
            <a:r>
              <a:rPr lang="en-US" sz="2400" dirty="0"/>
              <a:t>Hospital Diversion: </a:t>
            </a:r>
          </a:p>
          <a:p>
            <a:pPr lvl="1"/>
            <a:r>
              <a:rPr lang="en-US" sz="2000" dirty="0"/>
              <a:t>A peer-operated service designed to assist individuals in decreasing psychiatric distress which may lead to hospitalization</a:t>
            </a:r>
          </a:p>
        </p:txBody>
      </p:sp>
      <p:sp>
        <p:nvSpPr>
          <p:cNvPr id="3" name="Title 2">
            <a:extLst>
              <a:ext uri="{FF2B5EF4-FFF2-40B4-BE49-F238E27FC236}">
                <a16:creationId xmlns:a16="http://schemas.microsoft.com/office/drawing/2014/main" id="{AEF57D76-8FD4-5C71-F68E-D6FA5C65A1CF}"/>
              </a:ext>
            </a:extLst>
          </p:cNvPr>
          <p:cNvSpPr>
            <a:spLocks noGrp="1"/>
          </p:cNvSpPr>
          <p:nvPr>
            <p:ph type="title"/>
          </p:nvPr>
        </p:nvSpPr>
        <p:spPr/>
        <p:txBody>
          <a:bodyPr/>
          <a:lstStyle/>
          <a:p>
            <a:r>
              <a:rPr lang="en-US" dirty="0"/>
              <a:t>Mental Health Respite, Observation, and Diversion</a:t>
            </a:r>
          </a:p>
        </p:txBody>
      </p:sp>
      <p:pic>
        <p:nvPicPr>
          <p:cNvPr id="2050" name="Picture 2" descr="Free woman depression fear illustration">
            <a:extLst>
              <a:ext uri="{FF2B5EF4-FFF2-40B4-BE49-F238E27FC236}">
                <a16:creationId xmlns:a16="http://schemas.microsoft.com/office/drawing/2014/main" id="{44254CDD-0CEE-D347-0A56-C1C6ADEE64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8619" y="1418896"/>
            <a:ext cx="3208283" cy="320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66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3B9D0-8907-A762-6DF7-A60F664F18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FAA3BE-9300-C6D5-FA98-81537BAF913A}"/>
              </a:ext>
            </a:extLst>
          </p:cNvPr>
          <p:cNvSpPr>
            <a:spLocks noGrp="1"/>
          </p:cNvSpPr>
          <p:nvPr>
            <p:ph type="body" sz="quarter" idx="11"/>
          </p:nvPr>
        </p:nvSpPr>
        <p:spPr>
          <a:xfrm>
            <a:off x="365097" y="1081210"/>
            <a:ext cx="11552349" cy="4615397"/>
          </a:xfrm>
        </p:spPr>
        <p:txBody>
          <a:bodyPr/>
          <a:lstStyle/>
          <a:p>
            <a:r>
              <a:rPr lang="en-US" sz="2000" dirty="0"/>
              <a:t>Designed to assist individuals who can benefit from high levels of support due to an urgent behavioral health need. Often individuals are either at risk of loss of community residence due to behavioral health crisis, are homeless, or are transitioning from a psychiatric hospital into a community setting</a:t>
            </a:r>
          </a:p>
          <a:p>
            <a:r>
              <a:rPr lang="en-US" sz="2000" dirty="0"/>
              <a:t>Quick access to community resources and support.  </a:t>
            </a:r>
          </a:p>
          <a:p>
            <a:r>
              <a:rPr lang="en-US" sz="2000" dirty="0"/>
              <a:t>Aims to tackle mental health conditions arising due to lack </a:t>
            </a:r>
            <a:r>
              <a:rPr lang="en-US" sz="2000"/>
              <a:t>of resources.</a:t>
            </a:r>
            <a:endParaRPr lang="en-US" sz="2000" dirty="0"/>
          </a:p>
          <a:p>
            <a:endParaRPr lang="en-US" sz="2000" dirty="0"/>
          </a:p>
        </p:txBody>
      </p:sp>
      <p:sp>
        <p:nvSpPr>
          <p:cNvPr id="3" name="Title 2">
            <a:extLst>
              <a:ext uri="{FF2B5EF4-FFF2-40B4-BE49-F238E27FC236}">
                <a16:creationId xmlns:a16="http://schemas.microsoft.com/office/drawing/2014/main" id="{49E79CAC-9702-C9B0-6E63-1A2E51CA52F6}"/>
              </a:ext>
            </a:extLst>
          </p:cNvPr>
          <p:cNvSpPr>
            <a:spLocks noGrp="1"/>
          </p:cNvSpPr>
          <p:nvPr>
            <p:ph type="title"/>
          </p:nvPr>
        </p:nvSpPr>
        <p:spPr/>
        <p:txBody>
          <a:bodyPr/>
          <a:lstStyle/>
          <a:p>
            <a:r>
              <a:rPr lang="en-US" dirty="0"/>
              <a:t>Emergency Community Support</a:t>
            </a:r>
          </a:p>
        </p:txBody>
      </p:sp>
    </p:spTree>
    <p:extLst>
      <p:ext uri="{BB962C8B-B14F-4D97-AF65-F5344CB8AC3E}">
        <p14:creationId xmlns:p14="http://schemas.microsoft.com/office/powerpoint/2010/main" val="186464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0E999-7D01-09F9-F83F-95658F4D3A1E}"/>
              </a:ext>
            </a:extLst>
          </p:cNvPr>
          <p:cNvSpPr>
            <a:spLocks noGrp="1"/>
          </p:cNvSpPr>
          <p:nvPr>
            <p:ph type="body" sz="quarter" idx="11"/>
          </p:nvPr>
        </p:nvSpPr>
        <p:spPr>
          <a:xfrm>
            <a:off x="365097" y="1081210"/>
            <a:ext cx="7990627" cy="4615397"/>
          </a:xfrm>
        </p:spPr>
        <p:txBody>
          <a:bodyPr/>
          <a:lstStyle/>
          <a:p>
            <a:r>
              <a:rPr lang="en-US" sz="2400" dirty="0"/>
              <a:t>Provides immediate, short-term, individualized, crisis-oriented treatment to stabilize acute psychiatric symptoms, alcohol or other drug use, and/or significant emotional distress for voluntary and involuntarily admitted individuals.</a:t>
            </a:r>
          </a:p>
          <a:p>
            <a:r>
              <a:rPr lang="en-US" sz="2400" dirty="0"/>
              <a:t>Up to 7 days</a:t>
            </a:r>
          </a:p>
          <a:p>
            <a:r>
              <a:rPr lang="en-US" sz="2400" dirty="0"/>
              <a:t>Assessments, stabilization and referral.</a:t>
            </a:r>
          </a:p>
          <a:p>
            <a:r>
              <a:rPr lang="en-US" sz="2400" dirty="0"/>
              <a:t>Some offer Detox services</a:t>
            </a:r>
          </a:p>
          <a:p>
            <a:r>
              <a:rPr lang="en-US" sz="2400" dirty="0"/>
              <a:t>Supervised by a medical director.</a:t>
            </a:r>
          </a:p>
        </p:txBody>
      </p:sp>
      <p:sp>
        <p:nvSpPr>
          <p:cNvPr id="3" name="Title 2">
            <a:extLst>
              <a:ext uri="{FF2B5EF4-FFF2-40B4-BE49-F238E27FC236}">
                <a16:creationId xmlns:a16="http://schemas.microsoft.com/office/drawing/2014/main" id="{650546CD-8748-BECB-6D08-1AC89B054C8E}"/>
              </a:ext>
            </a:extLst>
          </p:cNvPr>
          <p:cNvSpPr>
            <a:spLocks noGrp="1"/>
          </p:cNvSpPr>
          <p:nvPr>
            <p:ph type="title"/>
          </p:nvPr>
        </p:nvSpPr>
        <p:spPr/>
        <p:txBody>
          <a:bodyPr/>
          <a:lstStyle/>
          <a:p>
            <a:r>
              <a:rPr lang="en-US" dirty="0"/>
              <a:t>Crisis Stabilization Centers</a:t>
            </a:r>
          </a:p>
        </p:txBody>
      </p:sp>
      <p:pic>
        <p:nvPicPr>
          <p:cNvPr id="7" name="Picture 6" descr="Couple hugging in room">
            <a:extLst>
              <a:ext uri="{FF2B5EF4-FFF2-40B4-BE49-F238E27FC236}">
                <a16:creationId xmlns:a16="http://schemas.microsoft.com/office/drawing/2014/main" id="{EBDC542B-8982-3F56-40DB-B64A3BBAD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6168" y="1061546"/>
            <a:ext cx="3349668" cy="4855778"/>
          </a:xfrm>
          <a:prstGeom prst="rect">
            <a:avLst/>
          </a:prstGeom>
        </p:spPr>
      </p:pic>
    </p:spTree>
    <p:extLst>
      <p:ext uri="{BB962C8B-B14F-4D97-AF65-F5344CB8AC3E}">
        <p14:creationId xmlns:p14="http://schemas.microsoft.com/office/powerpoint/2010/main" val="801909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A0E13-175E-AC2C-9857-5110D85A0CFF}"/>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7C9860F-2200-E082-0BEE-2981BC14B1CF}"/>
              </a:ext>
            </a:extLst>
          </p:cNvPr>
          <p:cNvSpPr>
            <a:spLocks noGrp="1"/>
          </p:cNvSpPr>
          <p:nvPr>
            <p:ph type="title"/>
          </p:nvPr>
        </p:nvSpPr>
        <p:spPr>
          <a:xfrm>
            <a:off x="838200" y="2103437"/>
            <a:ext cx="10515600" cy="1325563"/>
          </a:xfrm>
        </p:spPr>
        <p:txBody>
          <a:bodyPr/>
          <a:lstStyle/>
          <a:p>
            <a:r>
              <a:rPr lang="en-US" b="1" dirty="0"/>
              <a:t>Behavioral Planning in the Hospital</a:t>
            </a:r>
            <a:endParaRPr lang="en-US" dirty="0"/>
          </a:p>
        </p:txBody>
      </p:sp>
    </p:spTree>
    <p:extLst>
      <p:ext uri="{BB962C8B-B14F-4D97-AF65-F5344CB8AC3E}">
        <p14:creationId xmlns:p14="http://schemas.microsoft.com/office/powerpoint/2010/main" val="157220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75DB3-EA96-2B19-A0C6-9A87A8E5CF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B3BF607-1C4B-2DB2-AF2E-EEC0EA7B2A03}"/>
              </a:ext>
            </a:extLst>
          </p:cNvPr>
          <p:cNvSpPr>
            <a:spLocks noGrp="1"/>
          </p:cNvSpPr>
          <p:nvPr>
            <p:ph type="body" sz="quarter" idx="11"/>
          </p:nvPr>
        </p:nvSpPr>
        <p:spPr>
          <a:xfrm>
            <a:off x="365097" y="1081210"/>
            <a:ext cx="7139289" cy="4716953"/>
          </a:xfrm>
        </p:spPr>
        <p:txBody>
          <a:bodyPr/>
          <a:lstStyle/>
          <a:p>
            <a:r>
              <a:rPr lang="en-US" sz="2000" dirty="0"/>
              <a:t>Behavioral Management plans for staff working with the patient</a:t>
            </a:r>
          </a:p>
          <a:p>
            <a:r>
              <a:rPr lang="en-US" sz="2000" dirty="0"/>
              <a:t>Assists with reducing 1:1’s and video monitoring.</a:t>
            </a:r>
          </a:p>
          <a:p>
            <a:r>
              <a:rPr lang="en-US" sz="2000" dirty="0"/>
              <a:t>Therapist meets with the individual to conduct counseling, but also assesses their needs while they are hospitalized </a:t>
            </a:r>
          </a:p>
          <a:p>
            <a:pPr lvl="1"/>
            <a:r>
              <a:rPr lang="en-US" sz="1800" dirty="0"/>
              <a:t>What factors will help keep the patient de-escalated?</a:t>
            </a:r>
          </a:p>
          <a:p>
            <a:pPr lvl="1"/>
            <a:r>
              <a:rPr lang="en-US" sz="1800" dirty="0"/>
              <a:t>Are they having troubles with staff? The environment?</a:t>
            </a:r>
          </a:p>
          <a:p>
            <a:pPr lvl="1"/>
            <a:r>
              <a:rPr lang="en-US" sz="1800" dirty="0"/>
              <a:t>To make accommodations, what procedures need to be changed?</a:t>
            </a:r>
          </a:p>
          <a:p>
            <a:pPr lvl="1"/>
            <a:r>
              <a:rPr lang="en-US" sz="1800" dirty="0"/>
              <a:t>What does the next level of care need from the client?</a:t>
            </a:r>
          </a:p>
          <a:p>
            <a:pPr lvl="1"/>
            <a:r>
              <a:rPr lang="en-US" sz="1800" dirty="0"/>
              <a:t>How do we assist transferring practices to the next facility?  </a:t>
            </a:r>
          </a:p>
          <a:p>
            <a:pPr lvl="1"/>
            <a:r>
              <a:rPr lang="en-US" sz="1800" dirty="0"/>
              <a:t>How do we create a follow-up plan to ensure the individual is transitioned appropriately?</a:t>
            </a:r>
          </a:p>
          <a:p>
            <a:pPr lvl="1"/>
            <a:r>
              <a:rPr lang="en-US" sz="1800" dirty="0"/>
              <a:t>What community resources or economic assistance will they require?                         </a:t>
            </a:r>
          </a:p>
        </p:txBody>
      </p:sp>
      <p:sp>
        <p:nvSpPr>
          <p:cNvPr id="3" name="Title 2">
            <a:extLst>
              <a:ext uri="{FF2B5EF4-FFF2-40B4-BE49-F238E27FC236}">
                <a16:creationId xmlns:a16="http://schemas.microsoft.com/office/drawing/2014/main" id="{A4BC85F4-5EFA-DDAC-672D-F6CCFBA2C96D}"/>
              </a:ext>
            </a:extLst>
          </p:cNvPr>
          <p:cNvSpPr>
            <a:spLocks noGrp="1"/>
          </p:cNvSpPr>
          <p:nvPr>
            <p:ph type="title"/>
          </p:nvPr>
        </p:nvSpPr>
        <p:spPr/>
        <p:txBody>
          <a:bodyPr/>
          <a:lstStyle/>
          <a:p>
            <a:r>
              <a:rPr lang="en-US" dirty="0"/>
              <a:t>Behavioral Planning</a:t>
            </a:r>
          </a:p>
        </p:txBody>
      </p:sp>
      <p:pic>
        <p:nvPicPr>
          <p:cNvPr id="5" name="Picture 4" descr="Patient with baby and counselor">
            <a:extLst>
              <a:ext uri="{FF2B5EF4-FFF2-40B4-BE49-F238E27FC236}">
                <a16:creationId xmlns:a16="http://schemas.microsoft.com/office/drawing/2014/main" id="{4F989123-E31A-7DE0-B0F3-6925A76D7E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4386" y="1639613"/>
            <a:ext cx="4193628" cy="2795752"/>
          </a:xfrm>
          <a:prstGeom prst="rect">
            <a:avLst/>
          </a:prstGeom>
        </p:spPr>
      </p:pic>
    </p:spTree>
    <p:extLst>
      <p:ext uri="{BB962C8B-B14F-4D97-AF65-F5344CB8AC3E}">
        <p14:creationId xmlns:p14="http://schemas.microsoft.com/office/powerpoint/2010/main" val="7082904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F16D78-315A-BAE5-7D83-373E5BED6186}"/>
              </a:ext>
            </a:extLst>
          </p:cNvPr>
          <p:cNvSpPr>
            <a:spLocks noGrp="1"/>
          </p:cNvSpPr>
          <p:nvPr>
            <p:ph type="body" sz="quarter" idx="11"/>
          </p:nvPr>
        </p:nvSpPr>
        <p:spPr/>
        <p:txBody>
          <a:bodyPr/>
          <a:lstStyle/>
          <a:p>
            <a:r>
              <a:rPr lang="en-US" dirty="0"/>
              <a:t>Therapist is a part of the treatment team and works closely with the social worker and discharge staff.</a:t>
            </a:r>
          </a:p>
          <a:p>
            <a:r>
              <a:rPr lang="en-US" dirty="0"/>
              <a:t>Assists receiving staff with what the patient requires.</a:t>
            </a:r>
          </a:p>
          <a:p>
            <a:r>
              <a:rPr lang="en-US" u="sng" dirty="0"/>
              <a:t>Make sure the plan follows the patient to the next level of care</a:t>
            </a:r>
          </a:p>
          <a:p>
            <a:r>
              <a:rPr lang="en-US" dirty="0"/>
              <a:t>Typically allowable under hospital daily rate codes or psychotherapy since the therapist should complete an initial assessment. </a:t>
            </a:r>
          </a:p>
          <a:p>
            <a:r>
              <a:rPr lang="en-US" dirty="0"/>
              <a:t>A valuable service because it can identify opportunities for quality of care improvement.</a:t>
            </a:r>
          </a:p>
          <a:p>
            <a:pPr lvl="1"/>
            <a:r>
              <a:rPr lang="en-US" dirty="0"/>
              <a:t>Staff training</a:t>
            </a:r>
          </a:p>
          <a:p>
            <a:pPr marL="0" indent="0">
              <a:buNone/>
            </a:pPr>
            <a:endParaRPr lang="en-US" dirty="0"/>
          </a:p>
          <a:p>
            <a:endParaRPr lang="en-US" dirty="0"/>
          </a:p>
          <a:p>
            <a:endParaRPr lang="en-US" u="sng" dirty="0"/>
          </a:p>
        </p:txBody>
      </p:sp>
      <p:sp>
        <p:nvSpPr>
          <p:cNvPr id="3" name="Title 2">
            <a:extLst>
              <a:ext uri="{FF2B5EF4-FFF2-40B4-BE49-F238E27FC236}">
                <a16:creationId xmlns:a16="http://schemas.microsoft.com/office/drawing/2014/main" id="{EB6492AB-5A40-CDEF-3814-EC322A25621B}"/>
              </a:ext>
            </a:extLst>
          </p:cNvPr>
          <p:cNvSpPr>
            <a:spLocks noGrp="1"/>
          </p:cNvSpPr>
          <p:nvPr>
            <p:ph type="title"/>
          </p:nvPr>
        </p:nvSpPr>
        <p:spPr/>
        <p:txBody>
          <a:bodyPr/>
          <a:lstStyle/>
          <a:p>
            <a:r>
              <a:rPr lang="en-US" dirty="0"/>
              <a:t>Behavioral Planning</a:t>
            </a:r>
          </a:p>
        </p:txBody>
      </p:sp>
    </p:spTree>
    <p:extLst>
      <p:ext uri="{BB962C8B-B14F-4D97-AF65-F5344CB8AC3E}">
        <p14:creationId xmlns:p14="http://schemas.microsoft.com/office/powerpoint/2010/main" val="2249325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4BD3-E9D0-DA64-8648-2AC123F21FE5}"/>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5C0A1003-0FAE-8B48-A869-30427FB0F02E}"/>
              </a:ext>
            </a:extLst>
          </p:cNvPr>
          <p:cNvSpPr>
            <a:spLocks noGrp="1"/>
          </p:cNvSpPr>
          <p:nvPr>
            <p:ph type="title"/>
          </p:nvPr>
        </p:nvSpPr>
        <p:spPr>
          <a:xfrm>
            <a:off x="838200" y="2103437"/>
            <a:ext cx="10515600" cy="1325563"/>
          </a:xfrm>
        </p:spPr>
        <p:txBody>
          <a:bodyPr/>
          <a:lstStyle/>
          <a:p>
            <a:r>
              <a:rPr lang="en-US" b="1" dirty="0"/>
              <a:t>Discharge Options</a:t>
            </a:r>
            <a:endParaRPr lang="en-US" dirty="0"/>
          </a:p>
        </p:txBody>
      </p:sp>
    </p:spTree>
    <p:extLst>
      <p:ext uri="{BB962C8B-B14F-4D97-AF65-F5344CB8AC3E}">
        <p14:creationId xmlns:p14="http://schemas.microsoft.com/office/powerpoint/2010/main" val="429153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49B9A-D4F7-7476-5DC0-C8F0E5E8BEA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074DD00-79D7-12C7-278F-4F5136EFB92F}"/>
              </a:ext>
            </a:extLst>
          </p:cNvPr>
          <p:cNvSpPr>
            <a:spLocks noGrp="1"/>
          </p:cNvSpPr>
          <p:nvPr>
            <p:ph type="body" sz="quarter" idx="11"/>
          </p:nvPr>
        </p:nvSpPr>
        <p:spPr/>
        <p:txBody>
          <a:bodyPr/>
          <a:lstStyle/>
          <a:p>
            <a:r>
              <a:rPr lang="en-US" dirty="0"/>
              <a:t>State agency that has a combination of state general funds, cash funds, and block grant funds to support the behavioral health system.</a:t>
            </a:r>
          </a:p>
          <a:p>
            <a:r>
              <a:rPr lang="en-US" dirty="0"/>
              <a:t>Separate from Medicaid</a:t>
            </a:r>
          </a:p>
          <a:p>
            <a:r>
              <a:rPr lang="en-US" dirty="0"/>
              <a:t>Mental Health and Substance Use under one roof.</a:t>
            </a:r>
          </a:p>
          <a:p>
            <a:r>
              <a:rPr lang="en-US" dirty="0"/>
              <a:t>Funds statewide behavioral health initiatives (988, Narcan), services for individuals not eligible for Medicaid, and services not reimbursed by Medicaid.  </a:t>
            </a:r>
          </a:p>
          <a:p>
            <a:r>
              <a:rPr lang="en-US" dirty="0"/>
              <a:t>Regional system, funds </a:t>
            </a:r>
            <a:r>
              <a:rPr lang="en-US"/>
              <a:t>any willing provider</a:t>
            </a:r>
            <a:endParaRPr lang="en-US" dirty="0"/>
          </a:p>
          <a:p>
            <a:r>
              <a:rPr lang="en-US" dirty="0"/>
              <a:t>Lincoln Regional Center and Norfolk Regional Center</a:t>
            </a:r>
          </a:p>
          <a:p>
            <a:pPr lvl="1"/>
            <a:r>
              <a:rPr lang="en-US" dirty="0"/>
              <a:t>State Hospitals for Mental Health and Sex Offender Treatment.</a:t>
            </a:r>
          </a:p>
        </p:txBody>
      </p:sp>
      <p:sp>
        <p:nvSpPr>
          <p:cNvPr id="2" name="Title 1">
            <a:extLst>
              <a:ext uri="{FF2B5EF4-FFF2-40B4-BE49-F238E27FC236}">
                <a16:creationId xmlns:a16="http://schemas.microsoft.com/office/drawing/2014/main" id="{D3CDDC90-D26D-F3EF-5139-68BAA1AF97D1}"/>
              </a:ext>
            </a:extLst>
          </p:cNvPr>
          <p:cNvSpPr>
            <a:spLocks noGrp="1"/>
          </p:cNvSpPr>
          <p:nvPr>
            <p:ph type="title"/>
          </p:nvPr>
        </p:nvSpPr>
        <p:spPr/>
        <p:txBody>
          <a:bodyPr/>
          <a:lstStyle/>
          <a:p>
            <a:r>
              <a:rPr lang="en-US" dirty="0"/>
              <a:t>About NE Division of Behavioral Health</a:t>
            </a:r>
          </a:p>
        </p:txBody>
      </p:sp>
    </p:spTree>
    <p:extLst>
      <p:ext uri="{BB962C8B-B14F-4D97-AF65-F5344CB8AC3E}">
        <p14:creationId xmlns:p14="http://schemas.microsoft.com/office/powerpoint/2010/main" val="2033826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9AB86-8B91-EC1D-4533-976F71C1ACB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43E026D-73EF-EFDE-6E98-791359D235FF}"/>
              </a:ext>
            </a:extLst>
          </p:cNvPr>
          <p:cNvSpPr>
            <a:spLocks noGrp="1"/>
          </p:cNvSpPr>
          <p:nvPr>
            <p:ph type="body" sz="quarter" idx="11"/>
          </p:nvPr>
        </p:nvSpPr>
        <p:spPr>
          <a:xfrm>
            <a:off x="365097" y="1081210"/>
            <a:ext cx="11322406" cy="4615397"/>
          </a:xfrm>
        </p:spPr>
        <p:txBody>
          <a:bodyPr/>
          <a:lstStyle/>
          <a:p>
            <a:r>
              <a:rPr lang="en-US" sz="2400" dirty="0"/>
              <a:t>Secure Residential</a:t>
            </a:r>
          </a:p>
          <a:p>
            <a:pPr lvl="1"/>
            <a:r>
              <a:rPr lang="en-US" sz="2000" dirty="0"/>
              <a:t>Secure Residential Treatment provides individualized recovery, psychiatric rehabilitation, and support for individuals with a severe and persistent mental illness and/or co-occurring substance use disorder demonstrating a moderate to high-risk for harm to self/others and in need of a secure, recovery/rehabilitative/therapeutic environment.</a:t>
            </a:r>
          </a:p>
          <a:p>
            <a:r>
              <a:rPr lang="en-US" sz="2400" dirty="0"/>
              <a:t>Psychiatric Residential Rehabilitation</a:t>
            </a:r>
          </a:p>
          <a:p>
            <a:pPr lvl="1"/>
            <a:r>
              <a:rPr lang="en-US" sz="2000" dirty="0"/>
              <a:t>Psychiatric Residential Rehabilitation is provided by a treatment/recovery team in a 24-hour staffed residential facility. </a:t>
            </a:r>
          </a:p>
          <a:p>
            <a:pPr lvl="1"/>
            <a:r>
              <a:rPr lang="en-US" sz="2000" dirty="0"/>
              <a:t>The intent of the service is to support the individual by improving symptom management and life skills so that he/she can be successful in a community living setting of choice.</a:t>
            </a:r>
          </a:p>
        </p:txBody>
      </p:sp>
      <p:sp>
        <p:nvSpPr>
          <p:cNvPr id="3" name="Title 2">
            <a:extLst>
              <a:ext uri="{FF2B5EF4-FFF2-40B4-BE49-F238E27FC236}">
                <a16:creationId xmlns:a16="http://schemas.microsoft.com/office/drawing/2014/main" id="{10F190CE-9022-EF8C-60C8-5F2E273BB2B7}"/>
              </a:ext>
            </a:extLst>
          </p:cNvPr>
          <p:cNvSpPr>
            <a:spLocks noGrp="1"/>
          </p:cNvSpPr>
          <p:nvPr>
            <p:ph type="title"/>
          </p:nvPr>
        </p:nvSpPr>
        <p:spPr/>
        <p:txBody>
          <a:bodyPr/>
          <a:lstStyle/>
          <a:p>
            <a:r>
              <a:rPr lang="en-US" dirty="0"/>
              <a:t>Residential Levels of Care</a:t>
            </a:r>
          </a:p>
        </p:txBody>
      </p:sp>
    </p:spTree>
    <p:extLst>
      <p:ext uri="{BB962C8B-B14F-4D97-AF65-F5344CB8AC3E}">
        <p14:creationId xmlns:p14="http://schemas.microsoft.com/office/powerpoint/2010/main" val="3422794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80F35-9812-1D89-64C8-49936E6D7C5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4346655-2D4A-7721-4433-0F9E40263F11}"/>
              </a:ext>
            </a:extLst>
          </p:cNvPr>
          <p:cNvSpPr>
            <a:spLocks noGrp="1"/>
          </p:cNvSpPr>
          <p:nvPr>
            <p:ph type="body" sz="quarter" idx="11"/>
          </p:nvPr>
        </p:nvSpPr>
        <p:spPr>
          <a:xfrm>
            <a:off x="365097" y="1081210"/>
            <a:ext cx="7990627" cy="4615397"/>
          </a:xfrm>
        </p:spPr>
        <p:txBody>
          <a:bodyPr/>
          <a:lstStyle/>
          <a:p>
            <a:r>
              <a:rPr lang="en-US" sz="2400" dirty="0"/>
              <a:t>Specialized treatment for the SMI population</a:t>
            </a:r>
          </a:p>
          <a:p>
            <a:r>
              <a:rPr lang="en-US" sz="2400" dirty="0"/>
              <a:t>Consists of a community-based group of transdisciplinary professionals who use a team approach to meet the needs of individuals with severe mental illness. The team provides comprehensive, high intensity services, with the capacity to provide crisis response and regular, frequent, face to face contacts as dictated by client need</a:t>
            </a:r>
          </a:p>
          <a:p>
            <a:r>
              <a:rPr lang="en-US" sz="2400" dirty="0"/>
              <a:t>“A hospital without walls”</a:t>
            </a:r>
          </a:p>
        </p:txBody>
      </p:sp>
      <p:sp>
        <p:nvSpPr>
          <p:cNvPr id="3" name="Title 2">
            <a:extLst>
              <a:ext uri="{FF2B5EF4-FFF2-40B4-BE49-F238E27FC236}">
                <a16:creationId xmlns:a16="http://schemas.microsoft.com/office/drawing/2014/main" id="{25C4F329-5C90-EF40-C0D0-699E24D0CE07}"/>
              </a:ext>
            </a:extLst>
          </p:cNvPr>
          <p:cNvSpPr>
            <a:spLocks noGrp="1"/>
          </p:cNvSpPr>
          <p:nvPr>
            <p:ph type="title"/>
          </p:nvPr>
        </p:nvSpPr>
        <p:spPr/>
        <p:txBody>
          <a:bodyPr/>
          <a:lstStyle/>
          <a:p>
            <a:r>
              <a:rPr lang="en-US" dirty="0"/>
              <a:t>Assertive Community Treatment (ACT)</a:t>
            </a:r>
          </a:p>
        </p:txBody>
      </p:sp>
      <p:pic>
        <p:nvPicPr>
          <p:cNvPr id="1028" name="Picture 4" descr="Free brain key mental vector">
            <a:extLst>
              <a:ext uri="{FF2B5EF4-FFF2-40B4-BE49-F238E27FC236}">
                <a16:creationId xmlns:a16="http://schemas.microsoft.com/office/drawing/2014/main" id="{ABC3CABF-7392-9E3F-6D86-1945BD55E1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4773" y="1271751"/>
            <a:ext cx="342106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542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E310C-9F65-9BA6-B795-C8D7B2012005}"/>
              </a:ext>
            </a:extLst>
          </p:cNvPr>
          <p:cNvSpPr>
            <a:spLocks noGrp="1"/>
          </p:cNvSpPr>
          <p:nvPr>
            <p:ph type="body" sz="quarter" idx="11"/>
          </p:nvPr>
        </p:nvSpPr>
        <p:spPr/>
        <p:txBody>
          <a:bodyPr/>
          <a:lstStyle/>
          <a:p>
            <a:r>
              <a:rPr lang="en-US" dirty="0"/>
              <a:t>Substance Use Focused</a:t>
            </a:r>
          </a:p>
          <a:p>
            <a:r>
              <a:rPr lang="en-US" dirty="0"/>
              <a:t>Group based, non-residential, intensive, structured interventions consisting primarily of counseling and psychoeducation about substance related and co-occurring mental health problems. Services are goal-oriented interactions with the individual or in group/family settings</a:t>
            </a:r>
          </a:p>
          <a:p>
            <a:r>
              <a:rPr lang="en-US" dirty="0"/>
              <a:t>9 hours of therapy a week</a:t>
            </a:r>
          </a:p>
        </p:txBody>
      </p:sp>
      <p:sp>
        <p:nvSpPr>
          <p:cNvPr id="3" name="Title 2">
            <a:extLst>
              <a:ext uri="{FF2B5EF4-FFF2-40B4-BE49-F238E27FC236}">
                <a16:creationId xmlns:a16="http://schemas.microsoft.com/office/drawing/2014/main" id="{1B4CB898-D67B-E0FE-A62F-7F191BDA2E8B}"/>
              </a:ext>
            </a:extLst>
          </p:cNvPr>
          <p:cNvSpPr>
            <a:spLocks noGrp="1"/>
          </p:cNvSpPr>
          <p:nvPr>
            <p:ph type="title"/>
          </p:nvPr>
        </p:nvSpPr>
        <p:spPr/>
        <p:txBody>
          <a:bodyPr/>
          <a:lstStyle/>
          <a:p>
            <a:r>
              <a:rPr lang="en-US" dirty="0"/>
              <a:t>Intensive Outpatient Treatment</a:t>
            </a:r>
          </a:p>
        </p:txBody>
      </p:sp>
    </p:spTree>
    <p:extLst>
      <p:ext uri="{BB962C8B-B14F-4D97-AF65-F5344CB8AC3E}">
        <p14:creationId xmlns:p14="http://schemas.microsoft.com/office/powerpoint/2010/main" val="391599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8D72F-6F41-0C21-FC80-4048EEF6D40B}"/>
              </a:ext>
            </a:extLst>
          </p:cNvPr>
          <p:cNvSpPr>
            <a:spLocks noGrp="1"/>
          </p:cNvSpPr>
          <p:nvPr>
            <p:ph type="body" sz="quarter" idx="11"/>
          </p:nvPr>
        </p:nvSpPr>
        <p:spPr>
          <a:xfrm>
            <a:off x="365098" y="1081210"/>
            <a:ext cx="8022158" cy="4716953"/>
          </a:xfrm>
        </p:spPr>
        <p:txBody>
          <a:bodyPr/>
          <a:lstStyle/>
          <a:p>
            <a:r>
              <a:rPr lang="en-US" sz="2400" dirty="0"/>
              <a:t>Community Support is a rehabilitative and support service for individuals who have complex and extensive treatment needs. </a:t>
            </a:r>
          </a:p>
          <a:p>
            <a:pPr lvl="1"/>
            <a:r>
              <a:rPr lang="en-US" sz="2000" dirty="0"/>
              <a:t>Provide service coordination and restorative interventions for development of interpersonal, community, coping and independent living skills to maintain wellbeing, community living, and stabilize mental health symptoms.</a:t>
            </a:r>
          </a:p>
          <a:p>
            <a:r>
              <a:rPr lang="en-US" sz="2400" dirty="0"/>
              <a:t>Peer Support assists individuals and families in initiating and maintaining the process of recovery and resiliency to improve quality of life, by way of working with someone with lived experience</a:t>
            </a:r>
          </a:p>
        </p:txBody>
      </p:sp>
      <p:sp>
        <p:nvSpPr>
          <p:cNvPr id="3" name="Title 2">
            <a:extLst>
              <a:ext uri="{FF2B5EF4-FFF2-40B4-BE49-F238E27FC236}">
                <a16:creationId xmlns:a16="http://schemas.microsoft.com/office/drawing/2014/main" id="{89C98BE5-C9E8-6425-F4D6-A5397381B698}"/>
              </a:ext>
            </a:extLst>
          </p:cNvPr>
          <p:cNvSpPr>
            <a:spLocks noGrp="1"/>
          </p:cNvSpPr>
          <p:nvPr>
            <p:ph type="title"/>
          </p:nvPr>
        </p:nvSpPr>
        <p:spPr/>
        <p:txBody>
          <a:bodyPr/>
          <a:lstStyle/>
          <a:p>
            <a:r>
              <a:rPr lang="en-US" dirty="0"/>
              <a:t>Community Support and Peer Support</a:t>
            </a:r>
          </a:p>
        </p:txBody>
      </p:sp>
      <p:pic>
        <p:nvPicPr>
          <p:cNvPr id="3076" name="Picture 4" descr="Free Team Spirit Teamwork photo and picture">
            <a:extLst>
              <a:ext uri="{FF2B5EF4-FFF2-40B4-BE49-F238E27FC236}">
                <a16:creationId xmlns:a16="http://schemas.microsoft.com/office/drawing/2014/main" id="{805140E4-DAC6-FB2C-70B2-77E588FE6F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7754" y="1481959"/>
            <a:ext cx="3528082" cy="2858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348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35F45-9ED8-4797-1FBD-F61E0BACF2C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726C4A-4612-285E-298B-AC880A430B9A}"/>
              </a:ext>
            </a:extLst>
          </p:cNvPr>
          <p:cNvSpPr>
            <a:spLocks noGrp="1"/>
          </p:cNvSpPr>
          <p:nvPr>
            <p:ph type="body" sz="quarter" idx="11"/>
          </p:nvPr>
        </p:nvSpPr>
        <p:spPr/>
        <p:txBody>
          <a:bodyPr/>
          <a:lstStyle/>
          <a:p>
            <a:r>
              <a:rPr lang="en-US" dirty="0"/>
              <a:t>CCBHCs</a:t>
            </a:r>
          </a:p>
          <a:p>
            <a:r>
              <a:rPr lang="en-US" dirty="0"/>
              <a:t>More Crisis Stabilization Centers</a:t>
            </a:r>
          </a:p>
          <a:p>
            <a:r>
              <a:rPr lang="en-US" dirty="0"/>
              <a:t>Pathways Home Program</a:t>
            </a:r>
          </a:p>
          <a:p>
            <a:r>
              <a:rPr lang="en-US" dirty="0"/>
              <a:t>SMI IMD waiver</a:t>
            </a:r>
          </a:p>
          <a:p>
            <a:endParaRPr lang="en-US" sz="1800" dirty="0"/>
          </a:p>
          <a:p>
            <a:pPr lvl="1"/>
            <a:endParaRPr lang="en-US" sz="2000" dirty="0"/>
          </a:p>
          <a:p>
            <a:pPr lvl="1"/>
            <a:endParaRPr lang="en-US" sz="2000" dirty="0"/>
          </a:p>
          <a:p>
            <a:pPr lvl="1"/>
            <a:endParaRPr lang="en-US" sz="2000" dirty="0"/>
          </a:p>
        </p:txBody>
      </p:sp>
      <p:sp>
        <p:nvSpPr>
          <p:cNvPr id="3" name="Title 2">
            <a:extLst>
              <a:ext uri="{FF2B5EF4-FFF2-40B4-BE49-F238E27FC236}">
                <a16:creationId xmlns:a16="http://schemas.microsoft.com/office/drawing/2014/main" id="{BDF85FE2-ED9F-E08B-E6BC-9559B2476215}"/>
              </a:ext>
            </a:extLst>
          </p:cNvPr>
          <p:cNvSpPr>
            <a:spLocks noGrp="1"/>
          </p:cNvSpPr>
          <p:nvPr>
            <p:ph type="title"/>
          </p:nvPr>
        </p:nvSpPr>
        <p:spPr/>
        <p:txBody>
          <a:bodyPr/>
          <a:lstStyle/>
          <a:p>
            <a:r>
              <a:rPr lang="en-US" dirty="0"/>
              <a:t>Things to Come</a:t>
            </a:r>
          </a:p>
        </p:txBody>
      </p:sp>
    </p:spTree>
    <p:extLst>
      <p:ext uri="{BB962C8B-B14F-4D97-AF65-F5344CB8AC3E}">
        <p14:creationId xmlns:p14="http://schemas.microsoft.com/office/powerpoint/2010/main" val="1810470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2EC75-F67F-32B2-82EC-7B776E9DCBF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673E3E31-8C94-5564-1385-FB3332B82C35}"/>
              </a:ext>
            </a:extLst>
          </p:cNvPr>
          <p:cNvSpPr>
            <a:spLocks noGrp="1"/>
          </p:cNvSpPr>
          <p:nvPr>
            <p:ph type="title"/>
          </p:nvPr>
        </p:nvSpPr>
        <p:spPr>
          <a:xfrm>
            <a:off x="838200" y="2103437"/>
            <a:ext cx="10515600" cy="1325563"/>
          </a:xfrm>
        </p:spPr>
        <p:txBody>
          <a:bodyPr/>
          <a:lstStyle/>
          <a:p>
            <a:r>
              <a:rPr lang="en-US" b="1" dirty="0"/>
              <a:t>Resources</a:t>
            </a:r>
            <a:endParaRPr lang="en-US" dirty="0"/>
          </a:p>
        </p:txBody>
      </p:sp>
    </p:spTree>
    <p:extLst>
      <p:ext uri="{BB962C8B-B14F-4D97-AF65-F5344CB8AC3E}">
        <p14:creationId xmlns:p14="http://schemas.microsoft.com/office/powerpoint/2010/main" val="221253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6E8163-8AA2-9B0F-6D18-35C03F518232}"/>
              </a:ext>
            </a:extLst>
          </p:cNvPr>
          <p:cNvSpPr>
            <a:spLocks noGrp="1"/>
          </p:cNvSpPr>
          <p:nvPr>
            <p:ph type="body" sz="quarter" idx="11"/>
          </p:nvPr>
        </p:nvSpPr>
        <p:spPr/>
        <p:txBody>
          <a:bodyPr/>
          <a:lstStyle/>
          <a:p>
            <a:r>
              <a:rPr lang="en-US" sz="2400" dirty="0"/>
              <a:t>988 Crisis Line</a:t>
            </a:r>
          </a:p>
          <a:p>
            <a:pPr lvl="1"/>
            <a:r>
              <a:rPr lang="en-US" sz="2000" dirty="0"/>
              <a:t>Call, Text or Chat on the web at 988lifeline.org</a:t>
            </a:r>
          </a:p>
          <a:p>
            <a:r>
              <a:rPr lang="en-US" sz="2400" dirty="0"/>
              <a:t>Behavioral Health Service Definitions:</a:t>
            </a:r>
          </a:p>
          <a:p>
            <a:pPr lvl="1"/>
            <a:r>
              <a:rPr lang="en-US" sz="2000" dirty="0">
                <a:hlinkClick r:id="rId2"/>
              </a:rPr>
              <a:t>https://dhhs.ne.gov/Pages/Medicaid-Behavioral-Health-Definitions.aspx</a:t>
            </a:r>
            <a:endParaRPr lang="en-US" sz="2000" dirty="0"/>
          </a:p>
          <a:p>
            <a:pPr lvl="1"/>
            <a:r>
              <a:rPr lang="en-US" sz="2000" dirty="0"/>
              <a:t>Assertive Community Treatment</a:t>
            </a:r>
          </a:p>
          <a:p>
            <a:pPr lvl="1"/>
            <a:r>
              <a:rPr lang="en-US" sz="2000" dirty="0"/>
              <a:t>Intensive Outpatient Therapy</a:t>
            </a:r>
          </a:p>
          <a:p>
            <a:pPr lvl="1"/>
            <a:r>
              <a:rPr lang="en-US" sz="2000" dirty="0"/>
              <a:t>Social Detox, Medically Monitored Withdrawal Management</a:t>
            </a:r>
          </a:p>
          <a:p>
            <a:r>
              <a:rPr lang="en-US" sz="2400" dirty="0"/>
              <a:t>Network of Care Website</a:t>
            </a:r>
          </a:p>
          <a:p>
            <a:pPr lvl="1"/>
            <a:r>
              <a:rPr lang="en-US" sz="2000" dirty="0">
                <a:hlinkClick r:id="rId3"/>
              </a:rPr>
              <a:t>https://portal.networkofcare.org/NebraskaBehavioralHealth</a:t>
            </a:r>
            <a:endParaRPr lang="en-US" sz="2000" dirty="0"/>
          </a:p>
          <a:p>
            <a:pPr lvl="1"/>
            <a:r>
              <a:rPr lang="en-US" sz="2000" dirty="0"/>
              <a:t>Resources for referral</a:t>
            </a:r>
          </a:p>
          <a:p>
            <a:r>
              <a:rPr lang="en-US" sz="2400" dirty="0"/>
              <a:t>Same Day Services</a:t>
            </a:r>
          </a:p>
          <a:p>
            <a:pPr lvl="1"/>
            <a:r>
              <a:rPr lang="en-US" sz="2000" u="sng" dirty="0">
                <a:solidFill>
                  <a:schemeClr val="tx2"/>
                </a:solidFill>
              </a:rPr>
              <a:t>DHHS.NE.GOV/SAMEDAY </a:t>
            </a:r>
          </a:p>
          <a:p>
            <a:pPr lvl="1"/>
            <a:r>
              <a:rPr lang="en-US" sz="2000" dirty="0"/>
              <a:t>Referrals for same-day outpatient intakes</a:t>
            </a:r>
          </a:p>
        </p:txBody>
      </p:sp>
      <p:sp>
        <p:nvSpPr>
          <p:cNvPr id="3" name="Title 2">
            <a:extLst>
              <a:ext uri="{FF2B5EF4-FFF2-40B4-BE49-F238E27FC236}">
                <a16:creationId xmlns:a16="http://schemas.microsoft.com/office/drawing/2014/main" id="{60D82E48-FD63-3ECC-1BDA-3CADC4AB53C3}"/>
              </a:ext>
            </a:extLst>
          </p:cNvPr>
          <p:cNvSpPr>
            <a:spLocks noGrp="1"/>
          </p:cNvSpPr>
          <p:nvPr>
            <p:ph type="title"/>
          </p:nvPr>
        </p:nvSpPr>
        <p:spPr/>
        <p:txBody>
          <a:bodyPr/>
          <a:lstStyle/>
          <a:p>
            <a:r>
              <a:rPr lang="en-US" dirty="0"/>
              <a:t>Statewide Resources</a:t>
            </a:r>
          </a:p>
        </p:txBody>
      </p:sp>
    </p:spTree>
    <p:extLst>
      <p:ext uri="{BB962C8B-B14F-4D97-AF65-F5344CB8AC3E}">
        <p14:creationId xmlns:p14="http://schemas.microsoft.com/office/powerpoint/2010/main" val="3516088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A135D0-3678-44C5-AF83-41049E89413C}"/>
              </a:ext>
            </a:extLst>
          </p:cNvPr>
          <p:cNvSpPr>
            <a:spLocks noGrp="1"/>
          </p:cNvSpPr>
          <p:nvPr>
            <p:ph type="body" sz="quarter" idx="11"/>
          </p:nvPr>
        </p:nvSpPr>
        <p:spPr/>
        <p:txBody>
          <a:bodyPr/>
          <a:lstStyle/>
          <a:p>
            <a:r>
              <a:rPr lang="en-US" sz="1600" dirty="0"/>
              <a:t>Team of direct care staff with access to a licensed counselor who can arrive on site and de-escalate a situation.</a:t>
            </a:r>
          </a:p>
          <a:p>
            <a:r>
              <a:rPr lang="en-US" sz="1600" dirty="0"/>
              <a:t>Omaha Area</a:t>
            </a:r>
          </a:p>
          <a:p>
            <a:pPr lvl="1"/>
            <a:r>
              <a:rPr lang="en-US" sz="1400" dirty="0"/>
              <a:t>Community Alliance</a:t>
            </a:r>
          </a:p>
          <a:p>
            <a:pPr lvl="1"/>
            <a:r>
              <a:rPr lang="en-US" sz="1400" dirty="0"/>
              <a:t>Heartland Family Services</a:t>
            </a:r>
          </a:p>
          <a:p>
            <a:pPr lvl="1"/>
            <a:r>
              <a:rPr lang="en-US" sz="1400" dirty="0"/>
              <a:t>Lutheran Family Services</a:t>
            </a:r>
          </a:p>
          <a:p>
            <a:r>
              <a:rPr lang="en-US" sz="1600" dirty="0"/>
              <a:t>Lincoln Area</a:t>
            </a:r>
          </a:p>
          <a:p>
            <a:pPr lvl="1"/>
            <a:r>
              <a:rPr lang="en-US" sz="1400" dirty="0"/>
              <a:t>Centerpointe</a:t>
            </a:r>
          </a:p>
          <a:p>
            <a:pPr lvl="1"/>
            <a:r>
              <a:rPr lang="en-US" sz="1400" dirty="0"/>
              <a:t>Lutheran Family Services</a:t>
            </a:r>
          </a:p>
          <a:p>
            <a:r>
              <a:rPr lang="en-US" sz="1600" dirty="0"/>
              <a:t>Norfolk</a:t>
            </a:r>
          </a:p>
          <a:p>
            <a:pPr lvl="1"/>
            <a:r>
              <a:rPr lang="en-US" sz="1400" dirty="0"/>
              <a:t>The Well</a:t>
            </a:r>
          </a:p>
          <a:p>
            <a:r>
              <a:rPr lang="en-US" sz="1600" dirty="0"/>
              <a:t>South Sioux City and O’Neil</a:t>
            </a:r>
          </a:p>
          <a:p>
            <a:pPr lvl="1"/>
            <a:r>
              <a:rPr lang="en-US" sz="1400" dirty="0"/>
              <a:t>Heartland Counseling Services</a:t>
            </a:r>
          </a:p>
          <a:p>
            <a:r>
              <a:rPr lang="en-US" sz="1600" dirty="0"/>
              <a:t>Hastings, Kearney, Grand Island</a:t>
            </a:r>
          </a:p>
          <a:p>
            <a:pPr lvl="1"/>
            <a:r>
              <a:rPr lang="en-US" sz="1400" dirty="0"/>
              <a:t>South Central Behavioral Health Services</a:t>
            </a:r>
          </a:p>
          <a:p>
            <a:r>
              <a:rPr lang="en-US" sz="1800" dirty="0"/>
              <a:t>Scottsbluff</a:t>
            </a:r>
          </a:p>
          <a:p>
            <a:pPr lvl="1"/>
            <a:r>
              <a:rPr lang="en-US" sz="1400" dirty="0"/>
              <a:t>Box Butte Hospital</a:t>
            </a:r>
          </a:p>
          <a:p>
            <a:pPr lvl="1"/>
            <a:r>
              <a:rPr lang="en-US" sz="1400" dirty="0"/>
              <a:t>Western Community Health Resources</a:t>
            </a:r>
          </a:p>
          <a:p>
            <a:pPr lvl="1"/>
            <a:endParaRPr lang="en-US" dirty="0"/>
          </a:p>
        </p:txBody>
      </p:sp>
      <p:sp>
        <p:nvSpPr>
          <p:cNvPr id="3" name="Title 2">
            <a:extLst>
              <a:ext uri="{FF2B5EF4-FFF2-40B4-BE49-F238E27FC236}">
                <a16:creationId xmlns:a16="http://schemas.microsoft.com/office/drawing/2014/main" id="{D9EB8DD9-F7EC-02B0-F737-7198ADEEA753}"/>
              </a:ext>
            </a:extLst>
          </p:cNvPr>
          <p:cNvSpPr>
            <a:spLocks noGrp="1"/>
          </p:cNvSpPr>
          <p:nvPr>
            <p:ph type="title"/>
          </p:nvPr>
        </p:nvSpPr>
        <p:spPr/>
        <p:txBody>
          <a:bodyPr>
            <a:normAutofit fontScale="90000"/>
          </a:bodyPr>
          <a:lstStyle/>
          <a:p>
            <a:r>
              <a:rPr lang="en-US" dirty="0"/>
              <a:t>24-Hour Crisis Response Teams (Can be engaged by 988)</a:t>
            </a:r>
          </a:p>
        </p:txBody>
      </p:sp>
    </p:spTree>
    <p:extLst>
      <p:ext uri="{BB962C8B-B14F-4D97-AF65-F5344CB8AC3E}">
        <p14:creationId xmlns:p14="http://schemas.microsoft.com/office/powerpoint/2010/main" val="3125362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9457D-27E7-4A6F-7DAF-3953E267AE52}"/>
              </a:ext>
            </a:extLst>
          </p:cNvPr>
          <p:cNvSpPr>
            <a:spLocks noGrp="1"/>
          </p:cNvSpPr>
          <p:nvPr>
            <p:ph type="body" sz="quarter" idx="11"/>
          </p:nvPr>
        </p:nvSpPr>
        <p:spPr/>
        <p:txBody>
          <a:bodyPr/>
          <a:lstStyle/>
          <a:p>
            <a:r>
              <a:rPr lang="en-US" dirty="0"/>
              <a:t>Residential stabilization unit for up to seven days</a:t>
            </a:r>
          </a:p>
          <a:p>
            <a:r>
              <a:rPr lang="en-US" dirty="0"/>
              <a:t>Lincoln</a:t>
            </a:r>
          </a:p>
          <a:p>
            <a:pPr lvl="1"/>
            <a:r>
              <a:rPr lang="en-US" dirty="0"/>
              <a:t>Lancaster Crisis Center</a:t>
            </a:r>
          </a:p>
          <a:p>
            <a:r>
              <a:rPr lang="en-US" dirty="0"/>
              <a:t>Grand Island</a:t>
            </a:r>
          </a:p>
          <a:p>
            <a:pPr lvl="1"/>
            <a:r>
              <a:rPr lang="en-US" dirty="0"/>
              <a:t>Mid-plains Center (includes substance use withdrawal management)</a:t>
            </a:r>
          </a:p>
          <a:p>
            <a:r>
              <a:rPr lang="en-US" dirty="0"/>
              <a:t>Coming Soon:	</a:t>
            </a:r>
          </a:p>
          <a:p>
            <a:pPr lvl="1"/>
            <a:r>
              <a:rPr lang="en-US" dirty="0"/>
              <a:t>Omaha </a:t>
            </a:r>
          </a:p>
          <a:p>
            <a:pPr lvl="2"/>
            <a:r>
              <a:rPr lang="en-US" dirty="0"/>
              <a:t>Heartland Family Services</a:t>
            </a:r>
          </a:p>
        </p:txBody>
      </p:sp>
      <p:sp>
        <p:nvSpPr>
          <p:cNvPr id="3" name="Title 2">
            <a:extLst>
              <a:ext uri="{FF2B5EF4-FFF2-40B4-BE49-F238E27FC236}">
                <a16:creationId xmlns:a16="http://schemas.microsoft.com/office/drawing/2014/main" id="{2F89A001-3356-0A3E-D00D-D62D417E6665}"/>
              </a:ext>
            </a:extLst>
          </p:cNvPr>
          <p:cNvSpPr>
            <a:spLocks noGrp="1"/>
          </p:cNvSpPr>
          <p:nvPr>
            <p:ph type="title"/>
          </p:nvPr>
        </p:nvSpPr>
        <p:spPr/>
        <p:txBody>
          <a:bodyPr/>
          <a:lstStyle/>
          <a:p>
            <a:r>
              <a:rPr lang="en-US" dirty="0"/>
              <a:t>Crisis Stabilization Centers</a:t>
            </a:r>
          </a:p>
        </p:txBody>
      </p:sp>
    </p:spTree>
    <p:extLst>
      <p:ext uri="{BB962C8B-B14F-4D97-AF65-F5344CB8AC3E}">
        <p14:creationId xmlns:p14="http://schemas.microsoft.com/office/powerpoint/2010/main" val="581539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41A1C7-46ED-99DB-1862-73958D313E9D}"/>
              </a:ext>
            </a:extLst>
          </p:cNvPr>
          <p:cNvSpPr>
            <a:spLocks noGrp="1"/>
          </p:cNvSpPr>
          <p:nvPr>
            <p:ph type="body" sz="quarter" idx="11"/>
          </p:nvPr>
        </p:nvSpPr>
        <p:spPr/>
        <p:txBody>
          <a:bodyPr/>
          <a:lstStyle/>
          <a:p>
            <a:r>
              <a:rPr lang="en-US" dirty="0"/>
              <a:t>Emergency Community Support </a:t>
            </a:r>
          </a:p>
          <a:p>
            <a:pPr lvl="1"/>
            <a:r>
              <a:rPr lang="en-US" dirty="0"/>
              <a:t>Community Alliance –Omaha</a:t>
            </a:r>
          </a:p>
          <a:p>
            <a:pPr lvl="1"/>
            <a:r>
              <a:rPr lang="en-US" dirty="0" err="1"/>
              <a:t>CenterPointe</a:t>
            </a:r>
            <a:r>
              <a:rPr lang="en-US" dirty="0"/>
              <a:t> – Lincoln</a:t>
            </a:r>
          </a:p>
          <a:p>
            <a:pPr lvl="1"/>
            <a:r>
              <a:rPr lang="en-US" dirty="0"/>
              <a:t>Good Life Counseling – Columbus</a:t>
            </a:r>
          </a:p>
          <a:p>
            <a:pPr lvl="1"/>
            <a:r>
              <a:rPr lang="en-US" dirty="0"/>
              <a:t>Heartland Counseling and Consulting – North Platte</a:t>
            </a:r>
          </a:p>
          <a:p>
            <a:pPr lvl="1"/>
            <a:r>
              <a:rPr lang="en-US" dirty="0"/>
              <a:t>Western Community Health Resources - Chadron</a:t>
            </a:r>
          </a:p>
          <a:p>
            <a:r>
              <a:rPr lang="en-US" dirty="0"/>
              <a:t>Mental Health Respite</a:t>
            </a:r>
          </a:p>
          <a:p>
            <a:pPr lvl="1"/>
            <a:r>
              <a:rPr lang="en-US" dirty="0"/>
              <a:t>The Well – Norfolk</a:t>
            </a:r>
          </a:p>
          <a:p>
            <a:pPr lvl="1"/>
            <a:r>
              <a:rPr lang="en-US" dirty="0"/>
              <a:t>Integrated Behavioral Health Services- Lincoln</a:t>
            </a:r>
          </a:p>
          <a:p>
            <a:pPr lvl="1"/>
            <a:r>
              <a:rPr lang="en-US" dirty="0"/>
              <a:t>Heartland Family Services - Omaha</a:t>
            </a:r>
          </a:p>
          <a:p>
            <a:pPr lvl="1"/>
            <a:r>
              <a:rPr lang="en-US" dirty="0"/>
              <a:t>South Central Behavioral Health Services – Hastings</a:t>
            </a:r>
          </a:p>
          <a:p>
            <a:pPr lvl="1"/>
            <a:r>
              <a:rPr lang="en-US" dirty="0"/>
              <a:t>Nebraska Youth Center – North Platte</a:t>
            </a:r>
          </a:p>
        </p:txBody>
      </p:sp>
      <p:sp>
        <p:nvSpPr>
          <p:cNvPr id="3" name="Title 2">
            <a:extLst>
              <a:ext uri="{FF2B5EF4-FFF2-40B4-BE49-F238E27FC236}">
                <a16:creationId xmlns:a16="http://schemas.microsoft.com/office/drawing/2014/main" id="{F0E14A26-B29A-5210-C9B8-2432717B8CDF}"/>
              </a:ext>
            </a:extLst>
          </p:cNvPr>
          <p:cNvSpPr>
            <a:spLocks noGrp="1"/>
          </p:cNvSpPr>
          <p:nvPr>
            <p:ph type="title"/>
          </p:nvPr>
        </p:nvSpPr>
        <p:spPr/>
        <p:txBody>
          <a:bodyPr/>
          <a:lstStyle/>
          <a:p>
            <a:r>
              <a:rPr lang="en-US" dirty="0"/>
              <a:t>Emergency Community Support and Respite</a:t>
            </a:r>
          </a:p>
        </p:txBody>
      </p:sp>
    </p:spTree>
    <p:extLst>
      <p:ext uri="{BB962C8B-B14F-4D97-AF65-F5344CB8AC3E}">
        <p14:creationId xmlns:p14="http://schemas.microsoft.com/office/powerpoint/2010/main" val="289109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8D244C6-EB45-07F9-9D41-7C5598D861CC}"/>
              </a:ext>
            </a:extLst>
          </p:cNvPr>
          <p:cNvSpPr>
            <a:spLocks noGrp="1"/>
          </p:cNvSpPr>
          <p:nvPr>
            <p:ph type="body" sz="quarter" idx="11"/>
          </p:nvPr>
        </p:nvSpPr>
        <p:spPr/>
        <p:txBody>
          <a:bodyPr/>
          <a:lstStyle/>
          <a:p>
            <a:pPr lvl="0"/>
            <a:r>
              <a:rPr lang="en-US" dirty="0"/>
              <a:t>Learn about services to prevent or divert from hospitalization</a:t>
            </a:r>
          </a:p>
          <a:p>
            <a:pPr lvl="0"/>
            <a:r>
              <a:rPr lang="en-US" dirty="0"/>
              <a:t>Learn about methods to use while treating a person in the hospital to move them to a lower level of care</a:t>
            </a:r>
          </a:p>
          <a:p>
            <a:pPr lvl="0"/>
            <a:r>
              <a:rPr lang="en-US" dirty="0"/>
              <a:t>Learn about discharge options to community-based settings</a:t>
            </a:r>
          </a:p>
        </p:txBody>
      </p:sp>
      <p:sp>
        <p:nvSpPr>
          <p:cNvPr id="2" name="Title 1"/>
          <p:cNvSpPr>
            <a:spLocks noGrp="1"/>
          </p:cNvSpPr>
          <p:nvPr>
            <p:ph type="title"/>
          </p:nvPr>
        </p:nvSpPr>
        <p:spPr/>
        <p:txBody>
          <a:bodyPr/>
          <a:lstStyle/>
          <a:p>
            <a:r>
              <a:rPr lang="en-US"/>
              <a:t>Objectives</a:t>
            </a:r>
            <a:endParaRPr lang="en-US" dirty="0"/>
          </a:p>
        </p:txBody>
      </p:sp>
    </p:spTree>
    <p:extLst>
      <p:ext uri="{BB962C8B-B14F-4D97-AF65-F5344CB8AC3E}">
        <p14:creationId xmlns:p14="http://schemas.microsoft.com/office/powerpoint/2010/main" val="2635899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818750-7E22-6CE8-0508-DAE5A8519542}"/>
              </a:ext>
            </a:extLst>
          </p:cNvPr>
          <p:cNvSpPr>
            <a:spLocks noGrp="1"/>
          </p:cNvSpPr>
          <p:nvPr>
            <p:ph type="body" sz="quarter" idx="11"/>
          </p:nvPr>
        </p:nvSpPr>
        <p:spPr/>
        <p:txBody>
          <a:bodyPr/>
          <a:lstStyle/>
          <a:p>
            <a:r>
              <a:rPr lang="en-US" dirty="0"/>
              <a:t>Hospital Diversion</a:t>
            </a:r>
          </a:p>
          <a:p>
            <a:pPr lvl="1"/>
            <a:r>
              <a:rPr lang="en-US" dirty="0"/>
              <a:t>Mental Health Association – Lincoln</a:t>
            </a:r>
          </a:p>
          <a:p>
            <a:pPr lvl="1"/>
            <a:r>
              <a:rPr lang="en-US" dirty="0"/>
              <a:t>Community Alliance – Nebraska</a:t>
            </a:r>
          </a:p>
          <a:p>
            <a:endParaRPr lang="en-US" dirty="0"/>
          </a:p>
          <a:p>
            <a:r>
              <a:rPr lang="en-US" dirty="0"/>
              <a:t>Emergency Psychiatric Observation (23/59) </a:t>
            </a:r>
          </a:p>
          <a:p>
            <a:pPr lvl="1"/>
            <a:r>
              <a:rPr lang="en-US" dirty="0"/>
              <a:t> UNMC - Omaha</a:t>
            </a:r>
          </a:p>
          <a:p>
            <a:endParaRPr lang="en-US" dirty="0"/>
          </a:p>
        </p:txBody>
      </p:sp>
      <p:sp>
        <p:nvSpPr>
          <p:cNvPr id="3" name="Title 2">
            <a:extLst>
              <a:ext uri="{FF2B5EF4-FFF2-40B4-BE49-F238E27FC236}">
                <a16:creationId xmlns:a16="http://schemas.microsoft.com/office/drawing/2014/main" id="{841ECD62-0ACD-A4B1-5420-8D75962DB36F}"/>
              </a:ext>
            </a:extLst>
          </p:cNvPr>
          <p:cNvSpPr>
            <a:spLocks noGrp="1"/>
          </p:cNvSpPr>
          <p:nvPr>
            <p:ph type="title"/>
          </p:nvPr>
        </p:nvSpPr>
        <p:spPr/>
        <p:txBody>
          <a:bodyPr/>
          <a:lstStyle/>
          <a:p>
            <a:r>
              <a:rPr lang="en-US" dirty="0"/>
              <a:t>Other Programming</a:t>
            </a:r>
          </a:p>
        </p:txBody>
      </p:sp>
    </p:spTree>
    <p:extLst>
      <p:ext uri="{BB962C8B-B14F-4D97-AF65-F5344CB8AC3E}">
        <p14:creationId xmlns:p14="http://schemas.microsoft.com/office/powerpoint/2010/main" val="4145212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890238-2A57-03E5-65A2-9A39BAC33412}"/>
              </a:ext>
            </a:extLst>
          </p:cNvPr>
          <p:cNvSpPr>
            <a:spLocks noGrp="1"/>
          </p:cNvSpPr>
          <p:nvPr>
            <p:ph type="body" sz="quarter" idx="11"/>
          </p:nvPr>
        </p:nvSpPr>
        <p:spPr/>
        <p:txBody>
          <a:bodyPr/>
          <a:lstStyle/>
          <a:p>
            <a:r>
              <a:rPr lang="en-US" dirty="0"/>
              <a:t>ACT</a:t>
            </a:r>
          </a:p>
          <a:p>
            <a:pPr lvl="1"/>
            <a:r>
              <a:rPr lang="en-US" dirty="0"/>
              <a:t>Centerpointe - Lincoln</a:t>
            </a:r>
          </a:p>
          <a:p>
            <a:pPr lvl="1"/>
            <a:r>
              <a:rPr lang="en-US" dirty="0"/>
              <a:t>Community Alliance – Omaha</a:t>
            </a:r>
          </a:p>
          <a:p>
            <a:pPr lvl="1"/>
            <a:r>
              <a:rPr lang="en-US" dirty="0"/>
              <a:t>South Central BH Services – Hastings</a:t>
            </a:r>
          </a:p>
          <a:p>
            <a:r>
              <a:rPr lang="en-US" dirty="0"/>
              <a:t>IOP</a:t>
            </a:r>
          </a:p>
          <a:p>
            <a:pPr lvl="1"/>
            <a:r>
              <a:rPr lang="en-US" dirty="0"/>
              <a:t>Centerpointe – Lincoln</a:t>
            </a:r>
          </a:p>
          <a:p>
            <a:pPr lvl="1"/>
            <a:r>
              <a:rPr lang="en-US" dirty="0"/>
              <a:t>Community Alliance – Omaha</a:t>
            </a:r>
          </a:p>
          <a:p>
            <a:pPr lvl="1"/>
            <a:r>
              <a:rPr lang="en-US" dirty="0"/>
              <a:t>South Central BH Services – Hastings</a:t>
            </a:r>
          </a:p>
          <a:p>
            <a:pPr lvl="1"/>
            <a:r>
              <a:rPr lang="en-US" dirty="0"/>
              <a:t>Heartland Family Services – Omaha</a:t>
            </a:r>
          </a:p>
          <a:p>
            <a:pPr lvl="1"/>
            <a:r>
              <a:rPr lang="en-US" dirty="0"/>
              <a:t>Heartland Counseling Services – South Sioux City</a:t>
            </a:r>
          </a:p>
          <a:p>
            <a:pPr lvl="1"/>
            <a:r>
              <a:rPr lang="en-US" dirty="0"/>
              <a:t>Lutheran Family Services – Fremont, Lincoln, Omaha</a:t>
            </a:r>
          </a:p>
        </p:txBody>
      </p:sp>
      <p:sp>
        <p:nvSpPr>
          <p:cNvPr id="3" name="Title 2">
            <a:extLst>
              <a:ext uri="{FF2B5EF4-FFF2-40B4-BE49-F238E27FC236}">
                <a16:creationId xmlns:a16="http://schemas.microsoft.com/office/drawing/2014/main" id="{C0B8604C-07CA-968B-59BC-A7C97D9DD9EB}"/>
              </a:ext>
            </a:extLst>
          </p:cNvPr>
          <p:cNvSpPr>
            <a:spLocks noGrp="1"/>
          </p:cNvSpPr>
          <p:nvPr>
            <p:ph type="title"/>
          </p:nvPr>
        </p:nvSpPr>
        <p:spPr/>
        <p:txBody>
          <a:bodyPr/>
          <a:lstStyle/>
          <a:p>
            <a:r>
              <a:rPr lang="en-US" dirty="0"/>
              <a:t>Discharge Service</a:t>
            </a:r>
          </a:p>
        </p:txBody>
      </p:sp>
    </p:spTree>
    <p:extLst>
      <p:ext uri="{BB962C8B-B14F-4D97-AF65-F5344CB8AC3E}">
        <p14:creationId xmlns:p14="http://schemas.microsoft.com/office/powerpoint/2010/main" val="3306803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C8863-B6E5-D979-CAAC-2FC7262926DE}"/>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34A1F8C1-EBDA-36FD-C552-28D83C926FAC}"/>
              </a:ext>
            </a:extLst>
          </p:cNvPr>
          <p:cNvSpPr>
            <a:spLocks noGrp="1"/>
          </p:cNvSpPr>
          <p:nvPr>
            <p:ph type="title"/>
          </p:nvPr>
        </p:nvSpPr>
        <p:spPr>
          <a:xfrm>
            <a:off x="838200" y="2103437"/>
            <a:ext cx="10515600" cy="1325563"/>
          </a:xfrm>
        </p:spPr>
        <p:txBody>
          <a:bodyPr/>
          <a:lstStyle/>
          <a:p>
            <a:r>
              <a:rPr lang="en-US" dirty="0"/>
              <a:t>Thoughts and Discussion</a:t>
            </a:r>
          </a:p>
        </p:txBody>
      </p:sp>
      <p:sp>
        <p:nvSpPr>
          <p:cNvPr id="2" name="Title 8">
            <a:extLst>
              <a:ext uri="{FF2B5EF4-FFF2-40B4-BE49-F238E27FC236}">
                <a16:creationId xmlns:a16="http://schemas.microsoft.com/office/drawing/2014/main" id="{B5119DED-D55E-4D60-FE73-3007ABFEDD95}"/>
              </a:ext>
            </a:extLst>
          </p:cNvPr>
          <p:cNvSpPr txBox="1">
            <a:spLocks/>
          </p:cNvSpPr>
          <p:nvPr/>
        </p:nvSpPr>
        <p:spPr>
          <a:xfrm>
            <a:off x="838200" y="3429000"/>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endParaRPr lang="en-US" sz="1800" dirty="0"/>
          </a:p>
        </p:txBody>
      </p:sp>
    </p:spTree>
    <p:extLst>
      <p:ext uri="{BB962C8B-B14F-4D97-AF65-F5344CB8AC3E}">
        <p14:creationId xmlns:p14="http://schemas.microsoft.com/office/powerpoint/2010/main" val="4265302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dirty="0"/>
              <a:t>Director, NE DHHS Division of Behavioral Health</a:t>
            </a:r>
          </a:p>
        </p:txBody>
      </p:sp>
      <p:sp>
        <p:nvSpPr>
          <p:cNvPr id="5" name="Text Placeholder 4"/>
          <p:cNvSpPr>
            <a:spLocks noGrp="1"/>
          </p:cNvSpPr>
          <p:nvPr>
            <p:ph type="body" sz="quarter" idx="12"/>
          </p:nvPr>
        </p:nvSpPr>
        <p:spPr/>
        <p:txBody>
          <a:bodyPr/>
          <a:lstStyle/>
          <a:p>
            <a:r>
              <a:rPr lang="en-US" dirty="0"/>
              <a:t>Thomas Janousek, PsyD</a:t>
            </a:r>
          </a:p>
        </p:txBody>
      </p:sp>
      <p:sp>
        <p:nvSpPr>
          <p:cNvPr id="7" name="Text Placeholder 6"/>
          <p:cNvSpPr>
            <a:spLocks noGrp="1"/>
          </p:cNvSpPr>
          <p:nvPr>
            <p:ph type="body" sz="quarter" idx="14"/>
          </p:nvPr>
        </p:nvSpPr>
        <p:spPr>
          <a:xfrm>
            <a:off x="837141" y="3252467"/>
            <a:ext cx="10478729" cy="463576"/>
          </a:xfrm>
        </p:spPr>
        <p:txBody>
          <a:bodyPr>
            <a:normAutofit/>
          </a:bodyPr>
          <a:lstStyle/>
          <a:p>
            <a:r>
              <a:rPr lang="en-US" sz="2400" dirty="0">
                <a:solidFill>
                  <a:schemeClr val="tx2"/>
                </a:solidFill>
              </a:rPr>
              <a:t>Thomas.Janousek@nebraska.gov</a:t>
            </a:r>
          </a:p>
        </p:txBody>
      </p:sp>
      <p:sp>
        <p:nvSpPr>
          <p:cNvPr id="2" name="Rectangle 1">
            <a:extLst>
              <a:ext uri="{FF2B5EF4-FFF2-40B4-BE49-F238E27FC236}">
                <a16:creationId xmlns:a16="http://schemas.microsoft.com/office/drawing/2014/main" id="{80E482DE-50DE-D8CB-6EFD-6241F26141A1}"/>
              </a:ext>
            </a:extLst>
          </p:cNvPr>
          <p:cNvSpPr/>
          <p:nvPr/>
        </p:nvSpPr>
        <p:spPr>
          <a:xfrm>
            <a:off x="234142" y="5267497"/>
            <a:ext cx="2493818" cy="7748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oup of icons on a black background&#10;&#10;AI-generated content may be incorrect.">
            <a:extLst>
              <a:ext uri="{FF2B5EF4-FFF2-40B4-BE49-F238E27FC236}">
                <a16:creationId xmlns:a16="http://schemas.microsoft.com/office/drawing/2014/main" id="{02A5E490-E417-FD14-F328-C0C8BC1178A9}"/>
              </a:ext>
            </a:extLst>
          </p:cNvPr>
          <p:cNvPicPr>
            <a:picLocks noChangeAspect="1"/>
          </p:cNvPicPr>
          <p:nvPr/>
        </p:nvPicPr>
        <p:blipFill>
          <a:blip r:embed="rId3"/>
          <a:srcRect l="16534" t="8269" r="76733" b="66836"/>
          <a:stretch/>
        </p:blipFill>
        <p:spPr>
          <a:xfrm>
            <a:off x="1023637" y="5307978"/>
            <a:ext cx="549297" cy="518487"/>
          </a:xfrm>
          <a:prstGeom prst="rect">
            <a:avLst/>
          </a:prstGeom>
        </p:spPr>
      </p:pic>
      <p:pic>
        <p:nvPicPr>
          <p:cNvPr id="11" name="Picture 10" descr="A group of icons on a black background&#10;&#10;AI-generated content may be incorrect.">
            <a:extLst>
              <a:ext uri="{FF2B5EF4-FFF2-40B4-BE49-F238E27FC236}">
                <a16:creationId xmlns:a16="http://schemas.microsoft.com/office/drawing/2014/main" id="{BABD1646-A4FC-A2D3-C463-BDDDC2FB304E}"/>
              </a:ext>
            </a:extLst>
          </p:cNvPr>
          <p:cNvPicPr>
            <a:picLocks noChangeAspect="1"/>
          </p:cNvPicPr>
          <p:nvPr/>
        </p:nvPicPr>
        <p:blipFill>
          <a:blip r:embed="rId3"/>
          <a:srcRect l="1920" t="8737" r="91797" b="66367"/>
          <a:stretch/>
        </p:blipFill>
        <p:spPr>
          <a:xfrm>
            <a:off x="1660582" y="5320252"/>
            <a:ext cx="512560" cy="518487"/>
          </a:xfrm>
          <a:prstGeom prst="rect">
            <a:avLst/>
          </a:prstGeom>
        </p:spPr>
      </p:pic>
      <p:pic>
        <p:nvPicPr>
          <p:cNvPr id="13" name="Picture 12" descr="A group of icons on a black background&#10;&#10;AI-generated content may be incorrect.">
            <a:extLst>
              <a:ext uri="{FF2B5EF4-FFF2-40B4-BE49-F238E27FC236}">
                <a16:creationId xmlns:a16="http://schemas.microsoft.com/office/drawing/2014/main" id="{D731E73C-AD33-2D5D-12C2-944950336F69}"/>
              </a:ext>
            </a:extLst>
          </p:cNvPr>
          <p:cNvPicPr>
            <a:picLocks noChangeAspect="1"/>
          </p:cNvPicPr>
          <p:nvPr/>
        </p:nvPicPr>
        <p:blipFill>
          <a:blip r:embed="rId3"/>
          <a:srcRect l="9007" t="8737" r="83984" b="66367"/>
          <a:stretch/>
        </p:blipFill>
        <p:spPr>
          <a:xfrm>
            <a:off x="2234360" y="5320251"/>
            <a:ext cx="571836" cy="518487"/>
          </a:xfrm>
          <a:prstGeom prst="rect">
            <a:avLst/>
          </a:prstGeom>
        </p:spPr>
      </p:pic>
      <p:pic>
        <p:nvPicPr>
          <p:cNvPr id="15" name="Picture 14" descr="A group of icons on a black background&#10;&#10;AI-generated content may be incorrect.">
            <a:extLst>
              <a:ext uri="{FF2B5EF4-FFF2-40B4-BE49-F238E27FC236}">
                <a16:creationId xmlns:a16="http://schemas.microsoft.com/office/drawing/2014/main" id="{4D10C1C4-C721-EC5D-F9E3-AD8BE274833E}"/>
              </a:ext>
            </a:extLst>
          </p:cNvPr>
          <p:cNvPicPr>
            <a:picLocks noChangeAspect="1"/>
          </p:cNvPicPr>
          <p:nvPr/>
        </p:nvPicPr>
        <p:blipFill>
          <a:blip r:embed="rId3"/>
          <a:srcRect l="24219" t="9023" r="69218" b="66081"/>
          <a:stretch/>
        </p:blipFill>
        <p:spPr>
          <a:xfrm>
            <a:off x="2867541" y="5320251"/>
            <a:ext cx="550049" cy="532683"/>
          </a:xfrm>
          <a:prstGeom prst="rect">
            <a:avLst/>
          </a:prstGeom>
        </p:spPr>
      </p:pic>
      <p:pic>
        <p:nvPicPr>
          <p:cNvPr id="17" name="Picture 16" descr="A group of icons on a black background&#10;&#10;AI-generated content may be incorrect.">
            <a:extLst>
              <a:ext uri="{FF2B5EF4-FFF2-40B4-BE49-F238E27FC236}">
                <a16:creationId xmlns:a16="http://schemas.microsoft.com/office/drawing/2014/main" id="{A0D2B381-4794-DDA2-5145-38EADCEF1E3A}"/>
              </a:ext>
            </a:extLst>
          </p:cNvPr>
          <p:cNvPicPr>
            <a:picLocks noChangeAspect="1"/>
          </p:cNvPicPr>
          <p:nvPr/>
        </p:nvPicPr>
        <p:blipFill>
          <a:blip r:embed="rId3"/>
          <a:srcRect l="69687" t="7255" r="24141" b="66082"/>
          <a:stretch/>
        </p:blipFill>
        <p:spPr>
          <a:xfrm>
            <a:off x="303879" y="5280980"/>
            <a:ext cx="533262" cy="588106"/>
          </a:xfrm>
          <a:prstGeom prst="rect">
            <a:avLst/>
          </a:prstGeom>
        </p:spPr>
      </p:pic>
      <p:sp>
        <p:nvSpPr>
          <p:cNvPr id="10" name="TextBox 9">
            <a:extLst>
              <a:ext uri="{FF2B5EF4-FFF2-40B4-BE49-F238E27FC236}">
                <a16:creationId xmlns:a16="http://schemas.microsoft.com/office/drawing/2014/main" id="{006182DF-8338-9DE9-BCCA-3B97B757A19D}"/>
              </a:ext>
            </a:extLst>
          </p:cNvPr>
          <p:cNvSpPr txBox="1"/>
          <p:nvPr/>
        </p:nvSpPr>
        <p:spPr>
          <a:xfrm>
            <a:off x="924793" y="5815068"/>
            <a:ext cx="756458" cy="184666"/>
          </a:xfrm>
          <a:prstGeom prst="rect">
            <a:avLst/>
          </a:prstGeom>
          <a:noFill/>
        </p:spPr>
        <p:txBody>
          <a:bodyPr wrap="square" rtlCol="0">
            <a:spAutoFit/>
          </a:bodyPr>
          <a:lstStyle/>
          <a:p>
            <a:r>
              <a:rPr lang="en-US" sz="600" dirty="0"/>
              <a:t>Nebraska DHHS</a:t>
            </a:r>
          </a:p>
        </p:txBody>
      </p:sp>
      <p:sp>
        <p:nvSpPr>
          <p:cNvPr id="12" name="TextBox 11">
            <a:extLst>
              <a:ext uri="{FF2B5EF4-FFF2-40B4-BE49-F238E27FC236}">
                <a16:creationId xmlns:a16="http://schemas.microsoft.com/office/drawing/2014/main" id="{A93B3E3C-07F2-7252-53FD-2696E1F11E2E}"/>
              </a:ext>
            </a:extLst>
          </p:cNvPr>
          <p:cNvSpPr txBox="1"/>
          <p:nvPr/>
        </p:nvSpPr>
        <p:spPr>
          <a:xfrm>
            <a:off x="1534300" y="5815068"/>
            <a:ext cx="756458" cy="184666"/>
          </a:xfrm>
          <a:prstGeom prst="rect">
            <a:avLst/>
          </a:prstGeom>
          <a:noFill/>
        </p:spPr>
        <p:txBody>
          <a:bodyPr wrap="square" rtlCol="0">
            <a:spAutoFit/>
          </a:bodyPr>
          <a:lstStyle/>
          <a:p>
            <a:pPr algn="ctr"/>
            <a:r>
              <a:rPr lang="en-US" sz="600" dirty="0"/>
              <a:t>NEDHHS</a:t>
            </a:r>
          </a:p>
        </p:txBody>
      </p:sp>
      <p:sp>
        <p:nvSpPr>
          <p:cNvPr id="14" name="TextBox 13">
            <a:extLst>
              <a:ext uri="{FF2B5EF4-FFF2-40B4-BE49-F238E27FC236}">
                <a16:creationId xmlns:a16="http://schemas.microsoft.com/office/drawing/2014/main" id="{B20B96DA-8FB6-0407-79A1-A97C2D340BCD}"/>
              </a:ext>
            </a:extLst>
          </p:cNvPr>
          <p:cNvSpPr txBox="1"/>
          <p:nvPr/>
        </p:nvSpPr>
        <p:spPr>
          <a:xfrm>
            <a:off x="2143336" y="5809735"/>
            <a:ext cx="756458" cy="184666"/>
          </a:xfrm>
          <a:prstGeom prst="rect">
            <a:avLst/>
          </a:prstGeom>
          <a:noFill/>
        </p:spPr>
        <p:txBody>
          <a:bodyPr wrap="square" rtlCol="0">
            <a:spAutoFit/>
          </a:bodyPr>
          <a:lstStyle/>
          <a:p>
            <a:pPr algn="ctr"/>
            <a:r>
              <a:rPr lang="en-US" sz="600" dirty="0" err="1"/>
              <a:t>nebraska_dhhs</a:t>
            </a:r>
            <a:endParaRPr lang="en-US" sz="600" dirty="0"/>
          </a:p>
        </p:txBody>
      </p:sp>
      <p:sp>
        <p:nvSpPr>
          <p:cNvPr id="16" name="TextBox 15">
            <a:extLst>
              <a:ext uri="{FF2B5EF4-FFF2-40B4-BE49-F238E27FC236}">
                <a16:creationId xmlns:a16="http://schemas.microsoft.com/office/drawing/2014/main" id="{3B0EFBAE-737A-9553-BFB6-948E1D1838A8}"/>
              </a:ext>
            </a:extLst>
          </p:cNvPr>
          <p:cNvSpPr txBox="1"/>
          <p:nvPr/>
        </p:nvSpPr>
        <p:spPr>
          <a:xfrm>
            <a:off x="2764336" y="5809735"/>
            <a:ext cx="756458" cy="184666"/>
          </a:xfrm>
          <a:prstGeom prst="rect">
            <a:avLst/>
          </a:prstGeom>
          <a:noFill/>
        </p:spPr>
        <p:txBody>
          <a:bodyPr wrap="square" rtlCol="0">
            <a:spAutoFit/>
          </a:bodyPr>
          <a:lstStyle/>
          <a:p>
            <a:pPr algn="ctr"/>
            <a:r>
              <a:rPr lang="en-US" sz="600" dirty="0"/>
              <a:t>NebraskaDHHS</a:t>
            </a:r>
          </a:p>
        </p:txBody>
      </p:sp>
      <p:sp>
        <p:nvSpPr>
          <p:cNvPr id="18" name="TextBox 17">
            <a:extLst>
              <a:ext uri="{FF2B5EF4-FFF2-40B4-BE49-F238E27FC236}">
                <a16:creationId xmlns:a16="http://schemas.microsoft.com/office/drawing/2014/main" id="{1AA0A4B1-E7FE-76D4-D439-C571423361A6}"/>
              </a:ext>
            </a:extLst>
          </p:cNvPr>
          <p:cNvSpPr txBox="1"/>
          <p:nvPr/>
        </p:nvSpPr>
        <p:spPr>
          <a:xfrm>
            <a:off x="95535" y="5809735"/>
            <a:ext cx="923327" cy="369332"/>
          </a:xfrm>
          <a:prstGeom prst="rect">
            <a:avLst/>
          </a:prstGeom>
          <a:noFill/>
        </p:spPr>
        <p:txBody>
          <a:bodyPr wrap="square" rtlCol="0">
            <a:spAutoFit/>
          </a:bodyPr>
          <a:lstStyle/>
          <a:p>
            <a:pPr algn="ctr"/>
            <a:r>
              <a:rPr lang="en-US" sz="600" dirty="0"/>
              <a:t>Nebraska Department of Health and Human Services</a:t>
            </a:r>
          </a:p>
        </p:txBody>
      </p:sp>
    </p:spTree>
    <p:extLst>
      <p:ext uri="{BB962C8B-B14F-4D97-AF65-F5344CB8AC3E}">
        <p14:creationId xmlns:p14="http://schemas.microsoft.com/office/powerpoint/2010/main" val="76785109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A4B4A8-F862-1708-5218-6D0C52CF8D67}"/>
              </a:ext>
            </a:extLst>
          </p:cNvPr>
          <p:cNvSpPr>
            <a:spLocks noGrp="1"/>
          </p:cNvSpPr>
          <p:nvPr>
            <p:ph type="body" sz="quarter" idx="11"/>
          </p:nvPr>
        </p:nvSpPr>
        <p:spPr>
          <a:xfrm>
            <a:off x="365097" y="1081210"/>
            <a:ext cx="7097248" cy="4716953"/>
          </a:xfrm>
        </p:spPr>
        <p:txBody>
          <a:bodyPr/>
          <a:lstStyle/>
          <a:p>
            <a:r>
              <a:rPr lang="en-US" sz="2400" dirty="0"/>
              <a:t>Suicidal Ideation</a:t>
            </a:r>
          </a:p>
          <a:p>
            <a:r>
              <a:rPr lang="en-US" sz="2400" dirty="0"/>
              <a:t>Psychotic Episode</a:t>
            </a:r>
          </a:p>
          <a:p>
            <a:r>
              <a:rPr lang="en-US" sz="2400" dirty="0"/>
              <a:t>Mood and Anxiety Disorder (Panic Attacks)</a:t>
            </a:r>
          </a:p>
          <a:p>
            <a:r>
              <a:rPr lang="en-US" sz="2400" dirty="0"/>
              <a:t>Personality Disorders</a:t>
            </a:r>
          </a:p>
          <a:p>
            <a:r>
              <a:rPr lang="en-US" sz="2400" dirty="0"/>
              <a:t>Unknown Mental Health Condition</a:t>
            </a:r>
          </a:p>
          <a:p>
            <a:r>
              <a:rPr lang="en-US" sz="2400" dirty="0"/>
              <a:t>Substance Intoxication or Withdrawal</a:t>
            </a:r>
          </a:p>
          <a:p>
            <a:r>
              <a:rPr lang="en-US" sz="2400" dirty="0"/>
              <a:t>For suicidal ideation, most cases are for individuals between the ages of 14 and 54</a:t>
            </a:r>
          </a:p>
          <a:p>
            <a:pPr lvl="1"/>
            <a:r>
              <a:rPr lang="en-US" sz="2000" dirty="0"/>
              <a:t>Mostly female for ages 14-24, Mostly male for ages 25-54</a:t>
            </a:r>
          </a:p>
          <a:p>
            <a:r>
              <a:rPr lang="en-US" sz="2400" dirty="0"/>
              <a:t>Most individuals are on Medicaid</a:t>
            </a:r>
          </a:p>
          <a:p>
            <a:endParaRPr lang="en-US" dirty="0"/>
          </a:p>
        </p:txBody>
      </p:sp>
      <p:sp>
        <p:nvSpPr>
          <p:cNvPr id="3" name="Title 2">
            <a:extLst>
              <a:ext uri="{FF2B5EF4-FFF2-40B4-BE49-F238E27FC236}">
                <a16:creationId xmlns:a16="http://schemas.microsoft.com/office/drawing/2014/main" id="{DA9CE97E-903C-246F-753F-251B85FCF4EA}"/>
              </a:ext>
            </a:extLst>
          </p:cNvPr>
          <p:cNvSpPr>
            <a:spLocks noGrp="1"/>
          </p:cNvSpPr>
          <p:nvPr>
            <p:ph type="title"/>
          </p:nvPr>
        </p:nvSpPr>
        <p:spPr/>
        <p:txBody>
          <a:bodyPr/>
          <a:lstStyle/>
          <a:p>
            <a:r>
              <a:rPr lang="en-US" dirty="0"/>
              <a:t>Typical Behavioral Health Patient Scenarios</a:t>
            </a:r>
          </a:p>
        </p:txBody>
      </p:sp>
      <p:pic>
        <p:nvPicPr>
          <p:cNvPr id="5" name="Picture 4" descr="Person with orange hair">
            <a:extLst>
              <a:ext uri="{FF2B5EF4-FFF2-40B4-BE49-F238E27FC236}">
                <a16:creationId xmlns:a16="http://schemas.microsoft.com/office/drawing/2014/main" id="{D0729CB8-C65C-62C1-5A58-D08CFCE661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251" y="1618592"/>
            <a:ext cx="4281652" cy="2854435"/>
          </a:xfrm>
          <a:prstGeom prst="rect">
            <a:avLst/>
          </a:prstGeom>
        </p:spPr>
      </p:pic>
    </p:spTree>
    <p:extLst>
      <p:ext uri="{BB962C8B-B14F-4D97-AF65-F5344CB8AC3E}">
        <p14:creationId xmlns:p14="http://schemas.microsoft.com/office/powerpoint/2010/main" val="25367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AA1129-7CA3-F7FF-D527-B7EC503552EB}"/>
              </a:ext>
            </a:extLst>
          </p:cNvPr>
          <p:cNvSpPr>
            <a:spLocks noGrp="1"/>
          </p:cNvSpPr>
          <p:nvPr>
            <p:ph type="body" sz="quarter" idx="11"/>
          </p:nvPr>
        </p:nvSpPr>
        <p:spPr/>
        <p:txBody>
          <a:bodyPr/>
          <a:lstStyle/>
          <a:p>
            <a:endParaRPr lang="en-US" dirty="0"/>
          </a:p>
        </p:txBody>
      </p:sp>
      <p:sp>
        <p:nvSpPr>
          <p:cNvPr id="3" name="Title 2">
            <a:extLst>
              <a:ext uri="{FF2B5EF4-FFF2-40B4-BE49-F238E27FC236}">
                <a16:creationId xmlns:a16="http://schemas.microsoft.com/office/drawing/2014/main" id="{32780DC4-8888-6B55-74E0-C1CAED8BE989}"/>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E261018C-DD9E-7768-1E3E-0417559D10B7}"/>
              </a:ext>
            </a:extLst>
          </p:cNvPr>
          <p:cNvPicPr>
            <a:picLocks noChangeAspect="1"/>
          </p:cNvPicPr>
          <p:nvPr/>
        </p:nvPicPr>
        <p:blipFill>
          <a:blip r:embed="rId2"/>
          <a:stretch>
            <a:fillRect/>
          </a:stretch>
        </p:blipFill>
        <p:spPr>
          <a:xfrm>
            <a:off x="0" y="0"/>
            <a:ext cx="12192000" cy="6974076"/>
          </a:xfrm>
          <a:prstGeom prst="rect">
            <a:avLst/>
          </a:prstGeom>
        </p:spPr>
      </p:pic>
    </p:spTree>
    <p:extLst>
      <p:ext uri="{BB962C8B-B14F-4D97-AF65-F5344CB8AC3E}">
        <p14:creationId xmlns:p14="http://schemas.microsoft.com/office/powerpoint/2010/main" val="261294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9E66BA-4427-BC11-AF47-DF3304C0FEEA}"/>
              </a:ext>
            </a:extLst>
          </p:cNvPr>
          <p:cNvSpPr>
            <a:spLocks noGrp="1"/>
          </p:cNvSpPr>
          <p:nvPr>
            <p:ph type="body" sz="quarter" idx="11"/>
          </p:nvPr>
        </p:nvSpPr>
        <p:spPr/>
        <p:txBody>
          <a:bodyPr/>
          <a:lstStyle/>
          <a:p>
            <a:endParaRPr lang="en-US" dirty="0"/>
          </a:p>
        </p:txBody>
      </p:sp>
      <p:sp>
        <p:nvSpPr>
          <p:cNvPr id="3" name="Title 2">
            <a:extLst>
              <a:ext uri="{FF2B5EF4-FFF2-40B4-BE49-F238E27FC236}">
                <a16:creationId xmlns:a16="http://schemas.microsoft.com/office/drawing/2014/main" id="{79D13724-9CCB-D5DF-C151-731133A7D28B}"/>
              </a:ext>
            </a:extLst>
          </p:cNvPr>
          <p:cNvSpPr>
            <a:spLocks noGrp="1"/>
          </p:cNvSpPr>
          <p:nvPr>
            <p:ph type="title"/>
          </p:nvPr>
        </p:nvSpPr>
        <p:spPr/>
        <p:txBody>
          <a:bodyPr/>
          <a:lstStyle/>
          <a:p>
            <a:endParaRPr lang="en-US" dirty="0"/>
          </a:p>
        </p:txBody>
      </p:sp>
      <p:pic>
        <p:nvPicPr>
          <p:cNvPr id="5" name="Picture 4">
            <a:extLst>
              <a:ext uri="{FF2B5EF4-FFF2-40B4-BE49-F238E27FC236}">
                <a16:creationId xmlns:a16="http://schemas.microsoft.com/office/drawing/2014/main" id="{509A8182-0CE0-60FB-2E84-42015D14750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95856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1A978B-C928-E07E-3904-C5E42955773F}"/>
              </a:ext>
            </a:extLst>
          </p:cNvPr>
          <p:cNvSpPr>
            <a:spLocks noGrp="1"/>
          </p:cNvSpPr>
          <p:nvPr>
            <p:ph type="body" sz="quarter" idx="11"/>
          </p:nvPr>
        </p:nvSpPr>
        <p:spPr/>
        <p:txBody>
          <a:bodyPr/>
          <a:lstStyle/>
          <a:p>
            <a:r>
              <a:rPr lang="en-US" dirty="0"/>
              <a:t>Lack of access to behavioral health professionals </a:t>
            </a:r>
          </a:p>
          <a:p>
            <a:r>
              <a:rPr lang="en-US" dirty="0"/>
              <a:t>Increasing reliance on jails for treatment or alternatives to treatment</a:t>
            </a:r>
          </a:p>
          <a:p>
            <a:r>
              <a:rPr lang="en-US" dirty="0"/>
              <a:t>Lack of health insurance coverage</a:t>
            </a:r>
          </a:p>
          <a:p>
            <a:r>
              <a:rPr lang="en-US" dirty="0"/>
              <a:t>Barriers to lower levels of care</a:t>
            </a:r>
          </a:p>
          <a:p>
            <a:r>
              <a:rPr lang="en-US" dirty="0"/>
              <a:t>Lack of knowledge of resources or lower levels of care</a:t>
            </a:r>
          </a:p>
          <a:p>
            <a:pPr lvl="1"/>
            <a:r>
              <a:rPr lang="en-US" dirty="0"/>
              <a:t>Community, law enforcement, hospitals</a:t>
            </a:r>
          </a:p>
          <a:p>
            <a:r>
              <a:rPr lang="en-US" dirty="0"/>
              <a:t>Shifting staff</a:t>
            </a:r>
          </a:p>
          <a:p>
            <a:endParaRPr lang="en-US" dirty="0"/>
          </a:p>
          <a:p>
            <a:endParaRPr lang="en-US" dirty="0"/>
          </a:p>
        </p:txBody>
      </p:sp>
      <p:sp>
        <p:nvSpPr>
          <p:cNvPr id="3" name="Title 2">
            <a:extLst>
              <a:ext uri="{FF2B5EF4-FFF2-40B4-BE49-F238E27FC236}">
                <a16:creationId xmlns:a16="http://schemas.microsoft.com/office/drawing/2014/main" id="{0D35F262-9EFF-39BF-6A69-1EEC09B77AEB}"/>
              </a:ext>
            </a:extLst>
          </p:cNvPr>
          <p:cNvSpPr>
            <a:spLocks noGrp="1"/>
          </p:cNvSpPr>
          <p:nvPr>
            <p:ph type="title"/>
          </p:nvPr>
        </p:nvSpPr>
        <p:spPr/>
        <p:txBody>
          <a:bodyPr/>
          <a:lstStyle/>
          <a:p>
            <a:r>
              <a:rPr lang="en-US" dirty="0"/>
              <a:t>Problems we are up against across the spectrum</a:t>
            </a:r>
          </a:p>
        </p:txBody>
      </p:sp>
    </p:spTree>
    <p:extLst>
      <p:ext uri="{BB962C8B-B14F-4D97-AF65-F5344CB8AC3E}">
        <p14:creationId xmlns:p14="http://schemas.microsoft.com/office/powerpoint/2010/main" val="53180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87AB-54E8-8126-3E53-63BE955E5C5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2AAFAF-6B74-9401-ECA2-86A5FDFCC3F6}"/>
              </a:ext>
            </a:extLst>
          </p:cNvPr>
          <p:cNvSpPr>
            <a:spLocks noGrp="1"/>
          </p:cNvSpPr>
          <p:nvPr>
            <p:ph type="body" sz="quarter" idx="11"/>
          </p:nvPr>
        </p:nvSpPr>
        <p:spPr/>
        <p:txBody>
          <a:bodyPr/>
          <a:lstStyle/>
          <a:p>
            <a:r>
              <a:rPr lang="en-US" sz="2000" dirty="0"/>
              <a:t>Understand the preventative options in your area and educate your staff and community partners.  </a:t>
            </a:r>
          </a:p>
          <a:p>
            <a:pPr lvl="1"/>
            <a:r>
              <a:rPr lang="en-US" sz="1800" dirty="0"/>
              <a:t>Particularly law-enforcement you work with frequently</a:t>
            </a:r>
          </a:p>
          <a:p>
            <a:r>
              <a:rPr lang="en-US" sz="2000" dirty="0"/>
              <a:t>Train staff in de-escalation techniques and monitor patient feedback about particular staff.</a:t>
            </a:r>
          </a:p>
          <a:p>
            <a:pPr lvl="1"/>
            <a:r>
              <a:rPr lang="en-US" sz="1800" dirty="0"/>
              <a:t>Empathic treatment and bedside manner is not an inherent skill</a:t>
            </a:r>
          </a:p>
          <a:p>
            <a:pPr lvl="1"/>
            <a:r>
              <a:rPr lang="en-US" sz="1800" dirty="0"/>
              <a:t>Difficult staff can mean difficult patients</a:t>
            </a:r>
          </a:p>
          <a:p>
            <a:r>
              <a:rPr lang="en-US" sz="2000" dirty="0"/>
              <a:t>Develop behavioral planning protocols with a BH professional</a:t>
            </a:r>
          </a:p>
          <a:p>
            <a:pPr lvl="1"/>
            <a:r>
              <a:rPr lang="en-US" sz="1800" dirty="0"/>
              <a:t>Surprisingly universal and modular</a:t>
            </a:r>
          </a:p>
          <a:p>
            <a:r>
              <a:rPr lang="en-US" sz="2000" dirty="0"/>
              <a:t>Review your patient admission evaluations</a:t>
            </a:r>
          </a:p>
          <a:p>
            <a:pPr lvl="1"/>
            <a:r>
              <a:rPr lang="en-US" sz="1800" dirty="0"/>
              <a:t>Are you referring cases that can be resolved quickly? </a:t>
            </a:r>
          </a:p>
          <a:p>
            <a:pPr lvl="1"/>
            <a:r>
              <a:rPr lang="en-US" sz="1800" dirty="0"/>
              <a:t>Rural hospital example</a:t>
            </a:r>
          </a:p>
          <a:p>
            <a:r>
              <a:rPr lang="en-US" sz="2000" dirty="0"/>
              <a:t>Educate your discharge staff </a:t>
            </a:r>
            <a:r>
              <a:rPr lang="en-US" sz="2000" u="sng" dirty="0"/>
              <a:t>and doctors</a:t>
            </a:r>
            <a:r>
              <a:rPr lang="en-US" sz="2000" dirty="0"/>
              <a:t> on community options and their criteria</a:t>
            </a:r>
          </a:p>
          <a:p>
            <a:pPr lvl="1"/>
            <a:r>
              <a:rPr lang="en-US" sz="1800" dirty="0"/>
              <a:t>If the doctor doesn’t know about the option, it will not happen.</a:t>
            </a:r>
          </a:p>
          <a:p>
            <a:pPr lvl="1"/>
            <a:r>
              <a:rPr lang="en-US" sz="1800" dirty="0"/>
              <a:t>When all you have is a hammer, everything is a nail</a:t>
            </a:r>
          </a:p>
          <a:p>
            <a:pPr lvl="1"/>
            <a:endParaRPr lang="en-US" sz="2000" dirty="0"/>
          </a:p>
          <a:p>
            <a:pPr lvl="1"/>
            <a:endParaRPr lang="en-US" sz="2000" dirty="0"/>
          </a:p>
          <a:p>
            <a:pPr lvl="1"/>
            <a:endParaRPr lang="en-US" sz="2000" dirty="0"/>
          </a:p>
        </p:txBody>
      </p:sp>
      <p:sp>
        <p:nvSpPr>
          <p:cNvPr id="3" name="Title 2">
            <a:extLst>
              <a:ext uri="{FF2B5EF4-FFF2-40B4-BE49-F238E27FC236}">
                <a16:creationId xmlns:a16="http://schemas.microsoft.com/office/drawing/2014/main" id="{3FFFBC7D-C5E6-3EB6-9287-6F31EF1A7F8C}"/>
              </a:ext>
            </a:extLst>
          </p:cNvPr>
          <p:cNvSpPr>
            <a:spLocks noGrp="1"/>
          </p:cNvSpPr>
          <p:nvPr>
            <p:ph type="title"/>
          </p:nvPr>
        </p:nvSpPr>
        <p:spPr/>
        <p:txBody>
          <a:bodyPr/>
          <a:lstStyle/>
          <a:p>
            <a:r>
              <a:rPr lang="en-US" dirty="0"/>
              <a:t>What do we do?</a:t>
            </a:r>
          </a:p>
        </p:txBody>
      </p:sp>
    </p:spTree>
    <p:extLst>
      <p:ext uri="{BB962C8B-B14F-4D97-AF65-F5344CB8AC3E}">
        <p14:creationId xmlns:p14="http://schemas.microsoft.com/office/powerpoint/2010/main" val="207119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6C2141-C019-4C9A-9A9A-7CAAB5E0B92F}"/>
              </a:ext>
            </a:extLst>
          </p:cNvPr>
          <p:cNvSpPr>
            <a:spLocks noGrp="1"/>
          </p:cNvSpPr>
          <p:nvPr>
            <p:ph type="title"/>
          </p:nvPr>
        </p:nvSpPr>
        <p:spPr/>
        <p:txBody>
          <a:bodyPr/>
          <a:lstStyle/>
          <a:p>
            <a:r>
              <a:rPr lang="en-US" dirty="0"/>
              <a:t>The Acute Stay Continuum</a:t>
            </a:r>
          </a:p>
        </p:txBody>
      </p:sp>
      <p:graphicFrame>
        <p:nvGraphicFramePr>
          <p:cNvPr id="4" name="Diagram 3">
            <a:extLst>
              <a:ext uri="{FF2B5EF4-FFF2-40B4-BE49-F238E27FC236}">
                <a16:creationId xmlns:a16="http://schemas.microsoft.com/office/drawing/2014/main" id="{4F7B2DED-4767-2D1A-2D9D-521693C1FC89}"/>
              </a:ext>
            </a:extLst>
          </p:cNvPr>
          <p:cNvGraphicFramePr/>
          <p:nvPr>
            <p:extLst>
              <p:ext uri="{D42A27DB-BD31-4B8C-83A1-F6EECF244321}">
                <p14:modId xmlns:p14="http://schemas.microsoft.com/office/powerpoint/2010/main" val="115252658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466936"/>
      </p:ext>
    </p:extLst>
  </p:cSld>
  <p:clrMapOvr>
    <a:masterClrMapping/>
  </p:clrMapOvr>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6" ma:contentTypeDescription="Create a new document." ma:contentTypeScope="" ma:versionID="cea23cf5d748efe646f367aa79e9e9cf">
  <xsd:schema xmlns:xsd="http://www.w3.org/2001/XMLSchema" xmlns:xs="http://www.w3.org/2001/XMLSchema" xmlns:p="http://schemas.microsoft.com/office/2006/metadata/properties" xmlns:ns2="2f9a96d6-9b2b-4797-a61c-7fe1f15b622d" xmlns:ns3="af0a6918-c091-4d99-8e6c-5b759a8a04b2" targetNamespace="http://schemas.microsoft.com/office/2006/metadata/properties" ma:root="true" ma:fieldsID="42a69e2468f22b9e1d9a26113dfd30ea" ns2:_="" ns3:_="">
    <xsd:import namespace="2f9a96d6-9b2b-4797-a61c-7fe1f15b622d"/>
    <xsd:import namespace="af0a6918-c091-4d99-8e6c-5b759a8a04b2"/>
    <xsd:element name="properties">
      <xsd:complexType>
        <xsd:sequence>
          <xsd:element name="documentManagement">
            <xsd:complexType>
              <xsd:all>
                <xsd:element ref="ns2:Category" minOccurs="0"/>
                <xsd:element ref="ns2:Sub_x002d_Category" minOccurs="0"/>
                <xsd:element ref="ns2:Description0"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enumeration value="Webex Backgrounds"/>
          <xsd:enumeration value="Website Branding &amp; Coloring"/>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0a6918-c091-4d99-8e6c-5b759a8a04b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F66A9792-348E-4A41-8416-07814099B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af0a6918-c091-4d99-8e6c-5b759a8a0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364444-3E31-4591-BF65-8E77F441987D}">
  <ds:schemaRef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af0a6918-c091-4d99-8e6c-5b759a8a04b2"/>
    <ds:schemaRef ds:uri="2f9a96d6-9b2b-4797-a61c-7fe1f15b622d"/>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12468</TotalTime>
  <Words>1762</Words>
  <Application>Microsoft Office PowerPoint</Application>
  <PresentationFormat>Widescreen</PresentationFormat>
  <Paragraphs>235</Paragraphs>
  <Slides>33</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Roboto</vt:lpstr>
      <vt:lpstr>Montserrat Semi Bold</vt:lpstr>
      <vt:lpstr>Montserrat</vt:lpstr>
      <vt:lpstr>Arial Bold</vt:lpstr>
      <vt:lpstr>Arial</vt:lpstr>
      <vt:lpstr>Wingdings 3</vt:lpstr>
      <vt:lpstr>Gisha</vt:lpstr>
      <vt:lpstr>Montserrat Black</vt:lpstr>
      <vt:lpstr>Calibri</vt:lpstr>
      <vt:lpstr>Master / large logo</vt:lpstr>
      <vt:lpstr>BRAND</vt:lpstr>
      <vt:lpstr>The Acute Stay Continuum: Prevention, Treatment, and Discharge</vt:lpstr>
      <vt:lpstr>About NE Division of Behavioral Health</vt:lpstr>
      <vt:lpstr>Objectives</vt:lpstr>
      <vt:lpstr>Typical Behavioral Health Patient Scenarios</vt:lpstr>
      <vt:lpstr>PowerPoint Presentation</vt:lpstr>
      <vt:lpstr>PowerPoint Presentation</vt:lpstr>
      <vt:lpstr>Problems we are up against across the spectrum</vt:lpstr>
      <vt:lpstr>What do we do?</vt:lpstr>
      <vt:lpstr>The Acute Stay Continuum</vt:lpstr>
      <vt:lpstr>Pre-Hospitalization and Prevention</vt:lpstr>
      <vt:lpstr>Pre-Hospitalization Services</vt:lpstr>
      <vt:lpstr>Mobile Crisis Response Teams</vt:lpstr>
      <vt:lpstr>Mental Health Respite, Observation, and Diversion</vt:lpstr>
      <vt:lpstr>Emergency Community Support</vt:lpstr>
      <vt:lpstr>Crisis Stabilization Centers</vt:lpstr>
      <vt:lpstr>Behavioral Planning in the Hospital</vt:lpstr>
      <vt:lpstr>Behavioral Planning</vt:lpstr>
      <vt:lpstr>Behavioral Planning</vt:lpstr>
      <vt:lpstr>Discharge Options</vt:lpstr>
      <vt:lpstr>Residential Levels of Care</vt:lpstr>
      <vt:lpstr>Assertive Community Treatment (ACT)</vt:lpstr>
      <vt:lpstr>Intensive Outpatient Treatment</vt:lpstr>
      <vt:lpstr>Community Support and Peer Support</vt:lpstr>
      <vt:lpstr>Things to Come</vt:lpstr>
      <vt:lpstr>Resources</vt:lpstr>
      <vt:lpstr>Statewide Resources</vt:lpstr>
      <vt:lpstr>24-Hour Crisis Response Teams (Can be engaged by 988)</vt:lpstr>
      <vt:lpstr>Crisis Stabilization Centers</vt:lpstr>
      <vt:lpstr>Emergency Community Support and Respite</vt:lpstr>
      <vt:lpstr>Other Programming</vt:lpstr>
      <vt:lpstr>Discharge Service</vt:lpstr>
      <vt:lpstr>Thoughts and Discussion</vt:lpstr>
      <vt:lpstr>PowerPoint Presentation</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Janousek, Thomas</cp:lastModifiedBy>
  <cp:revision>86</cp:revision>
  <cp:lastPrinted>2016-10-25T21:04:27Z</cp:lastPrinted>
  <dcterms:created xsi:type="dcterms:W3CDTF">2016-09-27T14:31:05Z</dcterms:created>
  <dcterms:modified xsi:type="dcterms:W3CDTF">2025-09-03T19:47:44Z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y fmtid="{D5CDD505-2E9C-101B-9397-08002B2CF9AE}" pid="8" name="ContentTypeId">
    <vt:lpwstr>0x01010052B6389463AD8D489B748E08E45C361A</vt:lpwstr>
  </property>
</Properties>
</file>